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87" r:id="rId11"/>
    <p:sldId id="267" r:id="rId12"/>
    <p:sldId id="268" r:id="rId13"/>
    <p:sldId id="270" r:id="rId14"/>
    <p:sldId id="271" r:id="rId15"/>
    <p:sldId id="272" r:id="rId16"/>
    <p:sldId id="273" r:id="rId17"/>
    <p:sldId id="276" r:id="rId18"/>
    <p:sldId id="281" r:id="rId19"/>
    <p:sldId id="283" r:id="rId20"/>
    <p:sldId id="284" r:id="rId21"/>
    <p:sldId id="269" r:id="rId22"/>
    <p:sldId id="275" r:id="rId23"/>
    <p:sldId id="286" r:id="rId24"/>
    <p:sldId id="274" r:id="rId25"/>
    <p:sldId id="277" r:id="rId26"/>
    <p:sldId id="278" r:id="rId27"/>
    <p:sldId id="285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E891-EB6A-48BA-B181-B8E5E7F70D61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936C2-923E-4204-B533-B68BBDFE8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1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936C2-923E-4204-B533-B68BBDFE84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7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UZohsAxPxQ" TargetMode="External"/><Relationship Id="rId2" Type="http://schemas.openxmlformats.org/officeDocument/2006/relationships/hyperlink" Target="https://www.youtube.com/watch?v=GlZC4Jwf3x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97" y="375668"/>
            <a:ext cx="10461507" cy="59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271462"/>
            <a:ext cx="1781176" cy="6292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812" y="271462"/>
            <a:ext cx="1781176" cy="6292083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 flipH="1">
            <a:off x="3500438" y="5643563"/>
            <a:ext cx="5286374" cy="5846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2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44" y="148907"/>
            <a:ext cx="8754968" cy="65228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7861" y="1447098"/>
            <a:ext cx="2139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App </a:t>
            </a:r>
            <a:r>
              <a:rPr lang="th-TH" dirty="0" smtClean="0">
                <a:solidFill>
                  <a:srgbClr val="FF0000"/>
                </a:solidFill>
              </a:rPr>
              <a:t>จะใช้กี่ </a:t>
            </a:r>
            <a:r>
              <a:rPr lang="en-US" dirty="0" smtClean="0">
                <a:solidFill>
                  <a:srgbClr val="FF0000"/>
                </a:solidFill>
              </a:rPr>
              <a:t>port</a:t>
            </a:r>
            <a:r>
              <a:rPr lang="th-TH" dirty="0" smtClean="0">
                <a:solidFill>
                  <a:srgbClr val="FF0000"/>
                </a:solidFill>
              </a:rPr>
              <a:t> ก็ได้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7156" y="2281142"/>
            <a:ext cx="255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เสมือนมีสายสัญญาณเชื่อมกันตรงๆ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8243" y="2941250"/>
            <a:ext cx="4377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IP Address (</a:t>
            </a:r>
            <a:r>
              <a:rPr lang="th-TH" dirty="0" smtClean="0">
                <a:solidFill>
                  <a:srgbClr val="FF0000"/>
                </a:solidFill>
              </a:rPr>
              <a:t>ฐาน </a:t>
            </a:r>
            <a:r>
              <a:rPr lang="en-US" dirty="0" smtClean="0">
                <a:solidFill>
                  <a:srgbClr val="FF0000"/>
                </a:solidFill>
              </a:rPr>
              <a:t>16 </a:t>
            </a:r>
            <a:r>
              <a:rPr lang="th-TH" dirty="0" smtClean="0">
                <a:solidFill>
                  <a:srgbClr val="FF0000"/>
                </a:solidFill>
              </a:rPr>
              <a:t>นิยมเขียนฐาน </a:t>
            </a:r>
            <a:r>
              <a:rPr lang="en-US" dirty="0" smtClean="0">
                <a:solidFill>
                  <a:srgbClr val="FF0000"/>
                </a:solidFill>
              </a:rPr>
              <a:t>10)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IPv4	32 </a:t>
            </a:r>
            <a:r>
              <a:rPr lang="th-TH" dirty="0" smtClean="0">
                <a:solidFill>
                  <a:srgbClr val="FF0000"/>
                </a:solidFill>
              </a:rPr>
              <a:t>บิต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IPv6	</a:t>
            </a:r>
            <a:r>
              <a:rPr lang="th-TH" dirty="0" smtClean="0">
                <a:solidFill>
                  <a:srgbClr val="FF0000"/>
                </a:solidFill>
              </a:rPr>
              <a:t>ยาวขึ้น </a:t>
            </a:r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th-TH" dirty="0" smtClean="0">
                <a:solidFill>
                  <a:srgbClr val="FF0000"/>
                </a:solidFill>
              </a:rPr>
              <a:t>เท่า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6064" y="6004982"/>
            <a:ext cx="2244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Router </a:t>
            </a:r>
            <a:r>
              <a:rPr lang="th-TH" dirty="0" smtClean="0">
                <a:solidFill>
                  <a:srgbClr val="FF0000"/>
                </a:solidFill>
              </a:rPr>
              <a:t>ม</a:t>
            </a:r>
            <a:r>
              <a:rPr lang="th-TH" dirty="0">
                <a:solidFill>
                  <a:srgbClr val="FF0000"/>
                </a:solidFill>
              </a:rPr>
              <a:t>ี</a:t>
            </a:r>
            <a:r>
              <a:rPr lang="th-TH" dirty="0" smtClean="0">
                <a:solidFill>
                  <a:srgbClr val="FF0000"/>
                </a:solidFill>
              </a:rPr>
              <a:t>สูงสุดแค่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Internet protocol (IP)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8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15" y="284888"/>
            <a:ext cx="9028664" cy="56911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4972" y="1524969"/>
            <a:ext cx="2019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Destination port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Sequence number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Checksum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183" y="3068476"/>
            <a:ext cx="1444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Destination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Host address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Checksum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7735" y="1672141"/>
            <a:ext cx="1630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Error Detection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ส่งใหม่</a:t>
            </a:r>
            <a:r>
              <a:rPr lang="en-US" dirty="0" smtClean="0">
                <a:solidFill>
                  <a:srgbClr val="FF0000"/>
                </a:solidFill>
              </a:rPr>
              <a:t> segment </a:t>
            </a:r>
            <a:r>
              <a:rPr lang="th-TH" dirty="0" smtClean="0">
                <a:solidFill>
                  <a:srgbClr val="FF0000"/>
                </a:solidFill>
              </a:rPr>
              <a:t>ที่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มีบาง </a:t>
            </a:r>
            <a:r>
              <a:rPr lang="en-US" dirty="0" smtClean="0">
                <a:solidFill>
                  <a:srgbClr val="FF0000"/>
                </a:solidFill>
              </a:rPr>
              <a:t>packet loss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39591" y="3404098"/>
            <a:ext cx="1626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Error Detection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ไม่มีการส่งใหม่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66238" y="4821722"/>
            <a:ext cx="2381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ถ้าเกิด </a:t>
            </a:r>
            <a:r>
              <a:rPr lang="en-US" dirty="0" smtClean="0">
                <a:solidFill>
                  <a:srgbClr val="FF0000"/>
                </a:solidFill>
              </a:rPr>
              <a:t>loss/error </a:t>
            </a:r>
            <a:r>
              <a:rPr lang="th-TH" dirty="0" smtClean="0">
                <a:solidFill>
                  <a:srgbClr val="FF0000"/>
                </a:solidFill>
              </a:rPr>
              <a:t>ระหว่างส่ง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packet </a:t>
            </a:r>
            <a:r>
              <a:rPr lang="th-TH" dirty="0" smtClean="0">
                <a:solidFill>
                  <a:srgbClr val="FF0000"/>
                </a:solidFill>
              </a:rPr>
              <a:t>นั้นก็ได้ข้อมูลไม่ครบ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th-TH" dirty="0" smtClean="0">
                <a:solidFill>
                  <a:srgbClr val="FF0000"/>
                </a:solidFill>
              </a:rPr>
              <a:t>ผิด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เป็น </a:t>
            </a:r>
            <a:r>
              <a:rPr lang="en-US" dirty="0" smtClean="0">
                <a:solidFill>
                  <a:srgbClr val="FF0000"/>
                </a:solidFill>
              </a:rPr>
              <a:t>packet loss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4906" y="4637056"/>
            <a:ext cx="601150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Network-level packet</a:t>
            </a:r>
            <a:r>
              <a:rPr lang="th-TH" dirty="0" smtClean="0"/>
              <a:t> เช่น </a:t>
            </a:r>
            <a:r>
              <a:rPr lang="en-US" dirty="0" smtClean="0"/>
              <a:t>Ethernet (max. 1,518 bytes)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43839" y="1553545"/>
            <a:ext cx="1074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Segment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25948" y="3123317"/>
            <a:ext cx="2281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Datagram</a:t>
            </a:r>
            <a:r>
              <a:rPr lang="th-TH" dirty="0" smtClean="0">
                <a:solidFill>
                  <a:srgbClr val="FF0000"/>
                </a:solidFill>
              </a:rPr>
              <a:t> หรือ </a:t>
            </a:r>
            <a:r>
              <a:rPr lang="en-US" dirty="0" smtClean="0">
                <a:solidFill>
                  <a:srgbClr val="FF0000"/>
                </a:solidFill>
              </a:rPr>
              <a:t>Packet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8100" y="401629"/>
            <a:ext cx="39576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100" y="909629"/>
            <a:ext cx="39576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991472" y="409567"/>
            <a:ext cx="39576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991472" y="917567"/>
            <a:ext cx="39576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5738" y="25508"/>
            <a:ext cx="399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ต้องหั่น </a:t>
            </a:r>
            <a:r>
              <a:rPr lang="en-US" dirty="0" smtClean="0">
                <a:solidFill>
                  <a:srgbClr val="FF0000"/>
                </a:solidFill>
              </a:rPr>
              <a:t>User data </a:t>
            </a:r>
            <a:r>
              <a:rPr lang="th-TH" dirty="0" smtClean="0">
                <a:solidFill>
                  <a:srgbClr val="FF0000"/>
                </a:solidFill>
              </a:rPr>
              <a:t>ให้มีขนาดเท่านี้   </a:t>
            </a:r>
            <a:r>
              <a:rPr lang="en-US" dirty="0" smtClean="0">
                <a:solidFill>
                  <a:srgbClr val="FF0000"/>
                </a:solidFill>
              </a:rPr>
              <a:t>WHY ???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3397" y="131295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 </a:t>
            </a:r>
            <a:r>
              <a:rPr lang="th-TH" dirty="0" smtClean="0">
                <a:solidFill>
                  <a:srgbClr val="FF0000"/>
                </a:solidFill>
              </a:rPr>
              <a:t>หรือ </a:t>
            </a:r>
            <a:r>
              <a:rPr lang="en-US" dirty="0" smtClean="0">
                <a:solidFill>
                  <a:srgbClr val="FF0000"/>
                </a:solidFill>
              </a:rPr>
              <a:t>8 bytes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5019" y="2832680"/>
            <a:ext cx="77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bytes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24" y="5900359"/>
            <a:ext cx="11886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solidFill>
                  <a:srgbClr val="FF0000"/>
                </a:solidFill>
              </a:rPr>
              <a:t>ถ้า </a:t>
            </a:r>
            <a:r>
              <a:rPr lang="en-US" dirty="0" smtClean="0">
                <a:solidFill>
                  <a:srgbClr val="FF0000"/>
                </a:solidFill>
              </a:rPr>
              <a:t>segment </a:t>
            </a:r>
            <a:r>
              <a:rPr lang="th-TH" dirty="0" smtClean="0">
                <a:solidFill>
                  <a:srgbClr val="FF0000"/>
                </a:solidFill>
              </a:rPr>
              <a:t>ใหญ่เกิน ต้องตัดแบ่งเป็นหลายๆ </a:t>
            </a:r>
            <a:r>
              <a:rPr lang="en-US" dirty="0" smtClean="0">
                <a:solidFill>
                  <a:srgbClr val="FF0000"/>
                </a:solidFill>
              </a:rPr>
              <a:t>packets</a:t>
            </a:r>
            <a:r>
              <a:rPr lang="th-TH" dirty="0" smtClean="0">
                <a:solidFill>
                  <a:srgbClr val="FF0000"/>
                </a:solidFill>
              </a:rPr>
              <a:t> และถ้ามีบาง </a:t>
            </a:r>
            <a:r>
              <a:rPr lang="en-US" dirty="0" smtClean="0">
                <a:solidFill>
                  <a:srgbClr val="FF0000"/>
                </a:solidFill>
              </a:rPr>
              <a:t>packet loss </a:t>
            </a:r>
            <a:r>
              <a:rPr lang="th-TH" dirty="0" smtClean="0">
                <a:solidFill>
                  <a:srgbClr val="FF0000"/>
                </a:solidFill>
              </a:rPr>
              <a:t>ต้องส่งใหม่ทั้ง </a:t>
            </a:r>
            <a:r>
              <a:rPr lang="en-US" dirty="0" smtClean="0">
                <a:solidFill>
                  <a:srgbClr val="FF0000"/>
                </a:solidFill>
              </a:rPr>
              <a:t>segment</a:t>
            </a:r>
            <a:r>
              <a:rPr lang="th-TH" dirty="0" smtClean="0">
                <a:solidFill>
                  <a:srgbClr val="FF0000"/>
                </a:solidFill>
              </a:rPr>
              <a:t> ทำให้เสียเวลาเพราะใช้ซอฟต์แวร์ ถ้า </a:t>
            </a:r>
            <a:r>
              <a:rPr lang="en-US" dirty="0" smtClean="0">
                <a:solidFill>
                  <a:srgbClr val="FF0000"/>
                </a:solidFill>
              </a:rPr>
              <a:t>packet </a:t>
            </a:r>
            <a:r>
              <a:rPr lang="th-TH" dirty="0" smtClean="0">
                <a:solidFill>
                  <a:srgbClr val="FF0000"/>
                </a:solidFill>
              </a:rPr>
              <a:t>ใหญ่เกิน ก็ต้องตัดแบ่งเป็นหลายๆ </a:t>
            </a:r>
            <a:r>
              <a:rPr lang="en-US" dirty="0" smtClean="0">
                <a:solidFill>
                  <a:srgbClr val="FF0000"/>
                </a:solidFill>
              </a:rPr>
              <a:t>network-level packets</a:t>
            </a:r>
            <a:r>
              <a:rPr lang="th-TH" dirty="0" smtClean="0">
                <a:solidFill>
                  <a:srgbClr val="FF0000"/>
                </a:solidFill>
              </a:rPr>
              <a:t> และถ้ามีบาง </a:t>
            </a:r>
            <a:r>
              <a:rPr lang="en-US" dirty="0" smtClean="0">
                <a:solidFill>
                  <a:srgbClr val="FF0000"/>
                </a:solidFill>
              </a:rPr>
              <a:t>packet loss </a:t>
            </a:r>
            <a:r>
              <a:rPr lang="th-TH" dirty="0" smtClean="0">
                <a:solidFill>
                  <a:srgbClr val="FF0000"/>
                </a:solidFill>
              </a:rPr>
              <a:t>มันจะขึ้นอยู่กับ </a:t>
            </a:r>
            <a:r>
              <a:rPr lang="en-US" dirty="0" smtClean="0">
                <a:solidFill>
                  <a:srgbClr val="FF0000"/>
                </a:solidFill>
              </a:rPr>
              <a:t>network </a:t>
            </a:r>
            <a:r>
              <a:rPr lang="th-TH" dirty="0" smtClean="0">
                <a:solidFill>
                  <a:srgbClr val="FF0000"/>
                </a:solidFill>
              </a:rPr>
              <a:t>ที่ใช้ในขณะนั้นว่ามันจะทำยังไง ถ้าไม่อยากเสี่ยงก็ทำแบบในรูปข้างบน ถ้ามี </a:t>
            </a:r>
            <a:r>
              <a:rPr lang="en-US" dirty="0" smtClean="0">
                <a:solidFill>
                  <a:srgbClr val="FF0000"/>
                </a:solidFill>
              </a:rPr>
              <a:t>packet loss</a:t>
            </a:r>
            <a:r>
              <a:rPr lang="th-TH" dirty="0" smtClean="0">
                <a:solidFill>
                  <a:srgbClr val="FF0000"/>
                </a:solidFill>
              </a:rPr>
              <a:t> ไม่ว่าที่ชั้นใด มันจะเหมือน </a:t>
            </a:r>
            <a:r>
              <a:rPr lang="en-US" dirty="0" smtClean="0">
                <a:solidFill>
                  <a:srgbClr val="FF0000"/>
                </a:solidFill>
              </a:rPr>
              <a:t>segment loss </a:t>
            </a:r>
            <a:r>
              <a:rPr lang="th-TH" dirty="0" smtClean="0">
                <a:solidFill>
                  <a:srgbClr val="FF0000"/>
                </a:solidFill>
              </a:rPr>
              <a:t>ถ้าใช้ </a:t>
            </a:r>
            <a:r>
              <a:rPr lang="en-US" dirty="0" smtClean="0">
                <a:solidFill>
                  <a:srgbClr val="FF0000"/>
                </a:solidFill>
              </a:rPr>
              <a:t>TCP protocol </a:t>
            </a:r>
            <a:r>
              <a:rPr lang="th-TH" dirty="0" smtClean="0">
                <a:solidFill>
                  <a:srgbClr val="FF0000"/>
                </a:solidFill>
              </a:rPr>
              <a:t>พอผู้รับไม่ </a:t>
            </a:r>
            <a:r>
              <a:rPr lang="en-US" dirty="0" smtClean="0">
                <a:solidFill>
                  <a:srgbClr val="FF0000"/>
                </a:solidFill>
              </a:rPr>
              <a:t>acknowledge </a:t>
            </a:r>
            <a:r>
              <a:rPr lang="th-TH" dirty="0" smtClean="0">
                <a:solidFill>
                  <a:srgbClr val="FF0000"/>
                </a:solidFill>
              </a:rPr>
              <a:t>เป็นระยะเวลาหนึ่ง จะส่งใหม่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414" y="4356852"/>
            <a:ext cx="146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ขนาด</a:t>
            </a:r>
            <a:r>
              <a:rPr lang="en-US" dirty="0" smtClean="0">
                <a:solidFill>
                  <a:srgbClr val="FF0000"/>
                </a:solidFill>
              </a:rPr>
              <a:t> header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แล้วแต่ </a:t>
            </a:r>
            <a:r>
              <a:rPr lang="en-US" dirty="0" smtClean="0">
                <a:solidFill>
                  <a:srgbClr val="FF0000"/>
                </a:solidFill>
              </a:rPr>
              <a:t>network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1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TCP and UDP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72" y="756790"/>
            <a:ext cx="7049779" cy="5917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110459"/>
            <a:ext cx="3547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TCP = Transmission Control Protocol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UDP = User Datagram Protocol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41954" y="6202911"/>
            <a:ext cx="4850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UDP and TCP: Comparison of Transport Protocols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www.youtube.com/watch?v=Vdc8TCESIg8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56999" y="1888263"/>
            <a:ext cx="648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บอกว่าเป็น </a:t>
            </a:r>
            <a:r>
              <a:rPr lang="en-US" dirty="0" smtClean="0">
                <a:solidFill>
                  <a:srgbClr val="FF0000"/>
                </a:solidFill>
              </a:rPr>
              <a:t>segment </a:t>
            </a:r>
            <a:r>
              <a:rPr lang="th-TH" dirty="0" smtClean="0">
                <a:solidFill>
                  <a:srgbClr val="FF0000"/>
                </a:solidFill>
              </a:rPr>
              <a:t>ลำดับที่เท่าใด ผู้รับต้องเรียง </a:t>
            </a:r>
            <a:r>
              <a:rPr lang="en-US" dirty="0" smtClean="0">
                <a:solidFill>
                  <a:srgbClr val="FF0000"/>
                </a:solidFill>
              </a:rPr>
              <a:t>segment </a:t>
            </a:r>
            <a:r>
              <a:rPr lang="th-TH" dirty="0" smtClean="0">
                <a:solidFill>
                  <a:srgbClr val="FF0000"/>
                </a:solidFill>
              </a:rPr>
              <a:t>เอง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อาจจะไม่ได้มาถึงตามลำดับ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5779" y="2360116"/>
            <a:ext cx="3406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ใช้ตอบกลับว่าได้รับ </a:t>
            </a:r>
            <a:r>
              <a:rPr lang="en-US" dirty="0" smtClean="0">
                <a:solidFill>
                  <a:srgbClr val="FF0000"/>
                </a:solidFill>
              </a:rPr>
              <a:t>segment </a:t>
            </a:r>
            <a:r>
              <a:rPr lang="th-TH" dirty="0" smtClean="0">
                <a:solidFill>
                  <a:srgbClr val="FF0000"/>
                </a:solidFill>
              </a:rPr>
              <a:t>นั้นแล้ว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43027" y="5031277"/>
            <a:ext cx="4228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ผู้รับไม่ต้องตอบกลับ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ไม่ต้อง </a:t>
            </a:r>
            <a:r>
              <a:rPr lang="en-US" dirty="0" smtClean="0">
                <a:solidFill>
                  <a:srgbClr val="FF0000"/>
                </a:solidFill>
              </a:rPr>
              <a:t>acknowledge)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ถ้าบาง </a:t>
            </a:r>
            <a:r>
              <a:rPr lang="en-US" dirty="0" smtClean="0">
                <a:solidFill>
                  <a:srgbClr val="FF0000"/>
                </a:solidFill>
              </a:rPr>
              <a:t>packet </a:t>
            </a:r>
            <a:r>
              <a:rPr lang="th-TH" dirty="0" smtClean="0">
                <a:solidFill>
                  <a:srgbClr val="FF0000"/>
                </a:solidFill>
              </a:rPr>
              <a:t>หล่นหายก็ไม่ </a:t>
            </a:r>
            <a:r>
              <a:rPr lang="en-US" dirty="0" smtClean="0">
                <a:solidFill>
                  <a:srgbClr val="FF0000"/>
                </a:solidFill>
              </a:rPr>
              <a:t>retransmit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ไม่มีการเรียง </a:t>
            </a:r>
            <a:r>
              <a:rPr lang="en-US" dirty="0" smtClean="0">
                <a:solidFill>
                  <a:srgbClr val="FF0000"/>
                </a:solidFill>
              </a:rPr>
              <a:t>segment </a:t>
            </a:r>
            <a:r>
              <a:rPr lang="th-TH" dirty="0" smtClean="0">
                <a:solidFill>
                  <a:srgbClr val="FF0000"/>
                </a:solidFill>
              </a:rPr>
              <a:t>ใช้กับข้อมูลขนาดเล็ก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ไม่มีการปรับความเร็วในการส่ง </a:t>
            </a:r>
            <a:r>
              <a:rPr lang="en-US" dirty="0" smtClean="0">
                <a:solidFill>
                  <a:srgbClr val="FF0000"/>
                </a:solidFill>
              </a:rPr>
              <a:t>app </a:t>
            </a:r>
            <a:r>
              <a:rPr lang="th-TH" dirty="0" smtClean="0">
                <a:solidFill>
                  <a:srgbClr val="FF0000"/>
                </a:solidFill>
              </a:rPr>
              <a:t>จัดการเอง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6572" y="2842370"/>
            <a:ext cx="3406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มีการปรับความเร็วในการส่ง ให้เร็วที่สุด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อัตโนมัติ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8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IPv4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64" y="1234461"/>
            <a:ext cx="10678779" cy="421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1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IPv6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58" y="1062006"/>
            <a:ext cx="9405709" cy="54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5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dirty="0"/>
              <a:t>Protocol Interfaces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43" y="907095"/>
            <a:ext cx="7963399" cy="57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0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8394" y="6488668"/>
            <a:ext cx="4973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https://www.youtube.com/watch?v=uQe3s4gQ_SY</a:t>
            </a:r>
          </a:p>
        </p:txBody>
      </p:sp>
      <p:pic>
        <p:nvPicPr>
          <p:cNvPr id="1028" name="Picture 4" descr="Image result for ftp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320675"/>
            <a:ext cx="10702926" cy="530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786438"/>
            <a:ext cx="1071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ยังมีคำสั่งอื่นๆ เช่น </a:t>
            </a:r>
            <a:r>
              <a:rPr lang="en-US" dirty="0" err="1" smtClean="0"/>
              <a:t>dir</a:t>
            </a:r>
            <a:r>
              <a:rPr lang="en-US" dirty="0" smtClean="0"/>
              <a:t> (Linux </a:t>
            </a:r>
            <a:r>
              <a:rPr lang="th-TH" dirty="0" smtClean="0"/>
              <a:t>ใช้ </a:t>
            </a:r>
            <a:r>
              <a:rPr lang="en-US" dirty="0" smtClean="0"/>
              <a:t>ls), cd, </a:t>
            </a:r>
            <a:r>
              <a:rPr lang="en-US" dirty="0" err="1" smtClean="0"/>
              <a:t>lcd</a:t>
            </a:r>
            <a:r>
              <a:rPr lang="en-US" dirty="0" smtClean="0"/>
              <a:t>, get, put, </a:t>
            </a:r>
            <a:r>
              <a:rPr lang="en-US" dirty="0" err="1" smtClean="0"/>
              <a:t>mget</a:t>
            </a:r>
            <a:r>
              <a:rPr lang="en-US" dirty="0" smtClean="0"/>
              <a:t>, </a:t>
            </a:r>
            <a:r>
              <a:rPr lang="en-US" dirty="0" err="1" smtClean="0"/>
              <a:t>mput</a:t>
            </a:r>
            <a:r>
              <a:rPr lang="en-US" dirty="0" smtClean="0"/>
              <a:t>, </a:t>
            </a:r>
            <a:r>
              <a:rPr lang="en-US" dirty="0" err="1" smtClean="0"/>
              <a:t>ascii</a:t>
            </a:r>
            <a:r>
              <a:rPr lang="en-US" dirty="0" smtClean="0"/>
              <a:t>, binary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99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319086"/>
            <a:ext cx="10821536" cy="6253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9525" y="5163236"/>
            <a:ext cx="6753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</a:rPr>
              <a:t>HTTP/1.1 allows for multiple domains to be hosted at a single IP </a:t>
            </a:r>
            <a:r>
              <a:rPr lang="en-US" sz="1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address</a:t>
            </a:r>
            <a:br>
              <a:rPr lang="en-US" sz="1400" dirty="0" smtClean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so </a:t>
            </a: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</a:rPr>
              <a:t>this is important.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7738" y="2746594"/>
            <a:ext cx="35147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ถ้าไม่ระบุ </a:t>
            </a:r>
            <a:r>
              <a:rPr lang="en-US" sz="1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SERVERNAME </a:t>
            </a:r>
            <a:r>
              <a:rPr lang="th-TH" sz="1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ก็ระบุ </a:t>
            </a:r>
            <a:r>
              <a:rPr lang="en-US" sz="1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IP Address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72425" y="6488668"/>
            <a:ext cx="4219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Linux: https</a:t>
            </a:r>
            <a:r>
              <a:rPr lang="en-US" dirty="0"/>
              <a:t>://bellard.org/jslinux/</a:t>
            </a:r>
          </a:p>
        </p:txBody>
      </p:sp>
    </p:spTree>
    <p:extLst>
      <p:ext uri="{BB962C8B-B14F-4D97-AF65-F5344CB8AC3E}">
        <p14:creationId xmlns:p14="http://schemas.microsoft.com/office/powerpoint/2010/main" val="3270447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8111"/>
            <a:ext cx="10415588" cy="655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2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19" y="946812"/>
            <a:ext cx="5869550" cy="5017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322" y="946812"/>
            <a:ext cx="5869550" cy="37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805" y="1169164"/>
            <a:ext cx="5567362" cy="37856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357188" algn="l"/>
                <a:tab pos="714375" algn="l"/>
                <a:tab pos="1071563" algn="l"/>
                <a:tab pos="1428750" algn="l"/>
              </a:tabLst>
            </a:pPr>
            <a:r>
              <a:rPr lang="en-US" sz="2400" dirty="0"/>
              <a:t>&lt;html&gt;</a:t>
            </a:r>
          </a:p>
          <a:p>
            <a:pPr>
              <a:tabLst>
                <a:tab pos="357188" algn="l"/>
                <a:tab pos="714375" algn="l"/>
                <a:tab pos="1071563" algn="l"/>
                <a:tab pos="1428750" algn="l"/>
              </a:tabLst>
            </a:pPr>
            <a:r>
              <a:rPr lang="en-US" sz="2400" dirty="0"/>
              <a:t>	&lt;head&gt;</a:t>
            </a:r>
          </a:p>
          <a:p>
            <a:pPr>
              <a:tabLst>
                <a:tab pos="357188" algn="l"/>
                <a:tab pos="714375" algn="l"/>
                <a:tab pos="1071563" algn="l"/>
                <a:tab pos="1428750" algn="l"/>
              </a:tabLst>
            </a:pPr>
            <a:r>
              <a:rPr lang="en-US" sz="2400" dirty="0"/>
              <a:t>		&lt;title&gt;</a:t>
            </a:r>
          </a:p>
          <a:p>
            <a:pPr>
              <a:tabLst>
                <a:tab pos="357188" algn="l"/>
                <a:tab pos="714375" algn="l"/>
                <a:tab pos="1071563" algn="l"/>
                <a:tab pos="1428750" algn="l"/>
              </a:tabLst>
            </a:pPr>
            <a:r>
              <a:rPr lang="en-US" sz="2400" dirty="0"/>
              <a:t>			Current IP Check</a:t>
            </a:r>
          </a:p>
          <a:p>
            <a:pPr>
              <a:tabLst>
                <a:tab pos="357188" algn="l"/>
                <a:tab pos="714375" algn="l"/>
                <a:tab pos="1071563" algn="l"/>
                <a:tab pos="1428750" algn="l"/>
              </a:tabLst>
            </a:pPr>
            <a:r>
              <a:rPr lang="en-US" sz="2400" dirty="0"/>
              <a:t>		&lt;/title&gt;</a:t>
            </a:r>
          </a:p>
          <a:p>
            <a:pPr>
              <a:tabLst>
                <a:tab pos="357188" algn="l"/>
                <a:tab pos="714375" algn="l"/>
                <a:tab pos="1071563" algn="l"/>
                <a:tab pos="1428750" algn="l"/>
              </a:tabLst>
            </a:pPr>
            <a:r>
              <a:rPr lang="en-US" sz="2400" dirty="0"/>
              <a:t>	&lt;/head&gt;</a:t>
            </a:r>
          </a:p>
          <a:p>
            <a:pPr>
              <a:tabLst>
                <a:tab pos="357188" algn="l"/>
                <a:tab pos="714375" algn="l"/>
                <a:tab pos="1071563" algn="l"/>
                <a:tab pos="1428750" algn="l"/>
              </a:tabLst>
            </a:pPr>
            <a:r>
              <a:rPr lang="en-US" sz="2400" dirty="0"/>
              <a:t>	&lt;body&gt;</a:t>
            </a:r>
          </a:p>
          <a:p>
            <a:pPr>
              <a:tabLst>
                <a:tab pos="357188" algn="l"/>
                <a:tab pos="714375" algn="l"/>
                <a:tab pos="1071563" algn="l"/>
                <a:tab pos="1428750" algn="l"/>
              </a:tabLst>
            </a:pPr>
            <a:r>
              <a:rPr lang="en-US" sz="2400" dirty="0"/>
              <a:t>		Current IP Address: 91.113.127.247</a:t>
            </a:r>
          </a:p>
          <a:p>
            <a:pPr>
              <a:tabLst>
                <a:tab pos="357188" algn="l"/>
                <a:tab pos="714375" algn="l"/>
                <a:tab pos="1071563" algn="l"/>
                <a:tab pos="1428750" algn="l"/>
              </a:tabLst>
            </a:pPr>
            <a:r>
              <a:rPr lang="en-US" sz="2400" dirty="0"/>
              <a:t>	&lt;/body&gt;</a:t>
            </a:r>
          </a:p>
          <a:p>
            <a:pPr>
              <a:tabLst>
                <a:tab pos="357188" algn="l"/>
                <a:tab pos="714375" algn="l"/>
                <a:tab pos="1071563" algn="l"/>
                <a:tab pos="1428750" algn="l"/>
              </a:tabLst>
            </a:pPr>
            <a:r>
              <a:rPr lang="en-US" sz="2400" dirty="0"/>
              <a:t>&lt;/html&gt;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018" y="1466552"/>
            <a:ext cx="5016671" cy="31908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9805" y="799832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ภาษา </a:t>
            </a:r>
            <a:r>
              <a:rPr lang="en-US" dirty="0" smtClean="0">
                <a:solidFill>
                  <a:srgbClr val="FF0000"/>
                </a:solidFill>
              </a:rPr>
              <a:t>HTML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5018" y="1097220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Web Browser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69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dirty="0"/>
              <a:t>Socket Programming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8" y="756790"/>
            <a:ext cx="4997781" cy="5798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49" y="54318"/>
            <a:ext cx="4921297" cy="6367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9549" y="874487"/>
            <a:ext cx="483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อธิบายว่าโปรแกรมต่อไปนี้ทำอะไร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อ่าน</a:t>
            </a:r>
            <a:r>
              <a:rPr lang="en-US" dirty="0" smtClean="0">
                <a:solidFill>
                  <a:srgbClr val="FF0000"/>
                </a:solidFill>
              </a:rPr>
              <a:t>http://man7.org/linux/man-pages/index.html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ภาษา </a:t>
            </a:r>
            <a:r>
              <a:rPr lang="en-US" dirty="0" smtClean="0">
                <a:solidFill>
                  <a:srgbClr val="FF0000"/>
                </a:solidFill>
              </a:rPr>
              <a:t>C </a:t>
            </a:r>
            <a:r>
              <a:rPr lang="th-TH" dirty="0" smtClean="0">
                <a:solidFill>
                  <a:srgbClr val="FF0000"/>
                </a:solidFill>
              </a:rPr>
              <a:t>บน </a:t>
            </a:r>
            <a:r>
              <a:rPr lang="en-US" dirty="0" smtClean="0">
                <a:solidFill>
                  <a:srgbClr val="FF0000"/>
                </a:solidFill>
              </a:rPr>
              <a:t>UNIX)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938" y="6486579"/>
            <a:ext cx="10397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Virtual Machine </a:t>
            </a:r>
            <a:r>
              <a:rPr lang="th-TH" dirty="0" smtClean="0"/>
              <a:t>ใช้ </a:t>
            </a:r>
            <a:r>
              <a:rPr lang="en-US" dirty="0" smtClean="0"/>
              <a:t>Network Address Translation (NAT) - https://www.youtube.com/watch?v</a:t>
            </a:r>
            <a:r>
              <a:rPr lang="en-US" dirty="0"/>
              <a:t>=QBqPzHEDzvo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8701" y="1858362"/>
            <a:ext cx="3143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- แปลงโปรแกรมต่อไปนี้เป็นภาษา </a:t>
            </a:r>
            <a:r>
              <a:rPr lang="en-US" dirty="0" smtClean="0">
                <a:solidFill>
                  <a:srgbClr val="FF0000"/>
                </a:solidFill>
              </a:rPr>
              <a:t>Java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- ให้บริการ </a:t>
            </a:r>
            <a:r>
              <a:rPr lang="en-US" dirty="0" smtClean="0">
                <a:solidFill>
                  <a:srgbClr val="FF0000"/>
                </a:solidFill>
              </a:rPr>
              <a:t>client </a:t>
            </a:r>
            <a:r>
              <a:rPr lang="th-TH" dirty="0" smtClean="0">
                <a:solidFill>
                  <a:srgbClr val="FF0000"/>
                </a:solidFill>
              </a:rPr>
              <a:t>ได้มากกว่า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th-TH" dirty="0" smtClean="0">
                <a:solidFill>
                  <a:srgbClr val="FF0000"/>
                </a:solidFill>
              </a:rPr>
              <a:t>ตัว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ทีละตัว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th-TH" dirty="0" smtClean="0">
                <a:solidFill>
                  <a:srgbClr val="FF0000"/>
                </a:solidFill>
              </a:rPr>
              <a:t>ให้บริการ </a:t>
            </a:r>
            <a:r>
              <a:rPr lang="en-US" dirty="0" smtClean="0">
                <a:solidFill>
                  <a:srgbClr val="FF0000"/>
                </a:solidFill>
              </a:rPr>
              <a:t>client </a:t>
            </a:r>
            <a:r>
              <a:rPr lang="th-TH" dirty="0" smtClean="0">
                <a:solidFill>
                  <a:srgbClr val="FF0000"/>
                </a:solidFill>
              </a:rPr>
              <a:t>ได้พร้อมๆ กัน </a:t>
            </a:r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th-TH" dirty="0" smtClean="0">
                <a:solidFill>
                  <a:srgbClr val="FF0000"/>
                </a:solidFill>
              </a:rPr>
              <a:t>ตัว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th-TH" dirty="0" smtClean="0">
                <a:solidFill>
                  <a:srgbClr val="FF0000"/>
                </a:solidFill>
              </a:rPr>
              <a:t> เปลี่ยน </a:t>
            </a:r>
            <a:r>
              <a:rPr lang="en-US" dirty="0" smtClean="0">
                <a:solidFill>
                  <a:srgbClr val="FF0000"/>
                </a:solidFill>
              </a:rPr>
              <a:t>TCP </a:t>
            </a:r>
            <a:r>
              <a:rPr lang="th-TH" dirty="0" smtClean="0">
                <a:solidFill>
                  <a:srgbClr val="FF0000"/>
                </a:solidFill>
              </a:rPr>
              <a:t>เป็น </a:t>
            </a:r>
            <a:r>
              <a:rPr lang="en-US" dirty="0" smtClean="0">
                <a:solidFill>
                  <a:srgbClr val="FF0000"/>
                </a:solidFill>
              </a:rPr>
              <a:t>UDP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80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29988" y="43933"/>
            <a:ext cx="80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server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671636"/>
            <a:ext cx="4885201" cy="35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42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29988" y="43933"/>
            <a:ext cx="80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server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67" y="1366838"/>
            <a:ext cx="10710101" cy="3662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2118" y="3400426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มี </a:t>
            </a:r>
            <a:r>
              <a:rPr lang="en-US" dirty="0" smtClean="0">
                <a:solidFill>
                  <a:srgbClr val="FF0000"/>
                </a:solidFill>
              </a:rPr>
              <a:t>argument 1 </a:t>
            </a:r>
            <a:r>
              <a:rPr lang="th-TH" dirty="0" smtClean="0">
                <a:solidFill>
                  <a:srgbClr val="FF0000"/>
                </a:solidFill>
              </a:rPr>
              <a:t>ตัวคือ </a:t>
            </a:r>
            <a:r>
              <a:rPr lang="en-US" dirty="0" smtClean="0">
                <a:solidFill>
                  <a:srgbClr val="FF0000"/>
                </a:solidFill>
              </a:rPr>
              <a:t>port number </a:t>
            </a:r>
            <a:r>
              <a:rPr lang="th-TH" dirty="0" smtClean="0">
                <a:solidFill>
                  <a:srgbClr val="FF0000"/>
                </a:solidFill>
              </a:rPr>
              <a:t>เช่น </a:t>
            </a:r>
            <a:r>
              <a:rPr lang="en-US" dirty="0" smtClean="0">
                <a:solidFill>
                  <a:srgbClr val="FF0000"/>
                </a:solidFill>
              </a:rPr>
              <a:t>MyProgram.exe 15000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Port 0 – 1023 </a:t>
            </a:r>
            <a:r>
              <a:rPr lang="th-TH" dirty="0" smtClean="0">
                <a:solidFill>
                  <a:srgbClr val="FF0000"/>
                </a:solidFill>
              </a:rPr>
              <a:t>เป็นของ </a:t>
            </a:r>
            <a:r>
              <a:rPr lang="en-US" dirty="0" smtClean="0">
                <a:solidFill>
                  <a:srgbClr val="FF0000"/>
                </a:solidFill>
              </a:rPr>
              <a:t>Operating System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services </a:t>
            </a:r>
            <a:r>
              <a:rPr lang="th-TH" dirty="0" smtClean="0">
                <a:solidFill>
                  <a:srgbClr val="FF0000"/>
                </a:solidFill>
              </a:rPr>
              <a:t>ต่างๆ ที่นิยมใช้กัน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23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29988" y="43933"/>
            <a:ext cx="80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server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1262062"/>
            <a:ext cx="10703720" cy="4281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4973" y="242888"/>
            <a:ext cx="4614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AF_UNIX		Process Communication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AF_INET		IPv4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AF_INET6		IPv6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3987" y="3032396"/>
            <a:ext cx="278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Host byte order to network byte order (little endian)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5" y="5639394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ขนาดของคิวที่รับ </a:t>
            </a:r>
            <a:r>
              <a:rPr lang="en-US" dirty="0" smtClean="0">
                <a:solidFill>
                  <a:srgbClr val="FF0000"/>
                </a:solidFill>
              </a:rPr>
              <a:t>client connection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9780" y="5639394"/>
            <a:ext cx="210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หยุดรอ </a:t>
            </a:r>
            <a:r>
              <a:rPr lang="en-US" dirty="0" smtClean="0">
                <a:solidFill>
                  <a:srgbClr val="FF0000"/>
                </a:solidFill>
              </a:rPr>
              <a:t>client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ปกติใช้ </a:t>
            </a:r>
            <a:r>
              <a:rPr lang="en-US" dirty="0" smtClean="0">
                <a:solidFill>
                  <a:srgbClr val="FF0000"/>
                </a:solidFill>
              </a:rPr>
              <a:t>while loop </a:t>
            </a:r>
            <a:r>
              <a:rPr lang="th-TH" dirty="0" smtClean="0">
                <a:solidFill>
                  <a:srgbClr val="FF0000"/>
                </a:solidFill>
              </a:rPr>
              <a:t>ด้วย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95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9988" y="43933"/>
            <a:ext cx="80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server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01" y="1423986"/>
            <a:ext cx="11556016" cy="3505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7880" y="1423986"/>
            <a:ext cx="605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socket / 1 client connection </a:t>
            </a:r>
            <a:r>
              <a:rPr lang="th-TH" dirty="0" smtClean="0">
                <a:solidFill>
                  <a:srgbClr val="FF0000"/>
                </a:solidFill>
              </a:rPr>
              <a:t>ต้องสร้าง </a:t>
            </a:r>
            <a:r>
              <a:rPr lang="en-US" dirty="0" smtClean="0">
                <a:solidFill>
                  <a:srgbClr val="FF0000"/>
                </a:solidFill>
              </a:rPr>
              <a:t>socket </a:t>
            </a:r>
            <a:r>
              <a:rPr lang="th-TH" dirty="0" smtClean="0">
                <a:solidFill>
                  <a:srgbClr val="FF0000"/>
                </a:solidFill>
              </a:rPr>
              <a:t>ใหม่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ไปคุยกันที่ </a:t>
            </a:r>
            <a:r>
              <a:rPr lang="en-US" dirty="0" smtClean="0">
                <a:solidFill>
                  <a:srgbClr val="FF0000"/>
                </a:solidFill>
              </a:rPr>
              <a:t>port </a:t>
            </a:r>
            <a:r>
              <a:rPr lang="th-TH" dirty="0" smtClean="0">
                <a:solidFill>
                  <a:srgbClr val="FF0000"/>
                </a:solidFill>
              </a:rPr>
              <a:t>อื่น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75" y="2804039"/>
            <a:ext cx="19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อ่านข้อความจาก </a:t>
            </a:r>
            <a:r>
              <a:rPr lang="en-US" dirty="0" smtClean="0">
                <a:solidFill>
                  <a:srgbClr val="FF0000"/>
                </a:solidFill>
              </a:rPr>
              <a:t>client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9163" y="3685102"/>
            <a:ext cx="19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ส่งข้อความให้ </a:t>
            </a:r>
            <a:r>
              <a:rPr lang="en-US" dirty="0" smtClean="0">
                <a:solidFill>
                  <a:srgbClr val="FF0000"/>
                </a:solidFill>
              </a:rPr>
              <a:t>client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94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29988" y="43933"/>
            <a:ext cx="80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solidFill>
                  <a:srgbClr val="FF0000"/>
                </a:solidFill>
              </a:rPr>
              <a:t>client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08" y="200023"/>
            <a:ext cx="8180817" cy="64447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43546" y="3757608"/>
            <a:ext cx="634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</a:t>
            </a:r>
            <a:r>
              <a:rPr lang="en-US" dirty="0" err="1" smtClean="0">
                <a:solidFill>
                  <a:srgbClr val="FF0000"/>
                </a:solidFill>
              </a:rPr>
              <a:t>ethostbyname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รับ</a:t>
            </a:r>
            <a:r>
              <a:rPr lang="en-US" dirty="0" smtClean="0">
                <a:solidFill>
                  <a:srgbClr val="FF0000"/>
                </a:solidFill>
              </a:rPr>
              <a:t> argument </a:t>
            </a:r>
            <a:r>
              <a:rPr lang="th-TH" dirty="0" smtClean="0">
                <a:solidFill>
                  <a:srgbClr val="FF0000"/>
                </a:solidFill>
              </a:rPr>
              <a:t>เป็น </a:t>
            </a:r>
            <a:r>
              <a:rPr lang="en-US" dirty="0" smtClean="0">
                <a:solidFill>
                  <a:srgbClr val="FF0000"/>
                </a:solidFill>
              </a:rPr>
              <a:t>hostname </a:t>
            </a:r>
            <a:r>
              <a:rPr lang="th-TH" dirty="0" smtClean="0">
                <a:solidFill>
                  <a:srgbClr val="FF0000"/>
                </a:solidFill>
              </a:rPr>
              <a:t>หรือ </a:t>
            </a:r>
            <a:r>
              <a:rPr lang="en-US" dirty="0" smtClean="0">
                <a:solidFill>
                  <a:srgbClr val="FF0000"/>
                </a:solidFill>
              </a:rPr>
              <a:t>IP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address </a:t>
            </a:r>
            <a:r>
              <a:rPr lang="th-TH" dirty="0" smtClean="0">
                <a:solidFill>
                  <a:srgbClr val="FF0000"/>
                </a:solidFill>
              </a:rPr>
              <a:t>ก็ได้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ให้ระบุ </a:t>
            </a:r>
            <a:r>
              <a:rPr lang="en-US" dirty="0" smtClean="0">
                <a:solidFill>
                  <a:srgbClr val="FF0000"/>
                </a:solidFill>
              </a:rPr>
              <a:t>server </a:t>
            </a:r>
            <a:r>
              <a:rPr lang="th-TH" dirty="0" smtClean="0">
                <a:solidFill>
                  <a:srgbClr val="FF0000"/>
                </a:solidFill>
              </a:rPr>
              <a:t>ด้วย </a:t>
            </a:r>
            <a:r>
              <a:rPr lang="en-US" dirty="0" smtClean="0">
                <a:solidFill>
                  <a:srgbClr val="FF0000"/>
                </a:solidFill>
              </a:rPr>
              <a:t>IP address</a:t>
            </a:r>
            <a:r>
              <a:rPr lang="th-TH" dirty="0" smtClean="0">
                <a:solidFill>
                  <a:srgbClr val="FF0000"/>
                </a:solidFill>
              </a:rPr>
              <a:t> เช่น </a:t>
            </a:r>
            <a:r>
              <a:rPr lang="en-US" dirty="0" smtClean="0">
                <a:solidFill>
                  <a:srgbClr val="FF0000"/>
                </a:solidFill>
              </a:rPr>
              <a:t>161.200.xxx.xxx</a:t>
            </a:r>
            <a:r>
              <a:rPr lang="th-TH" dirty="0" smtClean="0">
                <a:solidFill>
                  <a:srgbClr val="FF0000"/>
                </a:solidFill>
              </a:rPr>
              <a:t> หรือ </a:t>
            </a:r>
            <a:r>
              <a:rPr lang="en-US" dirty="0" smtClean="0">
                <a:solidFill>
                  <a:srgbClr val="FF0000"/>
                </a:solidFill>
              </a:rPr>
              <a:t>192.168.xxx.xxx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94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29988" y="43933"/>
            <a:ext cx="80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solidFill>
                  <a:srgbClr val="FF0000"/>
                </a:solidFill>
              </a:rPr>
              <a:t>client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414460"/>
            <a:ext cx="11766994" cy="4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32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วีดีโอแนะนำ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Name System (DNS)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www.youtube.com/watch?v=GlZC4Jwf3xQ</a:t>
            </a:r>
            <a:endParaRPr lang="en-US" dirty="0" smtClean="0"/>
          </a:p>
          <a:p>
            <a:r>
              <a:rPr lang="en-US" dirty="0" smtClean="0"/>
              <a:t>Dynamic Host Configuration Protocol (DHCP)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www.youtube.com/watch?v=RUZohsAxPxQ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5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Need for a Protocol Architecture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7" y="997992"/>
            <a:ext cx="10779813" cy="4094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8358" y="1856096"/>
            <a:ext cx="495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(for example, see circuit / packet switching)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700" y="2676049"/>
            <a:ext cx="495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ผู้รับต้องจัดเตรียมที่เก็บข้อมูล </a:t>
            </a:r>
            <a:r>
              <a:rPr lang="en-US" dirty="0" smtClean="0">
                <a:solidFill>
                  <a:srgbClr val="FF0000"/>
                </a:solidFill>
              </a:rPr>
              <a:t>(memory)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9920" y="3884409"/>
            <a:ext cx="495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ยืนยันสิทธิใช้</a:t>
            </a:r>
            <a:r>
              <a:rPr lang="en-US" dirty="0" smtClean="0">
                <a:solidFill>
                  <a:srgbClr val="FF0000"/>
                </a:solidFill>
              </a:rPr>
              <a:t> hard disk </a:t>
            </a:r>
            <a:r>
              <a:rPr lang="th-TH" dirty="0" smtClean="0">
                <a:solidFill>
                  <a:srgbClr val="FF0000"/>
                </a:solidFill>
              </a:rPr>
              <a:t>เก็บข้อมูล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8327" y="5111845"/>
            <a:ext cx="8041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Line Ending	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Windows </a:t>
            </a:r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\r\n		\r </a:t>
            </a:r>
            <a:r>
              <a:rPr lang="th-TH" dirty="0" smtClean="0">
                <a:solidFill>
                  <a:srgbClr val="FF0000"/>
                </a:solidFill>
              </a:rPr>
              <a:t>คือ </a:t>
            </a:r>
            <a:r>
              <a:rPr lang="en-US" dirty="0" smtClean="0">
                <a:solidFill>
                  <a:srgbClr val="FF0000"/>
                </a:solidFill>
              </a:rPr>
              <a:t>carriage return (CL)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	UNIX </a:t>
            </a:r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\n		\n </a:t>
            </a:r>
            <a:r>
              <a:rPr lang="th-TH" dirty="0" smtClean="0">
                <a:solidFill>
                  <a:srgbClr val="FF0000"/>
                </a:solidFill>
              </a:rPr>
              <a:t>คือ </a:t>
            </a:r>
            <a:r>
              <a:rPr lang="en-US" dirty="0" smtClean="0">
                <a:solidFill>
                  <a:srgbClr val="FF0000"/>
                </a:solidFill>
              </a:rPr>
              <a:t>newline (NL)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9414" y="6483264"/>
            <a:ext cx="9412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https://bensalins.wordpress.com/2007/12/31/a-brief-history-about-crlf-carriage-return-line-feed/</a:t>
            </a:r>
          </a:p>
        </p:txBody>
      </p:sp>
    </p:spTree>
    <p:extLst>
      <p:ext uri="{BB962C8B-B14F-4D97-AF65-F5344CB8AC3E}">
        <p14:creationId xmlns:p14="http://schemas.microsoft.com/office/powerpoint/2010/main" val="364369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Protocol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90" y="1086490"/>
            <a:ext cx="10827727" cy="1451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58138" y="1314450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Acknowledge, Retransmit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6628" y="2453964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ส่งเร็ว ส่งช้า ปรับ </a:t>
            </a:r>
            <a:r>
              <a:rPr lang="en-US" dirty="0" smtClean="0">
                <a:solidFill>
                  <a:srgbClr val="FF0000"/>
                </a:solidFill>
              </a:rPr>
              <a:t>speed </a:t>
            </a:r>
            <a:r>
              <a:rPr lang="th-TH" dirty="0" smtClean="0">
                <a:solidFill>
                  <a:srgbClr val="FF0000"/>
                </a:solidFill>
              </a:rPr>
              <a:t>ได้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Simple Protocol Architecture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1067" y="1035759"/>
            <a:ext cx="11814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00B0F0"/>
                </a:solidFill>
              </a:rPr>
              <a:t>อุปกรณ์</a:t>
            </a:r>
            <a:r>
              <a:rPr lang="en-US" sz="3200" dirty="0" smtClean="0">
                <a:solidFill>
                  <a:srgbClr val="00B0F0"/>
                </a:solidFill>
              </a:rPr>
              <a:t>/</a:t>
            </a:r>
            <a:r>
              <a:rPr lang="th-TH" sz="3200" dirty="0" smtClean="0">
                <a:solidFill>
                  <a:srgbClr val="00B0F0"/>
                </a:solidFill>
              </a:rPr>
              <a:t>ซอฟต์แวร์</a:t>
            </a:r>
            <a:endParaRPr lang="en-US" sz="3200" dirty="0" smtClean="0">
              <a:solidFill>
                <a:srgbClr val="00B0F0"/>
              </a:solidFill>
            </a:endParaRPr>
          </a:p>
          <a:p>
            <a:pPr marL="798513" indent="-333375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</a:rPr>
              <a:t>Applications</a:t>
            </a:r>
            <a:r>
              <a:rPr lang="en-US" sz="3200" dirty="0" smtClean="0"/>
              <a:t> – web browser, file transfer, email.</a:t>
            </a:r>
          </a:p>
          <a:p>
            <a:pPr marL="798513" indent="-333375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</a:rPr>
              <a:t>Computers</a:t>
            </a:r>
            <a:r>
              <a:rPr lang="en-US" sz="3200" dirty="0" smtClean="0"/>
              <a:t> – desktop, laptop.</a:t>
            </a:r>
          </a:p>
          <a:p>
            <a:pPr marL="798513" indent="-333375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</a:rPr>
              <a:t>Networks</a:t>
            </a:r>
            <a:r>
              <a:rPr lang="en-US" sz="3200" dirty="0" smtClean="0"/>
              <a:t> – local area network (LAN).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067" y="3469163"/>
            <a:ext cx="11814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Layers (</a:t>
            </a:r>
            <a:r>
              <a:rPr lang="th-TH" sz="3200" dirty="0" smtClean="0">
                <a:solidFill>
                  <a:srgbClr val="00B0F0"/>
                </a:solidFill>
              </a:rPr>
              <a:t>จากล่างขึ้นบน</a:t>
            </a:r>
            <a:r>
              <a:rPr lang="en-US" sz="3200" dirty="0" smtClean="0">
                <a:solidFill>
                  <a:srgbClr val="00B0F0"/>
                </a:solidFill>
              </a:rPr>
              <a:t>, </a:t>
            </a:r>
            <a:r>
              <a:rPr lang="th-TH" sz="3200" dirty="0" smtClean="0">
                <a:solidFill>
                  <a:srgbClr val="00B0F0"/>
                </a:solidFill>
              </a:rPr>
              <a:t>เลเยอร์ที่อยู่ติดกันเท่านั้นที่จะส่งข้อมูลให้กันได้</a:t>
            </a:r>
            <a:r>
              <a:rPr lang="en-US" sz="3200" dirty="0" smtClean="0">
                <a:solidFill>
                  <a:srgbClr val="00B0F0"/>
                </a:solidFill>
              </a:rPr>
              <a:t>)</a:t>
            </a:r>
            <a:endParaRPr lang="th-TH" sz="3200" dirty="0" smtClean="0">
              <a:solidFill>
                <a:srgbClr val="00B0F0"/>
              </a:solidFill>
            </a:endParaRPr>
          </a:p>
          <a:p>
            <a:pPr marL="747713" indent="-282575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</a:rPr>
              <a:t>Network access layer</a:t>
            </a:r>
            <a:r>
              <a:rPr lang="en-US" sz="3200" dirty="0" smtClean="0"/>
              <a:t> </a:t>
            </a:r>
            <a:r>
              <a:rPr lang="en-US" sz="2800" dirty="0" smtClean="0"/>
              <a:t>– exchange data between network and computer.</a:t>
            </a:r>
          </a:p>
          <a:p>
            <a:pPr marL="747713" indent="-282575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</a:rPr>
              <a:t>Transport </a:t>
            </a:r>
            <a:r>
              <a:rPr lang="en-US" sz="3200" dirty="0">
                <a:solidFill>
                  <a:srgbClr val="00B0F0"/>
                </a:solidFill>
              </a:rPr>
              <a:t>layer</a:t>
            </a:r>
            <a:r>
              <a:rPr lang="en-US" sz="3200" dirty="0"/>
              <a:t> </a:t>
            </a:r>
            <a:r>
              <a:rPr lang="en-US" sz="2800" dirty="0"/>
              <a:t>– provide reliability although physical link may be poor. </a:t>
            </a:r>
          </a:p>
          <a:p>
            <a:pPr marL="747713" indent="-2825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Application layer</a:t>
            </a:r>
            <a:r>
              <a:rPr lang="en-US" sz="3200" dirty="0"/>
              <a:t> </a:t>
            </a:r>
            <a:r>
              <a:rPr lang="en-US" sz="2800" dirty="0" smtClean="0"/>
              <a:t>– support user applications, HTTP, FTP, SSH, SMTP.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870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42" y="526710"/>
            <a:ext cx="8071657" cy="6121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49399" y="779113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 / FTP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49399" y="1400848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TCP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9399" y="1879708"/>
            <a:ext cx="272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IEEE 802.3 Ethernet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IEEE 802.11 Wireless 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307" y="2783530"/>
            <a:ext cx="756107" cy="37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08" y="57152"/>
            <a:ext cx="3444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ในรูปมีแค่ </a:t>
            </a:r>
            <a:r>
              <a:rPr lang="en-US" dirty="0" smtClean="0">
                <a:solidFill>
                  <a:srgbClr val="FF0000"/>
                </a:solidFill>
              </a:rPr>
              <a:t>Local Area Network</a:t>
            </a:r>
            <a:r>
              <a:rPr lang="th-TH" dirty="0" smtClean="0">
                <a:solidFill>
                  <a:srgbClr val="FF0000"/>
                </a:solidFill>
              </a:rPr>
              <a:t> ยังไม่เป็น </a:t>
            </a:r>
            <a:r>
              <a:rPr lang="en-US" dirty="0" smtClean="0">
                <a:solidFill>
                  <a:srgbClr val="FF0000"/>
                </a:solidFill>
              </a:rPr>
              <a:t>internet </a:t>
            </a:r>
            <a:r>
              <a:rPr lang="th-TH" dirty="0" smtClean="0">
                <a:solidFill>
                  <a:srgbClr val="FF0000"/>
                </a:solidFill>
              </a:rPr>
              <a:t>จึงไม่มี </a:t>
            </a:r>
            <a:r>
              <a:rPr lang="en-US" dirty="0" smtClean="0">
                <a:solidFill>
                  <a:srgbClr val="FF0000"/>
                </a:solidFill>
              </a:rPr>
              <a:t>IP layer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08" y="755466"/>
            <a:ext cx="344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มี </a:t>
            </a:r>
            <a:r>
              <a:rPr lang="en-US" dirty="0" smtClean="0">
                <a:solidFill>
                  <a:srgbClr val="FF0000"/>
                </a:solidFill>
              </a:rPr>
              <a:t>Transport layer </a:t>
            </a:r>
            <a:r>
              <a:rPr lang="th-TH" dirty="0" smtClean="0">
                <a:solidFill>
                  <a:srgbClr val="FF0000"/>
                </a:solidFill>
              </a:rPr>
              <a:t>เพื่อให้ </a:t>
            </a:r>
            <a:r>
              <a:rPr lang="en-US" dirty="0" smtClean="0">
                <a:solidFill>
                  <a:srgbClr val="FF0000"/>
                </a:solidFill>
              </a:rPr>
              <a:t>app </a:t>
            </a:r>
            <a:r>
              <a:rPr lang="th-TH" dirty="0" smtClean="0">
                <a:solidFill>
                  <a:srgbClr val="FF0000"/>
                </a:solidFill>
              </a:rPr>
              <a:t>หลายๆ ตัวใช้ </a:t>
            </a:r>
            <a:r>
              <a:rPr lang="en-US" dirty="0" smtClean="0">
                <a:solidFill>
                  <a:srgbClr val="FF0000"/>
                </a:solidFill>
              </a:rPr>
              <a:t>network </a:t>
            </a:r>
            <a:r>
              <a:rPr lang="th-TH" dirty="0" smtClean="0">
                <a:solidFill>
                  <a:srgbClr val="FF0000"/>
                </a:solidFill>
              </a:rPr>
              <a:t>พร้อมๆ กันได้ โดยสร้าง </a:t>
            </a:r>
            <a:r>
              <a:rPr lang="en-US" dirty="0" smtClean="0">
                <a:solidFill>
                  <a:srgbClr val="FF0000"/>
                </a:solidFill>
              </a:rPr>
              <a:t>port </a:t>
            </a:r>
            <a:r>
              <a:rPr lang="th-TH" dirty="0" smtClean="0">
                <a:solidFill>
                  <a:srgbClr val="FF0000"/>
                </a:solidFill>
              </a:rPr>
              <a:t>ให้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9126" y="4243388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LAN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9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14" y="229167"/>
            <a:ext cx="5832926" cy="64125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305" y="178586"/>
            <a:ext cx="3229544" cy="3229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305" y="3476516"/>
            <a:ext cx="3170364" cy="3178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7273" y="153522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0798" y="2673427"/>
            <a:ext cx="149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encapsulation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5516" y="1019252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protocol data unit (PDU)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5516" y="1388584"/>
            <a:ext cx="125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 segment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5516" y="2178669"/>
            <a:ext cx="794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Packet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08" y="57152"/>
            <a:ext cx="3444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ในรูปมีแค่ </a:t>
            </a:r>
            <a:r>
              <a:rPr lang="en-US" dirty="0" smtClean="0">
                <a:solidFill>
                  <a:srgbClr val="FF0000"/>
                </a:solidFill>
              </a:rPr>
              <a:t>Local Area Network</a:t>
            </a:r>
            <a:r>
              <a:rPr lang="th-TH" dirty="0" smtClean="0">
                <a:solidFill>
                  <a:srgbClr val="FF0000"/>
                </a:solidFill>
              </a:rPr>
              <a:t> ยังไม่เป็น </a:t>
            </a:r>
            <a:r>
              <a:rPr lang="en-US" dirty="0" smtClean="0">
                <a:solidFill>
                  <a:srgbClr val="FF0000"/>
                </a:solidFill>
              </a:rPr>
              <a:t>internet </a:t>
            </a:r>
            <a:r>
              <a:rPr lang="th-TH" dirty="0" smtClean="0">
                <a:solidFill>
                  <a:srgbClr val="FF0000"/>
                </a:solidFill>
              </a:rPr>
              <a:t>จึงไม่มี </a:t>
            </a:r>
            <a:r>
              <a:rPr lang="en-US" dirty="0" smtClean="0">
                <a:solidFill>
                  <a:srgbClr val="FF0000"/>
                </a:solidFill>
              </a:rPr>
              <a:t>IP layer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08" y="755466"/>
            <a:ext cx="344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มี </a:t>
            </a:r>
            <a:r>
              <a:rPr lang="en-US" dirty="0" smtClean="0">
                <a:solidFill>
                  <a:srgbClr val="FF0000"/>
                </a:solidFill>
              </a:rPr>
              <a:t>Transport layer </a:t>
            </a:r>
            <a:r>
              <a:rPr lang="th-TH" dirty="0" smtClean="0">
                <a:solidFill>
                  <a:srgbClr val="FF0000"/>
                </a:solidFill>
              </a:rPr>
              <a:t>เพื่อให้ </a:t>
            </a:r>
            <a:r>
              <a:rPr lang="en-US" dirty="0" smtClean="0">
                <a:solidFill>
                  <a:srgbClr val="FF0000"/>
                </a:solidFill>
              </a:rPr>
              <a:t>app </a:t>
            </a:r>
            <a:r>
              <a:rPr lang="th-TH" dirty="0" smtClean="0">
                <a:solidFill>
                  <a:srgbClr val="FF0000"/>
                </a:solidFill>
              </a:rPr>
              <a:t>หลายๆ ตัวใช้ </a:t>
            </a:r>
            <a:r>
              <a:rPr lang="en-US" dirty="0" smtClean="0">
                <a:solidFill>
                  <a:srgbClr val="FF0000"/>
                </a:solidFill>
              </a:rPr>
              <a:t>network </a:t>
            </a:r>
            <a:r>
              <a:rPr lang="th-TH" dirty="0" smtClean="0">
                <a:solidFill>
                  <a:srgbClr val="FF0000"/>
                </a:solidFill>
              </a:rPr>
              <a:t>พร้อมๆ กันได้ โดยสร้าง </a:t>
            </a:r>
            <a:r>
              <a:rPr lang="en-US" dirty="0" smtClean="0">
                <a:solidFill>
                  <a:srgbClr val="FF0000"/>
                </a:solidFill>
              </a:rPr>
              <a:t>port </a:t>
            </a:r>
            <a:r>
              <a:rPr lang="th-TH" dirty="0" smtClean="0">
                <a:solidFill>
                  <a:srgbClr val="FF0000"/>
                </a:solidFill>
              </a:rPr>
              <a:t>ให้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6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Transport Header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1067" y="756790"/>
            <a:ext cx="118147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</a:rPr>
              <a:t>Source port</a:t>
            </a:r>
            <a:r>
              <a:rPr lang="en-US" sz="3200" dirty="0" smtClean="0"/>
              <a:t> </a:t>
            </a:r>
            <a:r>
              <a:rPr lang="th-TH" sz="3200" dirty="0" smtClean="0"/>
              <a:t>ที่อยู่ของ </a:t>
            </a:r>
            <a:r>
              <a:rPr lang="en-US" sz="3200" dirty="0" smtClean="0"/>
              <a:t>application </a:t>
            </a:r>
            <a:r>
              <a:rPr lang="th-TH" sz="3200" dirty="0" smtClean="0"/>
              <a:t>ที่ส่งข้อมูล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</a:rPr>
              <a:t>Destination port</a:t>
            </a:r>
            <a:r>
              <a:rPr lang="en-US" sz="3200" dirty="0" smtClean="0"/>
              <a:t> </a:t>
            </a:r>
            <a:r>
              <a:rPr lang="th-TH" sz="3200" dirty="0" smtClean="0"/>
              <a:t>ที่อยู่ของ </a:t>
            </a:r>
            <a:r>
              <a:rPr lang="en-US" sz="3200" dirty="0" smtClean="0"/>
              <a:t>application </a:t>
            </a:r>
            <a:r>
              <a:rPr lang="th-TH" sz="3200" dirty="0" smtClean="0"/>
              <a:t>ที่รับข้อมูล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</a:rPr>
              <a:t>Sequence number</a:t>
            </a:r>
            <a:r>
              <a:rPr lang="en-US" sz="3200" dirty="0" smtClean="0"/>
              <a:t> </a:t>
            </a:r>
            <a:r>
              <a:rPr lang="th-TH" sz="3200" dirty="0" smtClean="0"/>
              <a:t>ลำดับของ </a:t>
            </a:r>
            <a:r>
              <a:rPr lang="en-US" sz="3200" dirty="0" smtClean="0"/>
              <a:t>segment (</a:t>
            </a:r>
            <a:r>
              <a:rPr lang="th-TH" sz="3200" dirty="0" smtClean="0"/>
              <a:t>แบ่งข้อมูลเป็นหลายๆ </a:t>
            </a:r>
            <a:r>
              <a:rPr lang="en-US" sz="3200" dirty="0" smtClean="0"/>
              <a:t>segment)</a:t>
            </a:r>
            <a:endParaRPr lang="th-TH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</a:rPr>
              <a:t>Error-detection </a:t>
            </a:r>
            <a:r>
              <a:rPr lang="en-US" sz="3200" dirty="0">
                <a:solidFill>
                  <a:srgbClr val="00B0F0"/>
                </a:solidFill>
              </a:rPr>
              <a:t>code</a:t>
            </a:r>
            <a:r>
              <a:rPr lang="en-US" sz="3200" dirty="0"/>
              <a:t> </a:t>
            </a:r>
            <a:r>
              <a:rPr lang="th-TH" sz="3200" dirty="0" smtClean="0"/>
              <a:t>ใช้เช็คว่า </a:t>
            </a:r>
            <a:r>
              <a:rPr lang="en-US" sz="3200" dirty="0" smtClean="0"/>
              <a:t>segment </a:t>
            </a:r>
            <a:r>
              <a:rPr lang="th-TH" sz="3200" dirty="0" smtClean="0"/>
              <a:t>ที่ส่งมาผิดหรือไม่</a:t>
            </a:r>
            <a:br>
              <a:rPr lang="th-TH" sz="3200" dirty="0" smtClean="0"/>
            </a:br>
            <a:r>
              <a:rPr lang="th-TH" sz="3200" dirty="0" smtClean="0"/>
              <a:t>                                                ถ้าผิด </a:t>
            </a:r>
            <a:r>
              <a:rPr lang="en-US" sz="3200" dirty="0" smtClean="0"/>
              <a:t>transport layer </a:t>
            </a:r>
            <a:r>
              <a:rPr lang="th-TH" sz="3200" dirty="0" smtClean="0"/>
              <a:t>ต้องส่ง </a:t>
            </a:r>
            <a:r>
              <a:rPr lang="en-US" sz="3200" dirty="0" smtClean="0"/>
              <a:t>segment </a:t>
            </a:r>
            <a:r>
              <a:rPr lang="th-TH" sz="3200" dirty="0" smtClean="0"/>
              <a:t>นั้นใหม่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1068" y="3646029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Packet Header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1067" y="4230804"/>
            <a:ext cx="11814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</a:rPr>
              <a:t>Source computer address</a:t>
            </a:r>
            <a:r>
              <a:rPr lang="th-TH" sz="3200" dirty="0" smtClean="0">
                <a:solidFill>
                  <a:srgbClr val="00B0F0"/>
                </a:solidFill>
              </a:rPr>
              <a:t> </a:t>
            </a:r>
            <a:r>
              <a:rPr lang="th-TH" sz="3200" dirty="0"/>
              <a:t>ที่อยู่ของ </a:t>
            </a:r>
            <a:r>
              <a:rPr lang="en-US" sz="3200" dirty="0"/>
              <a:t>computer </a:t>
            </a:r>
            <a:r>
              <a:rPr lang="th-TH" sz="3200" dirty="0"/>
              <a:t>ที่ส่งข้อมูล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</a:rPr>
              <a:t>Destination computer address</a:t>
            </a:r>
            <a:r>
              <a:rPr lang="th-TH" sz="3200" dirty="0" smtClean="0">
                <a:solidFill>
                  <a:srgbClr val="00B0F0"/>
                </a:solidFill>
              </a:rPr>
              <a:t> </a:t>
            </a:r>
            <a:r>
              <a:rPr lang="th-TH" sz="3200" dirty="0"/>
              <a:t>ที่อยู่ของ </a:t>
            </a:r>
            <a:r>
              <a:rPr lang="en-US" sz="3200" dirty="0"/>
              <a:t>computer </a:t>
            </a:r>
            <a:r>
              <a:rPr lang="th-TH" sz="3200" dirty="0" smtClean="0"/>
              <a:t>ที่รับข้อมูล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</a:rPr>
              <a:t>Facilities requests </a:t>
            </a:r>
            <a:r>
              <a:rPr lang="th-TH" sz="3200" dirty="0"/>
              <a:t>ขอใช้ </a:t>
            </a:r>
            <a:r>
              <a:rPr lang="en-US" sz="3200" dirty="0"/>
              <a:t>facility </a:t>
            </a:r>
            <a:r>
              <a:rPr lang="th-TH" sz="3200" dirty="0"/>
              <a:t>บางอย่างของ </a:t>
            </a:r>
            <a:r>
              <a:rPr lang="en-US" sz="3200" dirty="0"/>
              <a:t>network </a:t>
            </a:r>
            <a:r>
              <a:rPr lang="th-TH" sz="3200" dirty="0"/>
              <a:t>เช่น</a:t>
            </a:r>
            <a:r>
              <a:rPr lang="en-US" sz="3200" dirty="0"/>
              <a:t> priority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40246" y="6488668"/>
            <a:ext cx="145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Just example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2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TCP/IP </a:t>
            </a:r>
            <a:r>
              <a:rPr lang="en-US" sz="3200" b="1" dirty="0"/>
              <a:t>P</a:t>
            </a:r>
            <a:r>
              <a:rPr lang="en-US" sz="3200" b="1" dirty="0" smtClean="0"/>
              <a:t>rotocol Architecture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50" y="756790"/>
            <a:ext cx="5524856" cy="602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91133" y="5636764"/>
            <a:ext cx="4832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ลักษณะของสัญญาณในสาย </a:t>
            </a:r>
            <a:r>
              <a:rPr lang="en-US" dirty="0" smtClean="0">
                <a:solidFill>
                  <a:srgbClr val="FF0000"/>
                </a:solidFill>
              </a:rPr>
              <a:t>(wired) </a:t>
            </a:r>
            <a:r>
              <a:rPr lang="th-TH" dirty="0" smtClean="0">
                <a:solidFill>
                  <a:srgbClr val="FF0000"/>
                </a:solidFill>
              </a:rPr>
              <a:t>หรือในอากาศ </a:t>
            </a:r>
            <a:r>
              <a:rPr lang="en-US" dirty="0" smtClean="0">
                <a:solidFill>
                  <a:srgbClr val="FF0000"/>
                </a:solidFill>
              </a:rPr>
              <a:t>(wireless)</a:t>
            </a:r>
            <a:endParaRPr lang="th-TH" dirty="0" smtClean="0">
              <a:solidFill>
                <a:srgbClr val="FF0000"/>
              </a:solidFill>
            </a:endParaRPr>
          </a:p>
          <a:p>
            <a:r>
              <a:rPr lang="th-TH" dirty="0" smtClean="0">
                <a:solidFill>
                  <a:srgbClr val="FF0000"/>
                </a:solidFill>
              </a:rPr>
              <a:t>การ </a:t>
            </a:r>
            <a:r>
              <a:rPr lang="en-US" dirty="0" smtClean="0">
                <a:solidFill>
                  <a:srgbClr val="FF0000"/>
                </a:solidFill>
              </a:rPr>
              <a:t>modulate </a:t>
            </a:r>
            <a:r>
              <a:rPr lang="th-TH" dirty="0" smtClean="0">
                <a:solidFill>
                  <a:srgbClr val="FF0000"/>
                </a:solidFill>
              </a:rPr>
              <a:t>สัญญาณ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1133" y="4362212"/>
            <a:ext cx="6304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การเข้าใช้ </a:t>
            </a:r>
            <a:r>
              <a:rPr lang="en-US" dirty="0" smtClean="0">
                <a:solidFill>
                  <a:srgbClr val="FF0000"/>
                </a:solidFill>
              </a:rPr>
              <a:t>network </a:t>
            </a:r>
            <a:r>
              <a:rPr lang="th-TH" dirty="0" smtClean="0">
                <a:solidFill>
                  <a:srgbClr val="FF0000"/>
                </a:solidFill>
              </a:rPr>
              <a:t>เช่น </a:t>
            </a:r>
            <a:r>
              <a:rPr lang="en-US" dirty="0" smtClean="0">
                <a:solidFill>
                  <a:srgbClr val="FF0000"/>
                </a:solidFill>
              </a:rPr>
              <a:t>carrier sense multiple access (CSMA)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อาจจะมี</a:t>
            </a:r>
            <a:r>
              <a:rPr lang="en-US" dirty="0" smtClean="0">
                <a:solidFill>
                  <a:srgbClr val="FF0000"/>
                </a:solidFill>
              </a:rPr>
              <a:t> error detection </a:t>
            </a:r>
            <a:r>
              <a:rPr lang="th-TH" dirty="0" smtClean="0">
                <a:solidFill>
                  <a:srgbClr val="FF0000"/>
                </a:solidFill>
              </a:rPr>
              <a:t>หรือไม่มีก็ได้ แล้วแต่ </a:t>
            </a:r>
            <a:r>
              <a:rPr lang="en-US" dirty="0" smtClean="0">
                <a:solidFill>
                  <a:srgbClr val="FF0000"/>
                </a:solidFill>
              </a:rPr>
              <a:t>network </a:t>
            </a:r>
            <a:r>
              <a:rPr lang="th-TH" dirty="0" smtClean="0">
                <a:solidFill>
                  <a:srgbClr val="FF0000"/>
                </a:solidFill>
              </a:rPr>
              <a:t>ที่ใช้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แต่ไม่มีก็ไม่เป็นไร เพราะชั้น </a:t>
            </a:r>
            <a:r>
              <a:rPr lang="en-US" dirty="0" smtClean="0">
                <a:solidFill>
                  <a:srgbClr val="FF0000"/>
                </a:solidFill>
              </a:rPr>
              <a:t>Internet </a:t>
            </a:r>
            <a:r>
              <a:rPr lang="th-TH" dirty="0" smtClean="0">
                <a:solidFill>
                  <a:srgbClr val="FF0000"/>
                </a:solidFill>
              </a:rPr>
              <a:t>ทำให้อยู่แล้ว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1132" y="3113010"/>
            <a:ext cx="6153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หั่นเป็น </a:t>
            </a:r>
            <a:r>
              <a:rPr lang="en-US" dirty="0" smtClean="0">
                <a:solidFill>
                  <a:srgbClr val="FF0000"/>
                </a:solidFill>
              </a:rPr>
              <a:t>packets, 1 packet = 1 unit </a:t>
            </a:r>
            <a:r>
              <a:rPr lang="th-TH" dirty="0" smtClean="0">
                <a:solidFill>
                  <a:srgbClr val="FF0000"/>
                </a:solidFill>
              </a:rPr>
              <a:t>ที่เล็กที่สุดสำหรับการ </a:t>
            </a:r>
            <a:r>
              <a:rPr lang="en-US" dirty="0" smtClean="0">
                <a:solidFill>
                  <a:srgbClr val="FF0000"/>
                </a:solidFill>
              </a:rPr>
              <a:t>route </a:t>
            </a:r>
            <a:r>
              <a:rPr lang="th-TH" dirty="0" smtClean="0">
                <a:solidFill>
                  <a:srgbClr val="FF0000"/>
                </a:solidFill>
              </a:rPr>
              <a:t>ไปใน </a:t>
            </a:r>
            <a:r>
              <a:rPr lang="en-US" dirty="0" smtClean="0">
                <a:solidFill>
                  <a:srgbClr val="FF0000"/>
                </a:solidFill>
              </a:rPr>
              <a:t>internet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ถ้าจะ </a:t>
            </a:r>
            <a:r>
              <a:rPr lang="en-US" dirty="0" smtClean="0">
                <a:solidFill>
                  <a:srgbClr val="FF0000"/>
                </a:solidFill>
              </a:rPr>
              <a:t>packet loss </a:t>
            </a:r>
            <a:r>
              <a:rPr lang="th-TH" dirty="0" smtClean="0">
                <a:solidFill>
                  <a:srgbClr val="FF0000"/>
                </a:solidFill>
              </a:rPr>
              <a:t>จะไม่มีการส่งใหม่ ชั้น </a:t>
            </a:r>
            <a:r>
              <a:rPr lang="en-US" dirty="0" smtClean="0">
                <a:solidFill>
                  <a:srgbClr val="FF0000"/>
                </a:solidFill>
              </a:rPr>
              <a:t>Transport</a:t>
            </a:r>
            <a:r>
              <a:rPr lang="th-TH" dirty="0" smtClean="0">
                <a:solidFill>
                  <a:srgbClr val="FF0000"/>
                </a:solidFill>
              </a:rPr>
              <a:t> เท่านั้นที่รับผิดชอบการส่งให้ถึง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ชั้น </a:t>
            </a:r>
            <a:r>
              <a:rPr lang="en-US" dirty="0" smtClean="0">
                <a:solidFill>
                  <a:srgbClr val="FF0000"/>
                </a:solidFill>
              </a:rPr>
              <a:t>Internet </a:t>
            </a:r>
            <a:r>
              <a:rPr lang="th-TH" dirty="0" smtClean="0">
                <a:solidFill>
                  <a:srgbClr val="FF0000"/>
                </a:solidFill>
              </a:rPr>
              <a:t>มีหน้าที่แค่ </a:t>
            </a:r>
            <a:r>
              <a:rPr lang="en-US" dirty="0" smtClean="0">
                <a:solidFill>
                  <a:srgbClr val="FF0000"/>
                </a:solidFill>
              </a:rPr>
              <a:t>route </a:t>
            </a:r>
            <a:r>
              <a:rPr lang="th-TH" dirty="0" smtClean="0">
                <a:solidFill>
                  <a:srgbClr val="FF0000"/>
                </a:solidFill>
              </a:rPr>
              <a:t>ไปให้ถูกทิศทาง  ผู้ส่งทำ </a:t>
            </a:r>
            <a:r>
              <a:rPr lang="en-US" dirty="0" smtClean="0">
                <a:solidFill>
                  <a:srgbClr val="FF0000"/>
                </a:solidFill>
              </a:rPr>
              <a:t>error detection </a:t>
            </a:r>
            <a:r>
              <a:rPr lang="th-TH" dirty="0" smtClean="0">
                <a:solidFill>
                  <a:srgbClr val="FF0000"/>
                </a:solidFill>
              </a:rPr>
              <a:t>ถ้าผู้รับพบ </a:t>
            </a:r>
            <a:r>
              <a:rPr lang="en-US" dirty="0" smtClean="0">
                <a:solidFill>
                  <a:srgbClr val="FF0000"/>
                </a:solidFill>
              </a:rPr>
              <a:t>error </a:t>
            </a:r>
            <a:r>
              <a:rPr lang="th-TH" dirty="0" smtClean="0">
                <a:solidFill>
                  <a:srgbClr val="FF0000"/>
                </a:solidFill>
              </a:rPr>
              <a:t>จะ </a:t>
            </a:r>
            <a:r>
              <a:rPr lang="en-US" dirty="0" smtClean="0">
                <a:solidFill>
                  <a:srgbClr val="FF0000"/>
                </a:solidFill>
              </a:rPr>
              <a:t>drop packet </a:t>
            </a:r>
            <a:r>
              <a:rPr lang="th-TH" dirty="0" smtClean="0">
                <a:solidFill>
                  <a:srgbClr val="FF0000"/>
                </a:solidFill>
              </a:rPr>
              <a:t>นั้นทิ้งเลย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ในชั้นนี้ไม่มีการ </a:t>
            </a:r>
            <a:r>
              <a:rPr lang="en-US" dirty="0" smtClean="0">
                <a:solidFill>
                  <a:srgbClr val="FF0000"/>
                </a:solidFill>
              </a:rPr>
              <a:t>acknowledge </a:t>
            </a:r>
            <a:r>
              <a:rPr lang="th-TH" dirty="0" smtClean="0">
                <a:solidFill>
                  <a:srgbClr val="FF0000"/>
                </a:solidFill>
              </a:rPr>
              <a:t>ว่าได้รับ </a:t>
            </a:r>
            <a:r>
              <a:rPr lang="en-US" dirty="0" smtClean="0">
                <a:solidFill>
                  <a:srgbClr val="FF0000"/>
                </a:solidFill>
              </a:rPr>
              <a:t>packet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3280" y="2096653"/>
            <a:ext cx="6994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สร้าง </a:t>
            </a:r>
            <a:r>
              <a:rPr lang="en-US" dirty="0" smtClean="0">
                <a:solidFill>
                  <a:srgbClr val="FF0000"/>
                </a:solidFill>
              </a:rPr>
              <a:t>logical connection</a:t>
            </a:r>
            <a:r>
              <a:rPr lang="th-TH" dirty="0" smtClean="0">
                <a:solidFill>
                  <a:srgbClr val="FF0000"/>
                </a:solidFill>
              </a:rPr>
              <a:t> ระหว่าง </a:t>
            </a:r>
            <a:r>
              <a:rPr lang="en-US" dirty="0" smtClean="0">
                <a:solidFill>
                  <a:srgbClr val="FF0000"/>
                </a:solidFill>
              </a:rPr>
              <a:t>applications</a:t>
            </a:r>
            <a:r>
              <a:rPr lang="th-TH" dirty="0" smtClean="0">
                <a:solidFill>
                  <a:srgbClr val="FF0000"/>
                </a:solidFill>
              </a:rPr>
              <a:t> ทำให้ </a:t>
            </a:r>
            <a:r>
              <a:rPr lang="en-US" dirty="0" smtClean="0">
                <a:solidFill>
                  <a:srgbClr val="FF0000"/>
                </a:solidFill>
              </a:rPr>
              <a:t>app </a:t>
            </a:r>
            <a:r>
              <a:rPr lang="th-TH" dirty="0" smtClean="0">
                <a:solidFill>
                  <a:srgbClr val="FF0000"/>
                </a:solidFill>
              </a:rPr>
              <a:t>หลายๆ ตัว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network </a:t>
            </a:r>
            <a:r>
              <a:rPr lang="th-TH" dirty="0" smtClean="0">
                <a:solidFill>
                  <a:srgbClr val="FF0000"/>
                </a:solidFill>
              </a:rPr>
              <a:t>พร้อมกันได้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แบ่งข้อมูลเป็น </a:t>
            </a:r>
            <a:r>
              <a:rPr lang="en-US" dirty="0" smtClean="0">
                <a:solidFill>
                  <a:srgbClr val="FF0000"/>
                </a:solidFill>
              </a:rPr>
              <a:t>segment </a:t>
            </a:r>
            <a:r>
              <a:rPr lang="th-TH" dirty="0" smtClean="0">
                <a:solidFill>
                  <a:srgbClr val="FF0000"/>
                </a:solidFill>
              </a:rPr>
              <a:t>ทำ </a:t>
            </a:r>
            <a:r>
              <a:rPr lang="en-US" dirty="0" smtClean="0">
                <a:solidFill>
                  <a:srgbClr val="FF0000"/>
                </a:solidFill>
              </a:rPr>
              <a:t>error detection </a:t>
            </a:r>
            <a:r>
              <a:rPr lang="th-TH" dirty="0" smtClean="0">
                <a:solidFill>
                  <a:srgbClr val="FF0000"/>
                </a:solidFill>
              </a:rPr>
              <a:t>ได้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ถ้าผู้รับพบ </a:t>
            </a:r>
            <a:r>
              <a:rPr lang="en-US" dirty="0" smtClean="0">
                <a:solidFill>
                  <a:srgbClr val="FF0000"/>
                </a:solidFill>
              </a:rPr>
              <a:t>error </a:t>
            </a:r>
            <a:r>
              <a:rPr lang="th-TH" dirty="0" smtClean="0">
                <a:solidFill>
                  <a:srgbClr val="FF0000"/>
                </a:solidFill>
              </a:rPr>
              <a:t>ก็จะขอให้ผู้ส่ง </a:t>
            </a:r>
            <a:r>
              <a:rPr lang="en-US" dirty="0" smtClean="0">
                <a:solidFill>
                  <a:srgbClr val="FF0000"/>
                </a:solidFill>
              </a:rPr>
              <a:t>retransmit</a:t>
            </a:r>
            <a:r>
              <a:rPr lang="th-TH" dirty="0" smtClean="0">
                <a:solidFill>
                  <a:srgbClr val="FF0000"/>
                </a:solidFill>
              </a:rPr>
              <a:t> ถ้าใช้ </a:t>
            </a:r>
            <a:r>
              <a:rPr lang="en-US" dirty="0" smtClean="0">
                <a:solidFill>
                  <a:srgbClr val="FF0000"/>
                </a:solidFill>
              </a:rPr>
              <a:t>TCP </a:t>
            </a:r>
            <a:r>
              <a:rPr lang="th-TH" dirty="0" smtClean="0">
                <a:solidFill>
                  <a:srgbClr val="FF0000"/>
                </a:solidFill>
              </a:rPr>
              <a:t>มี </a:t>
            </a:r>
            <a:r>
              <a:rPr lang="en-US" dirty="0" smtClean="0">
                <a:solidFill>
                  <a:srgbClr val="FF0000"/>
                </a:solidFill>
              </a:rPr>
              <a:t>acknowledge </a:t>
            </a:r>
            <a:r>
              <a:rPr lang="th-TH" dirty="0" smtClean="0">
                <a:solidFill>
                  <a:srgbClr val="FF0000"/>
                </a:solidFill>
              </a:rPr>
              <a:t>ว่าจะได้รับ </a:t>
            </a:r>
            <a:r>
              <a:rPr lang="en-US" dirty="0" smtClean="0">
                <a:solidFill>
                  <a:srgbClr val="FF0000"/>
                </a:solidFill>
              </a:rPr>
              <a:t>segment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3281" y="811698"/>
            <a:ext cx="2886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SMTP</a:t>
            </a:r>
            <a:r>
              <a:rPr lang="th-TH" dirty="0" smtClean="0">
                <a:solidFill>
                  <a:srgbClr val="FF0000"/>
                </a:solidFill>
              </a:rPr>
              <a:t> รับส่งอีเมล์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FTP </a:t>
            </a:r>
            <a:r>
              <a:rPr lang="th-TH" dirty="0" smtClean="0">
                <a:solidFill>
                  <a:srgbClr val="FF0000"/>
                </a:solidFill>
              </a:rPr>
              <a:t>โอนย้ายไฟล์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SSH </a:t>
            </a:r>
            <a:r>
              <a:rPr lang="th-TH" dirty="0" smtClean="0">
                <a:solidFill>
                  <a:srgbClr val="FF0000"/>
                </a:solidFill>
              </a:rPr>
              <a:t>รีโมตไปทำงานที่เครื่องอื่น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เข้ารหัส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HTTP </a:t>
            </a:r>
            <a:r>
              <a:rPr lang="th-TH" dirty="0" smtClean="0">
                <a:solidFill>
                  <a:srgbClr val="FF0000"/>
                </a:solidFill>
              </a:rPr>
              <a:t>โหลดหน้าเว็บไซต์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3228" y="3128374"/>
            <a:ext cx="44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เพิ่ม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3228" y="5373656"/>
            <a:ext cx="44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เพิ่ม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40552" y="2593499"/>
            <a:ext cx="995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segment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40552" y="3713174"/>
            <a:ext cx="80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60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838</Words>
  <Application>Microsoft Office PowerPoint</Application>
  <PresentationFormat>Widescreen</PresentationFormat>
  <Paragraphs>133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Angsana New</vt:lpstr>
      <vt:lpstr>Arial</vt:lpstr>
      <vt:lpstr>Calibri</vt:lpstr>
      <vt:lpstr>Calibri Light</vt:lpstr>
      <vt:lpstr>Cordia New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วีดีโอแนะนำ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311</cp:revision>
  <dcterms:created xsi:type="dcterms:W3CDTF">2016-08-03T10:08:11Z</dcterms:created>
  <dcterms:modified xsi:type="dcterms:W3CDTF">2017-09-03T09:52:41Z</dcterms:modified>
</cp:coreProperties>
</file>