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4" r:id="rId12"/>
    <p:sldId id="273" r:id="rId13"/>
    <p:sldId id="264" r:id="rId14"/>
    <p:sldId id="265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5615"/>
            <a:ext cx="102489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Frame Relay / ATM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7" y="874554"/>
            <a:ext cx="6900322" cy="465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521" y="3865534"/>
            <a:ext cx="4683320" cy="2849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2521" y="2795334"/>
            <a:ext cx="44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Physical connection changes real-time (no prior setup)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29500" y="414338"/>
            <a:ext cx="4566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/>
              <a:t>Frame Relay </a:t>
            </a:r>
            <a:r>
              <a:rPr lang="th-TH" sz="2400" dirty="0" smtClean="0"/>
              <a:t>เหมือนรถไฟความเร็วสูงที่ไม่มีคนขับ รถไฟก็คือ </a:t>
            </a:r>
            <a:r>
              <a:rPr lang="en-US" sz="2400" dirty="0" smtClean="0"/>
              <a:t>data packet </a:t>
            </a:r>
            <a:r>
              <a:rPr lang="th-TH" sz="2400" dirty="0" smtClean="0"/>
              <a:t>เมื่อปล่อยลงไปใน </a:t>
            </a:r>
            <a:r>
              <a:rPr lang="en-US" sz="2400" dirty="0" smtClean="0"/>
              <a:t>frame relay network </a:t>
            </a:r>
            <a:r>
              <a:rPr lang="th-TH" sz="2400" dirty="0" smtClean="0"/>
              <a:t>แล้ว มันจะวิ่งไปข้างหน้าเท่านั้น แต่ </a:t>
            </a:r>
            <a:r>
              <a:rPr lang="en-US" sz="2400" dirty="0" smtClean="0"/>
              <a:t>network </a:t>
            </a:r>
            <a:r>
              <a:rPr lang="th-TH" sz="2400" dirty="0" smtClean="0"/>
              <a:t>นี้มีซอฟต์แวร์ที่ทำหน้าที่ควบคุมการสับรางให้รถไฟวิ่งไปถึงเป้าหมาย โดยไม่ชนกัน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37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5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600" dirty="0" smtClean="0"/>
              <a:t>Frame relay </a:t>
            </a:r>
            <a:r>
              <a:rPr lang="th-TH" sz="3600" dirty="0" smtClean="0"/>
              <a:t>ทำงานแบบ</a:t>
            </a:r>
            <a:r>
              <a:rPr lang="en-US" sz="3600" dirty="0" smtClean="0"/>
              <a:t> synchronous</a:t>
            </a:r>
            <a:endParaRPr lang="th-TH" sz="3600" dirty="0" smtClean="0"/>
          </a:p>
          <a:p>
            <a:pPr lvl="2"/>
            <a:r>
              <a:rPr lang="th-TH" sz="3200" dirty="0" smtClean="0"/>
              <a:t>รถไฟ </a:t>
            </a:r>
            <a:r>
              <a:rPr lang="en-US" sz="3200" dirty="0" smtClean="0"/>
              <a:t>= frame</a:t>
            </a:r>
          </a:p>
          <a:p>
            <a:pPr lvl="2"/>
            <a:r>
              <a:rPr lang="th-TH" sz="3200" dirty="0" smtClean="0"/>
              <a:t>ที่เวลา </a:t>
            </a:r>
            <a:r>
              <a:rPr lang="en-US" sz="3200" dirty="0" smtClean="0"/>
              <a:t>t = 1, 3, 5, … </a:t>
            </a:r>
            <a:r>
              <a:rPr lang="th-TH" sz="3200" dirty="0" smtClean="0"/>
              <a:t>นาย ก มีสิทธิใช้รางรถไฟ</a:t>
            </a:r>
          </a:p>
          <a:p>
            <a:pPr lvl="2"/>
            <a:r>
              <a:rPr lang="th-TH" sz="3200" dirty="0" smtClean="0"/>
              <a:t>ที่เวลา </a:t>
            </a:r>
            <a:r>
              <a:rPr lang="en-US" sz="3200" dirty="0" smtClean="0"/>
              <a:t>t = 2, 4, 8, … </a:t>
            </a:r>
            <a:r>
              <a:rPr lang="th-TH" sz="3200" dirty="0" smtClean="0"/>
              <a:t>นาย ข มีสิทธิใช้รางรถไฟ</a:t>
            </a:r>
            <a:endParaRPr lang="en-US" sz="3200" dirty="0" smtClean="0"/>
          </a:p>
          <a:p>
            <a:pPr lvl="2"/>
            <a:r>
              <a:rPr lang="th-TH" sz="3200" dirty="0" smtClean="0"/>
              <a:t>การใช้ประโยชน์ </a:t>
            </a:r>
            <a:r>
              <a:rPr lang="en-US" sz="3200" dirty="0" smtClean="0"/>
              <a:t>(utilization) </a:t>
            </a:r>
            <a:r>
              <a:rPr lang="th-TH" sz="3200" dirty="0" smtClean="0"/>
              <a:t>ไม่ดี</a:t>
            </a:r>
            <a:endParaRPr lang="en-US" sz="32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ATM</a:t>
            </a:r>
            <a:r>
              <a:rPr lang="th-TH" sz="3600" dirty="0" smtClean="0"/>
              <a:t> ทำงานแบบ </a:t>
            </a:r>
            <a:r>
              <a:rPr lang="en-US" sz="3600" dirty="0" smtClean="0"/>
              <a:t>asynchronous !!!</a:t>
            </a:r>
          </a:p>
          <a:p>
            <a:pPr lvl="2"/>
            <a:r>
              <a:rPr lang="th-TH" sz="3200" dirty="0" smtClean="0"/>
              <a:t>รถไฟ </a:t>
            </a:r>
            <a:r>
              <a:rPr lang="en-US" sz="3200" dirty="0" smtClean="0"/>
              <a:t>= cell</a:t>
            </a:r>
          </a:p>
          <a:p>
            <a:pPr lvl="2"/>
            <a:r>
              <a:rPr lang="th-TH" sz="3200" dirty="0" smtClean="0"/>
              <a:t>ซอฟต์แวร์ที่ควบคุม </a:t>
            </a:r>
            <a:r>
              <a:rPr lang="en-US" sz="3200" dirty="0" smtClean="0"/>
              <a:t>network </a:t>
            </a:r>
            <a:r>
              <a:rPr lang="th-TH" sz="3200" dirty="0" smtClean="0"/>
              <a:t>ต้องฉลาดมาก</a:t>
            </a:r>
          </a:p>
          <a:p>
            <a:pPr lvl="2"/>
            <a:r>
              <a:rPr lang="th-TH" sz="3200" dirty="0" smtClean="0"/>
              <a:t>รถไฟทุกขบวน ต้องยาวเท่ากัน</a:t>
            </a:r>
          </a:p>
          <a:p>
            <a:pPr lvl="2"/>
            <a:r>
              <a:rPr lang="th-TH" sz="3200" dirty="0"/>
              <a:t>การใช้ประโยชน์ </a:t>
            </a:r>
            <a:r>
              <a:rPr lang="en-US" sz="3200" dirty="0"/>
              <a:t>(utilization) </a:t>
            </a:r>
            <a:r>
              <a:rPr lang="th-TH" sz="3200" dirty="0" smtClean="0"/>
              <a:t>ดี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Synchronous vs. Asynchronous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1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/>
              <a:t>ถ้ารถไฟทุกขบวน </a:t>
            </a:r>
            <a:r>
              <a:rPr lang="en-US" sz="2400" dirty="0" smtClean="0"/>
              <a:t>(data packet) </a:t>
            </a:r>
            <a:r>
              <a:rPr lang="th-TH" sz="2400" dirty="0" smtClean="0"/>
              <a:t>มีความยาวเท่าๆ กัน จะควบคุมการสับรางได้ง่ายกว่า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0948" y="3279650"/>
            <a:ext cx="4873924" cy="684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23461" y="3446786"/>
            <a:ext cx="4031411" cy="2119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16979" y="1488899"/>
            <a:ext cx="4090716" cy="1790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90568" y="4506398"/>
            <a:ext cx="7390319" cy="1824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945717" y="1502071"/>
            <a:ext cx="1035170" cy="4829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284797" y="4547817"/>
            <a:ext cx="2151256" cy="1279860"/>
          </a:xfrm>
          <a:custGeom>
            <a:avLst/>
            <a:gdLst>
              <a:gd name="connsiteX0" fmla="*/ 0 w 2151256"/>
              <a:gd name="connsiteY0" fmla="*/ 865792 h 1279860"/>
              <a:gd name="connsiteX1" fmla="*/ 845388 w 2151256"/>
              <a:gd name="connsiteY1" fmla="*/ 434471 h 1279860"/>
              <a:gd name="connsiteX2" fmla="*/ 1742536 w 2151256"/>
              <a:gd name="connsiteY2" fmla="*/ 3150 h 1279860"/>
              <a:gd name="connsiteX3" fmla="*/ 2070339 w 2151256"/>
              <a:gd name="connsiteY3" fmla="*/ 296448 h 1279860"/>
              <a:gd name="connsiteX4" fmla="*/ 276045 w 2151256"/>
              <a:gd name="connsiteY4" fmla="*/ 1279860 h 12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256" h="1279860">
                <a:moveTo>
                  <a:pt x="0" y="865792"/>
                </a:moveTo>
                <a:lnTo>
                  <a:pt x="845388" y="434471"/>
                </a:lnTo>
                <a:cubicBezTo>
                  <a:pt x="1135811" y="290697"/>
                  <a:pt x="1538378" y="26154"/>
                  <a:pt x="1742536" y="3150"/>
                </a:cubicBezTo>
                <a:cubicBezTo>
                  <a:pt x="1946694" y="-19854"/>
                  <a:pt x="2314754" y="83663"/>
                  <a:pt x="2070339" y="296448"/>
                </a:cubicBezTo>
                <a:cubicBezTo>
                  <a:pt x="1825924" y="509233"/>
                  <a:pt x="1050984" y="894546"/>
                  <a:pt x="276045" y="1279860"/>
                </a:cubicBezTo>
              </a:path>
            </a:pathLst>
          </a:cu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759575" y="2635885"/>
            <a:ext cx="3185902" cy="1121452"/>
          </a:xfrm>
          <a:custGeom>
            <a:avLst/>
            <a:gdLst>
              <a:gd name="connsiteX0" fmla="*/ 44135 w 3185902"/>
              <a:gd name="connsiteY0" fmla="*/ 638373 h 1121452"/>
              <a:gd name="connsiteX1" fmla="*/ 95893 w 3185902"/>
              <a:gd name="connsiteY1" fmla="*/ 638373 h 1121452"/>
              <a:gd name="connsiteX2" fmla="*/ 1838429 w 3185902"/>
              <a:gd name="connsiteY2" fmla="*/ 431339 h 1121452"/>
              <a:gd name="connsiteX3" fmla="*/ 2890852 w 3185902"/>
              <a:gd name="connsiteY3" fmla="*/ 18 h 1121452"/>
              <a:gd name="connsiteX4" fmla="*/ 3115139 w 3185902"/>
              <a:gd name="connsiteY4" fmla="*/ 448592 h 1121452"/>
              <a:gd name="connsiteX5" fmla="*/ 1821176 w 3185902"/>
              <a:gd name="connsiteY5" fmla="*/ 948924 h 1121452"/>
              <a:gd name="connsiteX6" fmla="*/ 78641 w 3185902"/>
              <a:gd name="connsiteY6" fmla="*/ 1121452 h 112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902" h="1121452">
                <a:moveTo>
                  <a:pt x="44135" y="638373"/>
                </a:moveTo>
                <a:cubicBezTo>
                  <a:pt x="-79511" y="655626"/>
                  <a:pt x="95893" y="638373"/>
                  <a:pt x="95893" y="638373"/>
                </a:cubicBezTo>
                <a:cubicBezTo>
                  <a:pt x="394942" y="603867"/>
                  <a:pt x="1372603" y="537731"/>
                  <a:pt x="1838429" y="431339"/>
                </a:cubicBezTo>
                <a:cubicBezTo>
                  <a:pt x="2304255" y="324947"/>
                  <a:pt x="2678067" y="-2858"/>
                  <a:pt x="2890852" y="18"/>
                </a:cubicBezTo>
                <a:cubicBezTo>
                  <a:pt x="3103637" y="2893"/>
                  <a:pt x="3293418" y="290441"/>
                  <a:pt x="3115139" y="448592"/>
                </a:cubicBezTo>
                <a:cubicBezTo>
                  <a:pt x="2936860" y="606743"/>
                  <a:pt x="2327259" y="836781"/>
                  <a:pt x="1821176" y="948924"/>
                </a:cubicBezTo>
                <a:cubicBezTo>
                  <a:pt x="1315093" y="1061067"/>
                  <a:pt x="696867" y="1091259"/>
                  <a:pt x="78641" y="112145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80751" y="3916582"/>
            <a:ext cx="548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ถ้ารถไฟสีแดงสั้น ให้รถไฟสีน้ำเงินไปข้างบน </a:t>
            </a:r>
            <a:r>
              <a:rPr lang="en-US" sz="2400" dirty="0" smtClean="0"/>
              <a:t>(</a:t>
            </a:r>
            <a:r>
              <a:rPr lang="th-TH" sz="2400" dirty="0" smtClean="0"/>
              <a:t>ถึงเร็วกว่า</a:t>
            </a:r>
            <a:r>
              <a:rPr lang="en-US" sz="2400" dirty="0" smtClean="0"/>
              <a:t>)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ถ้ารถไฟสีแดงยาว ให้รถไฟสีน้ำเงินไปข้างล่าง </a:t>
            </a:r>
            <a:r>
              <a:rPr lang="en-US" sz="2400" dirty="0" smtClean="0"/>
              <a:t>(</a:t>
            </a:r>
            <a:r>
              <a:rPr lang="th-TH" sz="2400" dirty="0" smtClean="0"/>
              <a:t>เลี่ยงการชน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268297" y="5452980"/>
            <a:ext cx="657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Frame Relay </a:t>
            </a:r>
            <a:r>
              <a:rPr lang="th-TH" dirty="0"/>
              <a:t>เป็น </a:t>
            </a:r>
            <a:r>
              <a:rPr lang="en-US" dirty="0"/>
              <a:t>high-speed network</a:t>
            </a:r>
            <a:br>
              <a:rPr lang="en-US" dirty="0"/>
            </a:br>
            <a:r>
              <a:rPr lang="th-TH" dirty="0"/>
              <a:t>เพื่อให้ส่งข้อมูลได้</a:t>
            </a:r>
            <a:r>
              <a:rPr lang="th-TH" dirty="0" smtClean="0"/>
              <a:t>เร็ว จะไม่</a:t>
            </a:r>
            <a:r>
              <a:rPr lang="th-TH" dirty="0"/>
              <a:t>มีการเปิดดู </a:t>
            </a:r>
            <a:r>
              <a:rPr lang="en-US" dirty="0"/>
              <a:t>header </a:t>
            </a:r>
            <a:r>
              <a:rPr lang="th-TH" dirty="0"/>
              <a:t>ว่า </a:t>
            </a:r>
            <a:r>
              <a:rPr lang="en-US" dirty="0"/>
              <a:t>packet </a:t>
            </a:r>
            <a:r>
              <a:rPr lang="th-TH" dirty="0"/>
              <a:t>ยาว</a:t>
            </a:r>
            <a:r>
              <a:rPr lang="th-TH" dirty="0" smtClean="0"/>
              <a:t>เท่าไหร่</a:t>
            </a:r>
            <a:endParaRPr lang="en-US" dirty="0" smtClean="0"/>
          </a:p>
          <a:p>
            <a:r>
              <a:rPr lang="th-TH" dirty="0" smtClean="0"/>
              <a:t>จะรู้แค่ว่าหัวขบวนรถไฟอยู่ตรงไหน ไม่รู้ว่ารถไฟยาวเท่าไหร่</a:t>
            </a:r>
            <a:endParaRPr lang="th-TH" dirty="0"/>
          </a:p>
        </p:txBody>
      </p:sp>
      <p:sp>
        <p:nvSpPr>
          <p:cNvPr id="29" name="TextBox 28"/>
          <p:cNvSpPr txBox="1"/>
          <p:nvPr/>
        </p:nvSpPr>
        <p:spPr>
          <a:xfrm>
            <a:off x="8925098" y="1011830"/>
            <a:ext cx="189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Destination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914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Internet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8" y="1189373"/>
            <a:ext cx="7283205" cy="52946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69322" y="3044858"/>
            <a:ext cx="1131216" cy="49962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14498" y="3044858"/>
            <a:ext cx="714866" cy="79185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16378" y="4777793"/>
            <a:ext cx="648877" cy="71803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02678" y="1385714"/>
            <a:ext cx="648877" cy="71803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8128" y="1385714"/>
            <a:ext cx="495401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A router can connect two or more networks.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Every host (end system) has a unique IP address, e.g. 161.200.126.13 is my PC.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A host can send data to another host anywhere on the Internet.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The data is split into IP datagrams / IP packets.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Internet Architecture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664840"/>
            <a:ext cx="8453438" cy="61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2398"/>
            <a:ext cx="10577513" cy="65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0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6" y="435204"/>
            <a:ext cx="10529208" cy="28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9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69" y="172015"/>
            <a:ext cx="484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 Example Configuration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634" y="129151"/>
            <a:ext cx="5962207" cy="6533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985838"/>
            <a:ext cx="44672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68" y="2416745"/>
            <a:ext cx="3219450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100" y="6577012"/>
            <a:ext cx="30099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8" y="647701"/>
            <a:ext cx="62388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Faster &amp; cheaper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intelligent – quality of service, network management &amp;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internet, the web, and associated applications “everything over IP”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Mobility &amp; cloud computing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1" y="2466299"/>
            <a:ext cx="4819622" cy="4305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03" y="2911225"/>
            <a:ext cx="5445471" cy="34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Transmission and Network Capacity Requirements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068" y="876677"/>
            <a:ext cx="1181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Emergence of High-Speed LANs</a:t>
            </a:r>
            <a:endParaRPr lang="en-US" sz="1400" b="1" dirty="0"/>
          </a:p>
        </p:txBody>
      </p:sp>
      <p:pic>
        <p:nvPicPr>
          <p:cNvPr id="1026" name="Picture 2" descr="http://flylib.com/books/1/150/1/html/2/images/f09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5" y="1892172"/>
            <a:ext cx="5691142" cy="42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6147" y="6211669"/>
            <a:ext cx="4885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Hub, Switch, Router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://www.youtube.com/watch?v=Ofjsh_E4HFY</a:t>
            </a:r>
          </a:p>
        </p:txBody>
      </p:sp>
    </p:spTree>
    <p:extLst>
      <p:ext uri="{BB962C8B-B14F-4D97-AF65-F5344CB8AC3E}">
        <p14:creationId xmlns:p14="http://schemas.microsoft.com/office/powerpoint/2010/main" val="113185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Communications Model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30" y="1083073"/>
            <a:ext cx="9038942" cy="53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 Area Network (LAN)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069" y="756790"/>
            <a:ext cx="4662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concept of “integration”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 (Ethernet)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Token ring (obsolete)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Ethernet hub/switch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Wireless LAN (WLAN)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Wi-Fi</a:t>
            </a:r>
            <a:endParaRPr lang="en-US" sz="2400" dirty="0"/>
          </a:p>
        </p:txBody>
      </p:sp>
      <p:pic>
        <p:nvPicPr>
          <p:cNvPr id="1026" name="Picture 2" descr="Wi-Fi Alliance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78" y="3901927"/>
            <a:ext cx="2428698" cy="22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hswstatic.com/gif/etherne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62" y="661290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tworxsecurity.org/fileadmin/user_upload/images/2015-08/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3" y="3424444"/>
            <a:ext cx="4463767" cy="32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s.wustl.edu/~jain/cse574-06/ftp/wireless_security/fig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27" y="3519170"/>
            <a:ext cx="3616750" cy="30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Wide Area Network (WAN)</a:t>
            </a:r>
            <a:endParaRPr lang="en-US" b="1" dirty="0"/>
          </a:p>
        </p:txBody>
      </p:sp>
      <p:pic>
        <p:nvPicPr>
          <p:cNvPr id="2050" name="Picture 2" descr="http://codereq.com/wp-content/uploads/2013/02/WAN_Top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" y="2582958"/>
            <a:ext cx="5468000" cy="38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067" y="756790"/>
            <a:ext cx="7767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Circuit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Packet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Frame Relay </a:t>
            </a:r>
            <a:r>
              <a:rPr lang="th-TH" sz="2400" dirty="0" smtClean="0"/>
              <a:t>สับรางเหมือนรถไฟ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Asynchronous Transfer Mode (ATM) </a:t>
            </a:r>
            <a:r>
              <a:rPr lang="th-TH" sz="2400" dirty="0" smtClean="0"/>
              <a:t>รถไฟยาวเท่ากันหมด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th-TH" sz="2400" dirty="0" smtClean="0"/>
              <a:t>ถ้าเป็นแบบ </a:t>
            </a:r>
            <a:r>
              <a:rPr lang="en-US" sz="2400" dirty="0" smtClean="0"/>
              <a:t>synchronous </a:t>
            </a:r>
            <a:r>
              <a:rPr lang="th-TH" sz="2400" dirty="0" smtClean="0"/>
              <a:t>ก็เป็น </a:t>
            </a:r>
            <a:r>
              <a:rPr lang="en-US" sz="2400" dirty="0" smtClean="0"/>
              <a:t>time division </a:t>
            </a:r>
            <a:r>
              <a:rPr lang="th-TH" sz="2400" dirty="0" smtClean="0"/>
              <a:t>ซึ่งประสิทธิภาพด้อยกว่า</a:t>
            </a:r>
            <a:endParaRPr lang="en-US" sz="2400" dirty="0"/>
          </a:p>
        </p:txBody>
      </p:sp>
      <p:pic>
        <p:nvPicPr>
          <p:cNvPr id="2052" name="Picture 4" descr="http://www.phidgets.com/wiki/images/1/1d/3051_1_Relay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42" y="231142"/>
            <a:ext cx="3659727" cy="22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454" y="6396353"/>
            <a:ext cx="505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https://www.youtube.com/watch?v=0dU1am2u1Jw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769" y="3590223"/>
            <a:ext cx="5939072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Circuit Switching = </a:t>
            </a:r>
            <a:r>
              <a:rPr lang="en-US" dirty="0"/>
              <a:t>customers pay for leased lines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Packet </a:t>
            </a:r>
            <a:r>
              <a:rPr lang="en-US" dirty="0"/>
              <a:t>Switching </a:t>
            </a:r>
            <a:r>
              <a:rPr lang="en-US" dirty="0" smtClean="0"/>
              <a:t>= </a:t>
            </a:r>
            <a:r>
              <a:rPr lang="en-US" dirty="0"/>
              <a:t>customers pay as they </a:t>
            </a:r>
            <a:r>
              <a:rPr lang="en-US" dirty="0" smtClean="0"/>
              <a:t>go (sharing)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Relay = avoid fully connected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Frame Relay = flow the frames through relays</a:t>
            </a:r>
          </a:p>
          <a:p>
            <a:pPr marL="1598613" lvl="3"/>
            <a:r>
              <a:rPr lang="en-US" dirty="0" smtClean="0"/>
              <a:t>	no overheads, no error checks, fast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WAN providers design the structure of network and manage the relay switches.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 smtClean="0"/>
              <a:t>ATM = fixed-length cells (frames)</a:t>
            </a:r>
          </a:p>
          <a:p>
            <a:pPr marL="227013"/>
            <a:r>
              <a:rPr lang="en-US" dirty="0"/>
              <a:t>	 </a:t>
            </a:r>
            <a:r>
              <a:rPr lang="en-US" dirty="0" smtClean="0"/>
              <a:t>   easy for hardware implementation, fast switching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82513" y="2495726"/>
            <a:ext cx="399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Relay </a:t>
            </a:r>
            <a:r>
              <a:rPr lang="th-TH" sz="2400" dirty="0"/>
              <a:t>ถ้ามีกระแสไฟฟ้าไหลผ่านขดลวด</a:t>
            </a:r>
            <a:br>
              <a:rPr lang="th-TH" sz="2400" dirty="0"/>
            </a:br>
            <a:r>
              <a:rPr lang="th-TH" sz="2400" dirty="0"/>
              <a:t>จะดึง </a:t>
            </a:r>
            <a:r>
              <a:rPr lang="en-US" sz="2400" dirty="0"/>
              <a:t>COMMON </a:t>
            </a:r>
            <a:r>
              <a:rPr lang="th-TH" sz="2400" dirty="0"/>
              <a:t>ลงมาแตะกับ </a:t>
            </a:r>
            <a:r>
              <a:rPr lang="en-US" sz="2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5262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Circuit Switching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624012"/>
            <a:ext cx="11163869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typical packet switching process where each packet of the same session may take different ro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4" y="1346863"/>
            <a:ext cx="11017096" cy="45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Packet Switching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115550" y="3376868"/>
            <a:ext cx="128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ไม่เรียงลำดับ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81450" y="1671893"/>
            <a:ext cx="294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Header </a:t>
            </a:r>
            <a:r>
              <a:rPr lang="th-TH" sz="2400" dirty="0" smtClean="0"/>
              <a:t>ต้องมีข้อมูลอะไรบ้าง</a:t>
            </a:r>
            <a:br>
              <a:rPr lang="th-TH" sz="2400" dirty="0" smtClean="0"/>
            </a:br>
            <a:r>
              <a:rPr lang="th-TH" sz="2400" dirty="0" smtClean="0"/>
              <a:t>ปลายทาง</a:t>
            </a:r>
            <a:r>
              <a:rPr lang="en-US" sz="2400" dirty="0" smtClean="0"/>
              <a:t>, </a:t>
            </a:r>
            <a:r>
              <a:rPr lang="th-TH" sz="2400" dirty="0" smtClean="0"/>
              <a:t>ลำดับที่</a:t>
            </a:r>
            <a:r>
              <a:rPr lang="en-US" sz="2400" dirty="0" smtClean="0"/>
              <a:t>, </a:t>
            </a:r>
            <a:r>
              <a:rPr lang="th-TH" sz="2400" dirty="0" smtClean="0"/>
              <a:t>ฯลฯ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53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430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98</cp:revision>
  <dcterms:created xsi:type="dcterms:W3CDTF">2016-08-03T10:08:11Z</dcterms:created>
  <dcterms:modified xsi:type="dcterms:W3CDTF">2017-08-29T01:03:07Z</dcterms:modified>
</cp:coreProperties>
</file>