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2" r:id="rId3"/>
    <p:sldId id="412" r:id="rId4"/>
    <p:sldId id="413" r:id="rId5"/>
    <p:sldId id="414" r:id="rId6"/>
    <p:sldId id="415" r:id="rId7"/>
    <p:sldId id="416" r:id="rId8"/>
    <p:sldId id="417" r:id="rId9"/>
    <p:sldId id="419" r:id="rId10"/>
    <p:sldId id="418" r:id="rId1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0"/>
    <p:restoredTop sz="95033" autoAdjust="0"/>
  </p:normalViewPr>
  <p:slideViewPr>
    <p:cSldViewPr snapToGrid="0">
      <p:cViewPr varScale="1">
        <p:scale>
          <a:sx n="79" d="100"/>
          <a:sy n="79" d="100"/>
        </p:scale>
        <p:origin x="74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C5AF943-73A5-16FA-1DF6-C764FCF67CE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D397C5B-625E-D4BA-0D22-AB15140CE0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817FDDF-C9ED-764B-324D-9A4F5A178F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1931-694A-4E36-A729-AF0FE0265620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40546E-B79B-01B7-99D7-DDD6D31AB8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16EEEB2-03D5-67A6-1BE1-BB7034567CE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08B8-8E8E-41B2-B4E1-3B7B5F0E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12847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0C51A-EB58-6A3D-12C0-DBDE2FC9D4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055FADDE-DF0A-FB18-44BB-15B66FC037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3914650-0182-5C98-C947-972AAC923B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1931-694A-4E36-A729-AF0FE0265620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F358F3-29A9-8D93-4435-7679A218B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49A2D8E-F41C-DA4E-FEB3-C29D39AE08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08B8-8E8E-41B2-B4E1-3B7B5F0E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6149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137CC1EE-7E9B-DA33-B4CE-7A2622D13F40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2EBB0B0D-C57C-C909-5B82-6AA5A24206E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42E6C19-C448-C0F5-3B72-BC6F7BCD45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1931-694A-4E36-A729-AF0FE0265620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EC94023-FF70-35B0-EC05-A62373435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F21ACE2-FEEF-CADB-23F5-27D98EA6EB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08B8-8E8E-41B2-B4E1-3B7B5F0E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91619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66D54FF-DBB1-98F1-FBEA-B64DCBE42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88DFF6-0B35-B8A4-8132-B4FD934A98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A7A831-7735-04A6-B975-4366F6E8EE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1931-694A-4E36-A729-AF0FE0265620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652B679-0919-280E-0E12-D49FBE6895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C441AFF-0F2B-DBAA-1796-C0A996A9314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08B8-8E8E-41B2-B4E1-3B7B5F0E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089980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FC52289-6FD9-A3AF-21A0-C88A1BFA51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0D2C086-03B2-4395-A0D7-69E29D9CE3D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5A78F39-DD23-64B0-2828-84802AB895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1931-694A-4E36-A729-AF0FE0265620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4D45749-E447-E29F-DFFB-16F49190A39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6786720-3F38-3463-79D2-2C64CB04FE8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08B8-8E8E-41B2-B4E1-3B7B5F0E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680638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D9D16D-A0F7-560A-21EA-4AF360A9F5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195AF11-8768-B014-618A-8305DCE9D6A8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B191E59-C14B-E627-B74A-788416B1CE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A63B8BF0-A6D4-92E9-3CED-331481EB9CC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1931-694A-4E36-A729-AF0FE0265620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49B4F18-0DB8-63C1-A346-974FE057C8F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206C1108-E5D7-AC33-C93B-8D41150F9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08B8-8E8E-41B2-B4E1-3B7B5F0E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94796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5E9647-196E-E926-3598-7E65448AC2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495946C-2F05-92B1-BF32-520E6CCE07A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A7AA267-FEE7-A38B-A43B-1E51AD6BDFE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F52E9B15-0D81-3503-3418-6CD4E038A34A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99390B5-1FA8-CA0C-3698-9D6B9EAB3EF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7FD81C52-1852-C60F-9221-4224A00DDC9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1931-694A-4E36-A729-AF0FE0265620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FF2CEAB-2B55-C493-D569-AFBDDBBC34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585F334-D7B6-CE32-60F1-0DD1F0C3CB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08B8-8E8E-41B2-B4E1-3B7B5F0E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785473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17EB743-700B-B7D3-AD72-1BC3CC08B5F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50FC82ED-E248-0025-207C-F5B6437262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1931-694A-4E36-A729-AF0FE0265620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E847FE30-53E5-7979-060A-542ED39470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D7EC7B75-5D26-39DA-D4BB-C61EBA7B60B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08B8-8E8E-41B2-B4E1-3B7B5F0E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03389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F78C725-5E6B-AACC-F036-2F27F49B12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1931-694A-4E36-A729-AF0FE0265620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8BAAEDD9-7A74-3D4F-65A1-7A8191EB61C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9B3DC8BB-69B8-4A4D-D9D0-6DB362DDABD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08B8-8E8E-41B2-B4E1-3B7B5F0E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284631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DCE79D-8EC4-E3AE-2ACD-22EEAF92CC4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7361BF7-55F4-5F76-7150-FBC09C374AB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05378FF-C6C4-534B-621F-D5C85B986F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84F01C7-9BBE-BAC9-2F68-0355842467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1931-694A-4E36-A729-AF0FE0265620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661F613-029E-9E81-DDA5-60366D5C5D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59A024A-2A32-052B-ABD3-A73325508F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08B8-8E8E-41B2-B4E1-3B7B5F0E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876970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B7F362-D9FD-9B89-CB57-3C6661EEAA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0D06537B-3FCF-9476-679A-7ECC9E79A6D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B931D0C-C986-5E25-C274-3C17B1E7945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507D6CC-CFD0-8266-F594-88412AB72F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01931-694A-4E36-A729-AF0FE0265620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D862BE0-65F8-3A37-8AA6-15E52F77FC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E6E529E-C246-11D4-20A5-F5D0808FA3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B5D08B8-8E8E-41B2-B4E1-3B7B5F0E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39579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454585E-CB1D-5603-55F5-A8295F23FC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FA6367A-2795-5C01-3EE9-B69DD59DE1D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92B7827-25FE-CFAC-4F8D-E9EEADB411B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01931-694A-4E36-A729-AF0FE0265620}" type="datetimeFigureOut">
              <a:rPr lang="en-US" smtClean="0"/>
              <a:t>5/5/2025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528E020-08D6-4FEA-3D32-80389B4B88F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95724CF-AC92-C555-87E7-2C2DF836EE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5D08B8-8E8E-41B2-B4E1-3B7B5F0ECA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403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79E895C9-29F5-D611-90AF-F60177909F50}"/>
              </a:ext>
            </a:extLst>
          </p:cNvPr>
          <p:cNvSpPr txBox="1"/>
          <p:nvPr/>
        </p:nvSpPr>
        <p:spPr>
          <a:xfrm>
            <a:off x="0" y="1089898"/>
            <a:ext cx="12192000" cy="427809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7200" b="0" i="0" dirty="0">
                <a:effectLst/>
                <a:latin typeface="Kanit" panose="00000500000000000000" pitchFamily="2" charset="-34"/>
                <a:cs typeface="Kanit" panose="00000500000000000000" pitchFamily="2" charset="-34"/>
              </a:rPr>
              <a:t>2301361</a:t>
            </a:r>
            <a:br>
              <a:rPr lang="en-US" sz="6600" b="0" i="0" dirty="0">
                <a:effectLst/>
                <a:latin typeface="Kanit" panose="00000500000000000000" pitchFamily="2" charset="-34"/>
                <a:cs typeface="Kanit" panose="00000500000000000000" pitchFamily="2" charset="-34"/>
              </a:rPr>
            </a:br>
            <a:r>
              <a:rPr lang="en-US" sz="9600" b="0" i="0" dirty="0">
                <a:effectLst/>
                <a:latin typeface="Kanit" panose="00000500000000000000" pitchFamily="2" charset="-34"/>
                <a:cs typeface="Kanit" panose="00000500000000000000" pitchFamily="2" charset="-34"/>
              </a:rPr>
              <a:t>SYSTEMS ANALYSIS</a:t>
            </a:r>
            <a:br>
              <a:rPr lang="en-US" sz="9600" b="0" i="0" dirty="0">
                <a:effectLst/>
                <a:latin typeface="Kanit" panose="00000500000000000000" pitchFamily="2" charset="-34"/>
                <a:cs typeface="Kanit" panose="00000500000000000000" pitchFamily="2" charset="-34"/>
              </a:rPr>
            </a:br>
            <a:r>
              <a:rPr lang="en-US" sz="9600" b="0" i="0" dirty="0">
                <a:effectLst/>
                <a:latin typeface="Kanit" panose="00000500000000000000" pitchFamily="2" charset="-34"/>
                <a:cs typeface="Kanit" panose="00000500000000000000" pitchFamily="2" charset="-34"/>
              </a:rPr>
              <a:t>AND DESIGN</a:t>
            </a:r>
            <a:endParaRPr lang="en-US" sz="6600" dirty="0"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17532985-D2BD-7708-3B5C-8BF6911A07DF}"/>
              </a:ext>
            </a:extLst>
          </p:cNvPr>
          <p:cNvSpPr txBox="1"/>
          <p:nvPr/>
        </p:nvSpPr>
        <p:spPr>
          <a:xfrm>
            <a:off x="0" y="10998"/>
            <a:ext cx="914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แก้ไขครั้งล่าสุดเมื่อวันที่</a:t>
            </a:r>
            <a:r>
              <a:rPr lang="en-US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 5</a:t>
            </a:r>
            <a:r>
              <a:rPr lang="th-TH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 พฤษภาคม </a:t>
            </a:r>
            <a:r>
              <a:rPr lang="en-US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256</a:t>
            </a:r>
            <a:r>
              <a:rPr lang="th-TH" dirty="0">
                <a:solidFill>
                  <a:srgbClr val="FF0000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8</a:t>
            </a:r>
            <a:endParaRPr lang="en-US" dirty="0">
              <a:solidFill>
                <a:srgbClr val="FF0000"/>
              </a:solidFill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307750586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08BBF46-8041-14CE-9FB9-E603E498BB8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1EBFAC0-B28E-0572-4991-4DEC2E7AF10A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3018" y="733780"/>
            <a:ext cx="11745964" cy="362000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273718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D26BBF96-6E5B-8C71-7DE5-CACFBCC34CE5}"/>
              </a:ext>
            </a:extLst>
          </p:cNvPr>
          <p:cNvSpPr txBox="1"/>
          <p:nvPr/>
        </p:nvSpPr>
        <p:spPr>
          <a:xfrm>
            <a:off x="962025" y="2259449"/>
            <a:ext cx="10267950" cy="172354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6600" dirty="0">
                <a:latin typeface="Kanit" panose="00000500000000000000" pitchFamily="2" charset="-34"/>
                <a:cs typeface="Kanit" panose="00000500000000000000" pitchFamily="2" charset="-34"/>
              </a:rPr>
              <a:t>12</a:t>
            </a:r>
          </a:p>
          <a:p>
            <a:pPr algn="ctr"/>
            <a:r>
              <a:rPr lang="en-US" sz="4000" dirty="0">
                <a:latin typeface="Kanit" panose="00000500000000000000" pitchFamily="2" charset="-34"/>
                <a:cs typeface="Kanit" panose="00000500000000000000" pitchFamily="2" charset="-34"/>
              </a:rPr>
              <a:t>Transition to the New System</a:t>
            </a:r>
          </a:p>
        </p:txBody>
      </p:sp>
    </p:spTree>
    <p:extLst>
      <p:ext uri="{BB962C8B-B14F-4D97-AF65-F5344CB8AC3E}">
        <p14:creationId xmlns:p14="http://schemas.microsoft.com/office/powerpoint/2010/main" val="31240220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2FF124E-DB56-CD34-F3A6-2E212C917528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56360" y="1695203"/>
            <a:ext cx="11679280" cy="20862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7323901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CF559B25-AF38-69A5-AA34-6A8CE014965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94518" y="509641"/>
            <a:ext cx="11202963" cy="3581900"/>
          </a:xfrm>
          <a:prstGeom prst="rect">
            <a:avLst/>
          </a:prstGeom>
        </p:spPr>
      </p:pic>
      <p:pic>
        <p:nvPicPr>
          <p:cNvPr id="6" name="Picture 5">
            <a:extLst>
              <a:ext uri="{FF2B5EF4-FFF2-40B4-BE49-F238E27FC236}">
                <a16:creationId xmlns:a16="http://schemas.microsoft.com/office/drawing/2014/main" id="{F3DFEDA6-B5E5-465F-0923-ED14089E4BFC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86935" y="6112248"/>
            <a:ext cx="1305065" cy="745752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0D5B74B4-F38F-E579-5D7A-957DCFF0F688}"/>
              </a:ext>
            </a:extLst>
          </p:cNvPr>
          <p:cNvSpPr txBox="1"/>
          <p:nvPr/>
        </p:nvSpPr>
        <p:spPr>
          <a:xfrm>
            <a:off x="494517" y="4179090"/>
            <a:ext cx="1120296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ที่ยากคือระบบที่ต้องทำงานต่อเนื่อง </a:t>
            </a: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24 </a:t>
            </a:r>
            <a:r>
              <a:rPr lang="th-TH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ชั่วโมง ไม่มีวันหยุด เช่น </a:t>
            </a:r>
            <a:r>
              <a:rPr lang="en-US" dirty="0">
                <a:solidFill>
                  <a:srgbClr val="0070C0"/>
                </a:solidFill>
                <a:latin typeface="Noto Serif Thai" panose="02020502060505020204" pitchFamily="18" charset="-34"/>
                <a:cs typeface="Noto Serif Thai" panose="02020502060505020204" pitchFamily="18" charset="-34"/>
              </a:rPr>
              <a:t>mobile banking</a:t>
            </a:r>
          </a:p>
        </p:txBody>
      </p:sp>
    </p:spTree>
    <p:extLst>
      <p:ext uri="{BB962C8B-B14F-4D97-AF65-F5344CB8AC3E}">
        <p14:creationId xmlns:p14="http://schemas.microsoft.com/office/powerpoint/2010/main" val="97424804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25BFC796-0114-57B8-0149-54D57D5F4B4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ECBCD56D-22F7-8BE0-98C0-7FA3FC03443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62384" y="275785"/>
            <a:ext cx="7554379" cy="6306430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CB4F612-A96D-3E0D-6291-F5485E25A42F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115260" y="6248315"/>
            <a:ext cx="2076740" cy="6096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8791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A2B5FBF-03E8-3480-00BB-9D1FAA0DD8BA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00A3B6FB-902E-1CEE-66E0-B38AC9A1FE0B}"/>
              </a:ext>
            </a:extLst>
          </p:cNvPr>
          <p:cNvSpPr txBox="1"/>
          <p:nvPr/>
        </p:nvSpPr>
        <p:spPr>
          <a:xfrm>
            <a:off x="145915" y="162587"/>
            <a:ext cx="1190665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800"/>
              </a:spcBef>
              <a:spcAft>
                <a:spcPts val="1800"/>
              </a:spcAft>
            </a:pPr>
            <a:r>
              <a:rPr lang="en-US" sz="2400" b="1" dirty="0">
                <a:solidFill>
                  <a:srgbClr val="282C33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Conversion Style</a:t>
            </a:r>
            <a:endParaRPr lang="en-US" sz="2400" b="1" i="0" dirty="0">
              <a:solidFill>
                <a:srgbClr val="282C33"/>
              </a:solidFill>
              <a:effectLst/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868A0645-FE65-031B-6F26-C60D9F26B2D4}"/>
              </a:ext>
            </a:extLst>
          </p:cNvPr>
          <p:cNvSpPr txBox="1"/>
          <p:nvPr/>
        </p:nvSpPr>
        <p:spPr>
          <a:xfrm>
            <a:off x="145915" y="774349"/>
            <a:ext cx="119066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>
              <a:buFont typeface="Arial" panose="020B0604020202020204" pitchFamily="34" charset="0"/>
              <a:buChar char="•"/>
              <a:tabLst>
                <a:tab pos="3200400" algn="l"/>
              </a:tabLst>
            </a:pPr>
            <a:r>
              <a:rPr lang="en-US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Direct conversion</a:t>
            </a:r>
          </a:p>
          <a:p>
            <a:pPr marL="174625" indent="-174625">
              <a:buFont typeface="Arial" panose="020B0604020202020204" pitchFamily="34" charset="0"/>
              <a:buChar char="•"/>
              <a:tabLst>
                <a:tab pos="3200400" algn="l"/>
              </a:tabLst>
            </a:pPr>
            <a:r>
              <a:rPr lang="en-US" sz="18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Parallel conver</a:t>
            </a:r>
            <a:r>
              <a:rPr lang="en-US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sion</a:t>
            </a:r>
            <a:endParaRPr lang="en-US" sz="1800" dirty="0">
              <a:latin typeface="Noto Serif Thai" panose="02020502060505020204" pitchFamily="18" charset="-34"/>
              <a:cs typeface="Noto Serif Thai" panose="020205020605050202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10515237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708F54DD-A6BB-6FBA-A948-E6FFCF34183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FC754E39-4B20-2564-96D9-478779303DEA}"/>
              </a:ext>
            </a:extLst>
          </p:cNvPr>
          <p:cNvSpPr txBox="1"/>
          <p:nvPr/>
        </p:nvSpPr>
        <p:spPr>
          <a:xfrm>
            <a:off x="145915" y="162587"/>
            <a:ext cx="1190665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800"/>
              </a:spcBef>
              <a:spcAft>
                <a:spcPts val="1800"/>
              </a:spcAft>
            </a:pPr>
            <a:r>
              <a:rPr lang="en-US" sz="2400" b="1" dirty="0">
                <a:solidFill>
                  <a:srgbClr val="282C33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Conversion Locations</a:t>
            </a:r>
            <a:endParaRPr lang="en-US" sz="2400" b="1" i="0" dirty="0">
              <a:solidFill>
                <a:srgbClr val="282C33"/>
              </a:solidFill>
              <a:effectLst/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5A0B3221-BDBB-CBC7-F8CC-8CB7AFA79A82}"/>
              </a:ext>
            </a:extLst>
          </p:cNvPr>
          <p:cNvSpPr txBox="1"/>
          <p:nvPr/>
        </p:nvSpPr>
        <p:spPr>
          <a:xfrm>
            <a:off x="145915" y="774349"/>
            <a:ext cx="11906655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>
              <a:buFont typeface="Arial" panose="020B0604020202020204" pitchFamily="34" charset="0"/>
              <a:buChar char="•"/>
              <a:tabLst>
                <a:tab pos="3200400" algn="l"/>
              </a:tabLst>
            </a:pPr>
            <a:r>
              <a:rPr lang="en-US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Pilot conversion</a:t>
            </a:r>
          </a:p>
          <a:p>
            <a:pPr marL="174625" indent="-174625">
              <a:buFont typeface="Arial" panose="020B0604020202020204" pitchFamily="34" charset="0"/>
              <a:buChar char="•"/>
              <a:tabLst>
                <a:tab pos="3200400" algn="l"/>
              </a:tabLst>
            </a:pPr>
            <a:r>
              <a:rPr lang="en-US" sz="18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Phased conver</a:t>
            </a:r>
            <a:r>
              <a:rPr lang="en-US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sion</a:t>
            </a:r>
          </a:p>
          <a:p>
            <a:pPr marL="174625" indent="-174625">
              <a:buFont typeface="Arial" panose="020B0604020202020204" pitchFamily="34" charset="0"/>
              <a:buChar char="•"/>
              <a:tabLst>
                <a:tab pos="3200400" algn="l"/>
              </a:tabLst>
            </a:pPr>
            <a:r>
              <a:rPr lang="en-US" sz="1800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Simultaneous co</a:t>
            </a:r>
            <a:r>
              <a:rPr lang="en-US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nversion</a:t>
            </a:r>
            <a:endParaRPr lang="en-US" sz="1800" dirty="0">
              <a:latin typeface="Noto Serif Thai" panose="02020502060505020204" pitchFamily="18" charset="-34"/>
              <a:cs typeface="Noto Serif Thai" panose="02020502060505020204" pitchFamily="18" charset="-34"/>
            </a:endParaRPr>
          </a:p>
        </p:txBody>
      </p:sp>
    </p:spTree>
    <p:extLst>
      <p:ext uri="{BB962C8B-B14F-4D97-AF65-F5344CB8AC3E}">
        <p14:creationId xmlns:p14="http://schemas.microsoft.com/office/powerpoint/2010/main" val="207225921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82630C01-5A7A-E59F-1F2D-C46B03C64E0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79C250A0-EE59-BE98-3E23-A3A9E45C60DB}"/>
              </a:ext>
            </a:extLst>
          </p:cNvPr>
          <p:cNvSpPr txBox="1"/>
          <p:nvPr/>
        </p:nvSpPr>
        <p:spPr>
          <a:xfrm>
            <a:off x="145915" y="162587"/>
            <a:ext cx="1190665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>
              <a:spcBef>
                <a:spcPts val="1800"/>
              </a:spcBef>
              <a:spcAft>
                <a:spcPts val="1800"/>
              </a:spcAft>
            </a:pPr>
            <a:r>
              <a:rPr lang="en-US" sz="2400" b="1" dirty="0">
                <a:solidFill>
                  <a:srgbClr val="282C33"/>
                </a:solidFill>
                <a:latin typeface="Kanit" panose="00000500000000000000" pitchFamily="2" charset="-34"/>
                <a:cs typeface="Kanit" panose="00000500000000000000" pitchFamily="2" charset="-34"/>
              </a:rPr>
              <a:t>Conversion Modules</a:t>
            </a:r>
            <a:endParaRPr lang="en-US" sz="2400" b="1" i="0" dirty="0">
              <a:solidFill>
                <a:srgbClr val="282C33"/>
              </a:solidFill>
              <a:effectLst/>
              <a:latin typeface="Kanit" panose="00000500000000000000" pitchFamily="2" charset="-34"/>
              <a:cs typeface="Kanit" panose="00000500000000000000" pitchFamily="2" charset="-34"/>
            </a:endParaRP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D4EB90BF-8BCA-8534-0815-E30C03242533}"/>
              </a:ext>
            </a:extLst>
          </p:cNvPr>
          <p:cNvSpPr txBox="1"/>
          <p:nvPr/>
        </p:nvSpPr>
        <p:spPr>
          <a:xfrm>
            <a:off x="145915" y="774349"/>
            <a:ext cx="11906655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74625" indent="-174625">
              <a:buFont typeface="Arial" panose="020B0604020202020204" pitchFamily="34" charset="0"/>
              <a:buChar char="•"/>
              <a:tabLst>
                <a:tab pos="3200400" algn="l"/>
              </a:tabLst>
            </a:pPr>
            <a:r>
              <a:rPr lang="en-US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Modular conversion</a:t>
            </a:r>
          </a:p>
          <a:p>
            <a:pPr marL="174625" indent="-174625">
              <a:buFont typeface="Arial" panose="020B0604020202020204" pitchFamily="34" charset="0"/>
              <a:buChar char="•"/>
              <a:tabLst>
                <a:tab pos="3200400" algn="l"/>
              </a:tabLst>
            </a:pPr>
            <a:r>
              <a:rPr lang="en-US" dirty="0">
                <a:latin typeface="Noto Serif Thai" panose="02020502060505020204" pitchFamily="18" charset="-34"/>
                <a:cs typeface="Noto Serif Thai" panose="02020502060505020204" pitchFamily="18" charset="-34"/>
              </a:rPr>
              <a:t>Whole-system conversion</a:t>
            </a:r>
          </a:p>
        </p:txBody>
      </p:sp>
    </p:spTree>
    <p:extLst>
      <p:ext uri="{BB962C8B-B14F-4D97-AF65-F5344CB8AC3E}">
        <p14:creationId xmlns:p14="http://schemas.microsoft.com/office/powerpoint/2010/main" val="297652535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207DC7-5B33-3134-8E39-5BD77CDD41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2BE88DC1-DF40-E9F0-F572-02FF6F4EEAE6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439" y="544324"/>
            <a:ext cx="11803122" cy="3181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224378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2779</TotalTime>
  <Words>58</Words>
  <Application>Microsoft Office PowerPoint</Application>
  <PresentationFormat>Widescreen</PresentationFormat>
  <Paragraphs>15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Calibri Light</vt:lpstr>
      <vt:lpstr>Kanit</vt:lpstr>
      <vt:lpstr>Noto Serif Thai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ชัชวิทย์ อาภรณ์เทวัญ</dc:creator>
  <cp:lastModifiedBy>ชัชวิทย์ อาภรณ์เทวัญ</cp:lastModifiedBy>
  <cp:revision>703</cp:revision>
  <dcterms:created xsi:type="dcterms:W3CDTF">2025-01-07T07:16:12Z</dcterms:created>
  <dcterms:modified xsi:type="dcterms:W3CDTF">2025-05-05T11:07:56Z</dcterms:modified>
</cp:coreProperties>
</file>