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412" r:id="rId4"/>
    <p:sldId id="413" r:id="rId5"/>
    <p:sldId id="414" r:id="rId6"/>
    <p:sldId id="415" r:id="rId7"/>
    <p:sldId id="416" r:id="rId8"/>
    <p:sldId id="417" r:id="rId9"/>
    <p:sldId id="419" r:id="rId10"/>
    <p:sldId id="41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033" autoAdjust="0"/>
  </p:normalViewPr>
  <p:slideViewPr>
    <p:cSldViewPr snapToGrid="0">
      <p:cViewPr varScale="1">
        <p:scale>
          <a:sx n="79" d="100"/>
          <a:sy n="79" d="100"/>
        </p:scale>
        <p:origin x="7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AF943-73A5-16FA-1DF6-C764FCF67C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397C5B-625E-D4BA-0D22-AB15140CE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7FDDF-C9ED-764B-324D-9A4F5A178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1931-694A-4E36-A729-AF0FE0265620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0546E-B79B-01B7-99D7-DDD6D31AB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EEEB2-03D5-67A6-1BE1-BB7034567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28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0C51A-EB58-6A3D-12C0-DBDE2FC9D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5FADDE-DF0A-FB18-44BB-15B66FC03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14650-0182-5C98-C947-972AAC923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1931-694A-4E36-A729-AF0FE0265620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358F3-29A9-8D93-4435-7679A218B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A2D8E-F41C-DA4E-FEB3-C29D39AE0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14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7CC1EE-7E9B-DA33-B4CE-7A2622D13F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BB0B0D-C57C-C909-5B82-6AA5A2420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E6C19-C448-C0F5-3B72-BC6F7BCD4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1931-694A-4E36-A729-AF0FE0265620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94023-FF70-35B0-EC05-A62373435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1ACE2-FEEF-CADB-23F5-27D98EA6E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61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54FF-DBB1-98F1-FBEA-B64DCBE42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8DFF6-0B35-B8A4-8132-B4FD934A9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7A831-7735-04A6-B975-4366F6E8E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1931-694A-4E36-A729-AF0FE0265620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2B679-0919-280E-0E12-D49FBE689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41AFF-0F2B-DBAA-1796-C0A996A93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998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52289-6FD9-A3AF-21A0-C88A1BFA5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D2C086-03B2-4395-A0D7-69E29D9CE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A78F39-DD23-64B0-2828-84802AB89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1931-694A-4E36-A729-AF0FE0265620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45749-E447-E29F-DFFB-16F49190A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86720-3F38-3463-79D2-2C64CB04F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63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9D16D-A0F7-560A-21EA-4AF360A9F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5AF11-8768-B014-618A-8305DCE9D6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191E59-C14B-E627-B74A-788416B1CE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3B8BF0-A6D4-92E9-3CED-331481EB9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1931-694A-4E36-A729-AF0FE0265620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9B4F18-0DB8-63C1-A346-974FE057C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6C1108-E5D7-AC33-C93B-8D41150F9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7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E9647-196E-E926-3598-7E65448AC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95946C-2F05-92B1-BF32-520E6CCE0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7AA267-FEE7-A38B-A43B-1E51AD6BDF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2E9B15-0D81-3503-3418-6CD4E038A3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9390B5-1FA8-CA0C-3698-9D6B9EAB3E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D81C52-1852-C60F-9221-4224A00DD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1931-694A-4E36-A729-AF0FE0265620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F2CEAB-2B55-C493-D569-AFBDDBBC3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85F334-D7B6-CE32-60F1-0DD1F0C3C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54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EB743-700B-B7D3-AD72-1BC3CC08B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FC82ED-E248-0025-207C-F5B643726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1931-694A-4E36-A729-AF0FE0265620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47FE30-53E5-7979-060A-542ED394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EC7B75-5D26-39DA-D4BB-C61EBA7B6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38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78C725-5E6B-AACC-F036-2F27F49B1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1931-694A-4E36-A729-AF0FE0265620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AAEDD9-7A74-3D4F-65A1-7A8191EB6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3DC8BB-69B8-4A4D-D9D0-6DB362DDA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63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CE79D-8EC4-E3AE-2ACD-22EEAF92C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61BF7-55F4-5F76-7150-FBC09C374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5378FF-C6C4-534B-621F-D5C85B986F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4F01C7-9BBE-BAC9-2F68-035584246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1931-694A-4E36-A729-AF0FE0265620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61F613-029E-9E81-DDA5-60366D5C5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9A024A-2A32-052B-ABD3-A73325508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769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7F362-D9FD-9B89-CB57-3C6661EEA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06537B-3FCF-9476-679A-7ECC9E79A6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931D0C-C986-5E25-C274-3C17B1E794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07D6CC-CFD0-8266-F594-88412AB72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1931-694A-4E36-A729-AF0FE0265620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862BE0-65F8-3A37-8AA6-15E52F77F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6E529E-C246-11D4-20A5-F5D0808FA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5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54585E-CB1D-5603-55F5-A8295F23F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A6367A-2795-5C01-3EE9-B69DD59DE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B7827-25FE-CFAC-4F8D-E9EEADB411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01931-694A-4E36-A729-AF0FE0265620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8E020-08D6-4FEA-3D32-80389B4B88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724CF-AC92-C555-87E7-2C2DF836EE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9E895C9-29F5-D611-90AF-F60177909F50}"/>
              </a:ext>
            </a:extLst>
          </p:cNvPr>
          <p:cNvSpPr txBox="1"/>
          <p:nvPr/>
        </p:nvSpPr>
        <p:spPr>
          <a:xfrm>
            <a:off x="0" y="1089898"/>
            <a:ext cx="12192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0" i="0" dirty="0">
                <a:effectLst/>
                <a:latin typeface="Kanit" panose="00000500000000000000" pitchFamily="2" charset="-34"/>
                <a:cs typeface="Kanit" panose="00000500000000000000" pitchFamily="2" charset="-34"/>
              </a:rPr>
              <a:t>2301361</a:t>
            </a:r>
            <a:br>
              <a:rPr lang="en-US" sz="6600" b="0" i="0" dirty="0">
                <a:effectLst/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en-US" sz="9600" b="0" i="0" dirty="0">
                <a:effectLst/>
                <a:latin typeface="Kanit" panose="00000500000000000000" pitchFamily="2" charset="-34"/>
                <a:cs typeface="Kanit" panose="00000500000000000000" pitchFamily="2" charset="-34"/>
              </a:rPr>
              <a:t>SYSTEMS ANALYSIS</a:t>
            </a:r>
            <a:br>
              <a:rPr lang="en-US" sz="9600" b="0" i="0" dirty="0">
                <a:effectLst/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en-US" sz="9600" b="0" i="0" dirty="0">
                <a:effectLst/>
                <a:latin typeface="Kanit" panose="00000500000000000000" pitchFamily="2" charset="-34"/>
                <a:cs typeface="Kanit" panose="00000500000000000000" pitchFamily="2" charset="-34"/>
              </a:rPr>
              <a:t>AND DESIGN</a:t>
            </a:r>
            <a:endParaRPr lang="en-US" sz="6600" dirty="0"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7532985-D2BD-7708-3B5C-8BF6911A07DF}"/>
              </a:ext>
            </a:extLst>
          </p:cNvPr>
          <p:cNvSpPr txBox="1"/>
          <p:nvPr/>
        </p:nvSpPr>
        <p:spPr>
          <a:xfrm>
            <a:off x="0" y="1099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แก้ไขครั้งล่าสุดเมื่อวันที่</a:t>
            </a:r>
            <a:r>
              <a:rPr lang="en-US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 5</a:t>
            </a:r>
            <a:r>
              <a:rPr lang="th-TH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 พฤษภาคม </a:t>
            </a:r>
            <a:r>
              <a:rPr lang="en-US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256</a:t>
            </a:r>
            <a:r>
              <a:rPr lang="th-TH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8</a:t>
            </a:r>
            <a:endParaRPr lang="en-US" dirty="0">
              <a:solidFill>
                <a:srgbClr val="FF0000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77505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8BBF46-8041-14CE-9FB9-E603E498BB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1EBFAC0-B28E-0572-4991-4DEC2E7AF1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18" y="733780"/>
            <a:ext cx="11745964" cy="3620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737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26BBF96-6E5B-8C71-7DE5-CACFBCC34CE5}"/>
              </a:ext>
            </a:extLst>
          </p:cNvPr>
          <p:cNvSpPr txBox="1"/>
          <p:nvPr/>
        </p:nvSpPr>
        <p:spPr>
          <a:xfrm>
            <a:off x="962025" y="2259449"/>
            <a:ext cx="10267950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latin typeface="Kanit" panose="00000500000000000000" pitchFamily="2" charset="-34"/>
                <a:cs typeface="Kanit" panose="00000500000000000000" pitchFamily="2" charset="-34"/>
              </a:rPr>
              <a:t>12</a:t>
            </a:r>
          </a:p>
          <a:p>
            <a:pPr algn="ctr"/>
            <a:r>
              <a:rPr lang="en-US" sz="4000" dirty="0">
                <a:latin typeface="Kanit" panose="00000500000000000000" pitchFamily="2" charset="-34"/>
                <a:cs typeface="Kanit" panose="00000500000000000000" pitchFamily="2" charset="-34"/>
              </a:rPr>
              <a:t>Transition to the New System</a:t>
            </a:r>
          </a:p>
        </p:txBody>
      </p:sp>
    </p:spTree>
    <p:extLst>
      <p:ext uri="{BB962C8B-B14F-4D97-AF65-F5344CB8AC3E}">
        <p14:creationId xmlns:p14="http://schemas.microsoft.com/office/powerpoint/2010/main" val="312402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2FF124E-DB56-CD34-F3A6-2E212C9175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360" y="1695203"/>
            <a:ext cx="11679280" cy="2086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239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F559B25-AF38-69A5-AA34-6A8CE01496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518" y="509641"/>
            <a:ext cx="11202963" cy="35819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3DFEDA6-B5E5-465F-0923-ED14089E4B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6935" y="6112248"/>
            <a:ext cx="1305065" cy="74575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D5B74B4-F38F-E579-5D7A-957DCFF0F688}"/>
              </a:ext>
            </a:extLst>
          </p:cNvPr>
          <p:cNvSpPr txBox="1"/>
          <p:nvPr/>
        </p:nvSpPr>
        <p:spPr>
          <a:xfrm>
            <a:off x="494517" y="4179090"/>
            <a:ext cx="11202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ที่ยากคือระบบที่ต้องทำงานต่อเนื่อง 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24 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ชั่วโมง ไม่มีวันหยุด เช่น 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mobile banking</a:t>
            </a:r>
          </a:p>
        </p:txBody>
      </p:sp>
    </p:spTree>
    <p:extLst>
      <p:ext uri="{BB962C8B-B14F-4D97-AF65-F5344CB8AC3E}">
        <p14:creationId xmlns:p14="http://schemas.microsoft.com/office/powerpoint/2010/main" val="974248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BFC796-0114-57B8-0149-54D57D5F4B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CBCD56D-22F7-8BE0-98C0-7FA3FC0344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384" y="275785"/>
            <a:ext cx="7554379" cy="63064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CB4F612-A96D-3E0D-6291-F5485E25A4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15260" y="6248315"/>
            <a:ext cx="2076740" cy="60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79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2B5FBF-03E8-3480-00BB-9D1FAA0DD8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0A3B6FB-902E-1CEE-66E0-B38AC9A1FE0B}"/>
              </a:ext>
            </a:extLst>
          </p:cNvPr>
          <p:cNvSpPr txBox="1"/>
          <p:nvPr/>
        </p:nvSpPr>
        <p:spPr>
          <a:xfrm>
            <a:off x="145915" y="162587"/>
            <a:ext cx="1190665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1800"/>
              </a:spcBef>
              <a:spcAft>
                <a:spcPts val="1800"/>
              </a:spcAft>
            </a:pPr>
            <a:r>
              <a:rPr lang="en-US" sz="2400" b="1" dirty="0">
                <a:solidFill>
                  <a:srgbClr val="282C33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Conversion Style</a:t>
            </a:r>
            <a:endParaRPr lang="en-US" sz="2400" b="1" i="0" dirty="0">
              <a:solidFill>
                <a:srgbClr val="282C33"/>
              </a:solidFill>
              <a:effectLst/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8A0645-FE65-031B-6F26-C60D9F26B2D4}"/>
              </a:ext>
            </a:extLst>
          </p:cNvPr>
          <p:cNvSpPr txBox="1"/>
          <p:nvPr/>
        </p:nvSpPr>
        <p:spPr>
          <a:xfrm>
            <a:off x="145915" y="774349"/>
            <a:ext cx="11906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 panose="020B0604020202020204" pitchFamily="34" charset="0"/>
              <a:buChar char="•"/>
              <a:tabLst>
                <a:tab pos="3200400" algn="l"/>
              </a:tabLst>
            </a:pPr>
            <a:r>
              <a:rPr lang="en-US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Direct conversion</a:t>
            </a:r>
          </a:p>
          <a:p>
            <a:pPr marL="174625" indent="-174625">
              <a:buFont typeface="Arial" panose="020B0604020202020204" pitchFamily="34" charset="0"/>
              <a:buChar char="•"/>
              <a:tabLst>
                <a:tab pos="3200400" algn="l"/>
              </a:tabLst>
            </a:pPr>
            <a:r>
              <a:rPr lang="en-US" sz="18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Parallel conver</a:t>
            </a:r>
            <a:r>
              <a:rPr lang="en-US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sion</a:t>
            </a:r>
            <a:endParaRPr lang="en-US" sz="1800" dirty="0">
              <a:latin typeface="Noto Serif Thai" panose="02020502060505020204" pitchFamily="18" charset="-34"/>
              <a:cs typeface="Noto Serif Thai" panose="020205020605050202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51523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8F54DD-A6BB-6FBA-A948-E6FFCF3418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754E39-4B20-2564-96D9-478779303DEA}"/>
              </a:ext>
            </a:extLst>
          </p:cNvPr>
          <p:cNvSpPr txBox="1"/>
          <p:nvPr/>
        </p:nvSpPr>
        <p:spPr>
          <a:xfrm>
            <a:off x="145915" y="162587"/>
            <a:ext cx="1190665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1800"/>
              </a:spcBef>
              <a:spcAft>
                <a:spcPts val="1800"/>
              </a:spcAft>
            </a:pPr>
            <a:r>
              <a:rPr lang="en-US" sz="2400" b="1" dirty="0">
                <a:solidFill>
                  <a:srgbClr val="282C33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Conversion Locations</a:t>
            </a:r>
            <a:endParaRPr lang="en-US" sz="2400" b="1" i="0" dirty="0">
              <a:solidFill>
                <a:srgbClr val="282C33"/>
              </a:solidFill>
              <a:effectLst/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0B3221-BDBB-CBC7-F8CC-8CB7AFA79A82}"/>
              </a:ext>
            </a:extLst>
          </p:cNvPr>
          <p:cNvSpPr txBox="1"/>
          <p:nvPr/>
        </p:nvSpPr>
        <p:spPr>
          <a:xfrm>
            <a:off x="145915" y="774349"/>
            <a:ext cx="119066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 panose="020B0604020202020204" pitchFamily="34" charset="0"/>
              <a:buChar char="•"/>
              <a:tabLst>
                <a:tab pos="3200400" algn="l"/>
              </a:tabLst>
            </a:pPr>
            <a:r>
              <a:rPr lang="en-US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Pilot conversion</a:t>
            </a:r>
          </a:p>
          <a:p>
            <a:pPr marL="174625" indent="-174625">
              <a:buFont typeface="Arial" panose="020B0604020202020204" pitchFamily="34" charset="0"/>
              <a:buChar char="•"/>
              <a:tabLst>
                <a:tab pos="3200400" algn="l"/>
              </a:tabLst>
            </a:pPr>
            <a:r>
              <a:rPr lang="en-US" sz="18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Phased conver</a:t>
            </a:r>
            <a:r>
              <a:rPr lang="en-US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sion</a:t>
            </a:r>
          </a:p>
          <a:p>
            <a:pPr marL="174625" indent="-174625">
              <a:buFont typeface="Arial" panose="020B0604020202020204" pitchFamily="34" charset="0"/>
              <a:buChar char="•"/>
              <a:tabLst>
                <a:tab pos="3200400" algn="l"/>
              </a:tabLst>
            </a:pPr>
            <a:r>
              <a:rPr lang="en-US" sz="18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Simultaneous co</a:t>
            </a:r>
            <a:r>
              <a:rPr lang="en-US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nversion</a:t>
            </a:r>
            <a:endParaRPr lang="en-US" sz="1800" dirty="0">
              <a:latin typeface="Noto Serif Thai" panose="02020502060505020204" pitchFamily="18" charset="-34"/>
              <a:cs typeface="Noto Serif Thai" panose="020205020605050202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72259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630C01-5A7A-E59F-1F2D-C46B03C64E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9C250A0-EE59-BE98-3E23-A3A9E45C60DB}"/>
              </a:ext>
            </a:extLst>
          </p:cNvPr>
          <p:cNvSpPr txBox="1"/>
          <p:nvPr/>
        </p:nvSpPr>
        <p:spPr>
          <a:xfrm>
            <a:off x="145915" y="162587"/>
            <a:ext cx="1190665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1800"/>
              </a:spcBef>
              <a:spcAft>
                <a:spcPts val="1800"/>
              </a:spcAft>
            </a:pPr>
            <a:r>
              <a:rPr lang="en-US" sz="2400" b="1" dirty="0">
                <a:solidFill>
                  <a:srgbClr val="282C33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Conversion Modules</a:t>
            </a:r>
            <a:endParaRPr lang="en-US" sz="2400" b="1" i="0" dirty="0">
              <a:solidFill>
                <a:srgbClr val="282C33"/>
              </a:solidFill>
              <a:effectLst/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EB90BF-8BCA-8534-0815-E30C03242533}"/>
              </a:ext>
            </a:extLst>
          </p:cNvPr>
          <p:cNvSpPr txBox="1"/>
          <p:nvPr/>
        </p:nvSpPr>
        <p:spPr>
          <a:xfrm>
            <a:off x="145915" y="774349"/>
            <a:ext cx="11906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 panose="020B0604020202020204" pitchFamily="34" charset="0"/>
              <a:buChar char="•"/>
              <a:tabLst>
                <a:tab pos="3200400" algn="l"/>
              </a:tabLst>
            </a:pPr>
            <a:r>
              <a:rPr lang="en-US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Modular conversion</a:t>
            </a:r>
          </a:p>
          <a:p>
            <a:pPr marL="174625" indent="-174625">
              <a:buFont typeface="Arial" panose="020B0604020202020204" pitchFamily="34" charset="0"/>
              <a:buChar char="•"/>
              <a:tabLst>
                <a:tab pos="3200400" algn="l"/>
              </a:tabLst>
            </a:pPr>
            <a:r>
              <a:rPr lang="en-US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Whole-system conversion</a:t>
            </a:r>
          </a:p>
        </p:txBody>
      </p:sp>
    </p:spTree>
    <p:extLst>
      <p:ext uri="{BB962C8B-B14F-4D97-AF65-F5344CB8AC3E}">
        <p14:creationId xmlns:p14="http://schemas.microsoft.com/office/powerpoint/2010/main" val="2976525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207DC7-5B33-3134-8E39-5BD77CDD41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BE88DC1-DF40-E9F0-F572-02FF6F4EEA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439" y="544324"/>
            <a:ext cx="11803122" cy="318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437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2779</TotalTime>
  <Words>58</Words>
  <Application>Microsoft Office PowerPoint</Application>
  <PresentationFormat>Widescreen</PresentationFormat>
  <Paragraphs>15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Kanit</vt:lpstr>
      <vt:lpstr>Noto Serif Thai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ชัชวิทย์ อาภรณ์เทวัญ</dc:creator>
  <cp:lastModifiedBy>ชัชวิทย์ อาภรณ์เทวัญ</cp:lastModifiedBy>
  <cp:revision>703</cp:revision>
  <dcterms:created xsi:type="dcterms:W3CDTF">2025-01-07T07:16:12Z</dcterms:created>
  <dcterms:modified xsi:type="dcterms:W3CDTF">2025-05-05T11:07:56Z</dcterms:modified>
</cp:coreProperties>
</file>