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6" r:id="rId16"/>
    <p:sldId id="4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F943-73A5-16FA-1DF6-C764FCF67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97C5B-625E-D4BA-0D22-AB15140CE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FDDF-C9ED-764B-324D-9A4F5A17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546E-B79B-01B7-99D7-DDD6D31A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EEB2-03D5-67A6-1BE1-BB703456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C51A-EB58-6A3D-12C0-DBDE2FC9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FADDE-DF0A-FB18-44BB-15B66FC03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14650-0182-5C98-C947-972AAC92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58F3-29A9-8D93-4435-7679A218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2D8E-F41C-DA4E-FEB3-C29D39AE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CC1EE-7E9B-DA33-B4CE-7A2622D13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B0B0D-C57C-C909-5B82-6AA5A242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E6C19-C448-C0F5-3B72-BC6F7BCD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4023-FF70-35B0-EC05-A623734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1ACE2-FEEF-CADB-23F5-27D98EA6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54FF-DBB1-98F1-FBEA-B64DCBE4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DFF6-0B35-B8A4-8132-B4FD934A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A831-7735-04A6-B975-4366F6E8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2B679-0919-280E-0E12-D49FBE68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1AFF-0F2B-DBAA-1796-C0A996A9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2289-6FD9-A3AF-21A0-C88A1BFA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C086-03B2-4395-A0D7-69E29D9C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78F39-DD23-64B0-2828-84802AB8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5749-E447-E29F-DFFB-16F49190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6720-3F38-3463-79D2-2C64CB04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D16D-A0F7-560A-21EA-4AF360A9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AF11-8768-B014-618A-8305DCE9D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E59-C14B-E627-B74A-788416B1C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B8BF0-A6D4-92E9-3CED-331481EB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B4F18-0DB8-63C1-A346-974FE057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C1108-E5D7-AC33-C93B-8D41150F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9647-196E-E926-3598-7E65448A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5946C-2F05-92B1-BF32-520E6CCE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AA267-FEE7-A38B-A43B-1E51AD6BD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E9B15-0D81-3503-3418-6CD4E038A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390B5-1FA8-CA0C-3698-9D6B9EAB3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81C52-1852-C60F-9221-4224A00D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2CEAB-2B55-C493-D569-AFBDDBBC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5F334-D7B6-CE32-60F1-0DD1F0C3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B743-700B-B7D3-AD72-1BC3CC08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82ED-E248-0025-207C-F5B64372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7FE30-53E5-7979-060A-542ED39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C7B75-5D26-39DA-D4BB-C61EBA7B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8C725-5E6B-AACC-F036-2F27F49B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AEDD9-7A74-3D4F-65A1-7A8191EB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DC8BB-69B8-4A4D-D9D0-6DB362DD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E79D-8EC4-E3AE-2ACD-22EEAF9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1BF7-55F4-5F76-7150-FBC09C37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378FF-C6C4-534B-621F-D5C85B986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01C7-9BBE-BAC9-2F68-03558424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1F613-029E-9E81-DDA5-60366D5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A024A-2A32-052B-ABD3-A7332550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F362-D9FD-9B89-CB57-3C6661EE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6537B-3FCF-9476-679A-7ECC9E79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31D0C-C986-5E25-C274-3C17B1E79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D6CC-CFD0-8266-F594-88412AB7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62BE0-65F8-3A37-8AA6-15E52F77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E529E-C246-11D4-20A5-F5D0808F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4585E-CB1D-5603-55F5-A8295F23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6367A-2795-5C01-3EE9-B69DD59D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B7827-25FE-CFAC-4F8D-E9EEADB41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931-694A-4E36-A729-AF0FE026562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E020-08D6-4FEA-3D32-80389B4B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724CF-AC92-C555-87E7-2C2DF836E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E895C9-29F5-D611-90AF-F60177909F50}"/>
              </a:ext>
            </a:extLst>
          </p:cNvPr>
          <p:cNvSpPr txBox="1"/>
          <p:nvPr/>
        </p:nvSpPr>
        <p:spPr>
          <a:xfrm>
            <a:off x="0" y="1089898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2301361</a:t>
            </a:r>
            <a:br>
              <a:rPr lang="en-US" sz="6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SYSTEMS ANALYSIS</a:t>
            </a:r>
            <a:b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AND DESIGN</a:t>
            </a:r>
            <a:endParaRPr lang="en-US" sz="6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32985-D2BD-7708-3B5C-8BF6911A07DF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แก้ไขครั้งล่าสุดเมื่อวันที่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5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พฤษภาคม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256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750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74D0D-420C-AE2D-160F-B0EEDE541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1E23D-67F8-1F2F-57C8-4887A465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569"/>
            <a:ext cx="12192000" cy="44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92124-A0CE-18BE-316F-6BB5BCFDD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8095A-A2A7-5CF4-4A43-A8014090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62"/>
            <a:ext cx="12192000" cy="56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A2691-2A4B-7061-3B1A-C57A52732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191C0C-9AB0-0C99-EFBB-72139510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838"/>
            <a:ext cx="12192000" cy="17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EBD7A5-CDA7-36B6-5EE7-7D1EC1D6CD21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Developing Documentation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7C6CF-26D7-07BB-E957-AAC78622C64B}"/>
              </a:ext>
            </a:extLst>
          </p:cNvPr>
          <p:cNvSpPr txBox="1"/>
          <p:nvPr/>
        </p:nvSpPr>
        <p:spPr>
          <a:xfrm>
            <a:off x="145915" y="774349"/>
            <a:ext cx="11906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200400" algn="l"/>
              </a:tabLst>
            </a:pPr>
            <a:r>
              <a:rPr lang="th-TH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แบ่งประเภทเอกสารตามผู้ใช้</a:t>
            </a:r>
          </a:p>
          <a:p>
            <a:pPr>
              <a:tabLst>
                <a:tab pos="3200400" algn="l"/>
              </a:tabLst>
            </a:pPr>
            <a:endParaRPr lang="th-TH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System Documentation</a:t>
            </a: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18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User documentation</a:t>
            </a: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endParaRPr lang="en-US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>
              <a:tabLst>
                <a:tab pos="3200400" algn="l"/>
              </a:tabLst>
            </a:pPr>
            <a:r>
              <a:rPr lang="th-TH" sz="18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แบ่งประเภทเอกสารตามเนื้อหา</a:t>
            </a:r>
          </a:p>
          <a:p>
            <a:pPr>
              <a:tabLst>
                <a:tab pos="3200400" algn="l"/>
              </a:tabLst>
            </a:pPr>
            <a:endParaRPr lang="th-TH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Reference documents </a:t>
            </a:r>
            <a:endParaRPr lang="th-TH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Procedures manuals</a:t>
            </a:r>
            <a:endParaRPr lang="th-TH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Tutorials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1B8BE-4DD2-04C3-1BF1-7F76FA299A9B}"/>
              </a:ext>
            </a:extLst>
          </p:cNvPr>
          <p:cNvSpPr txBox="1"/>
          <p:nvPr/>
        </p:nvSpPr>
        <p:spPr>
          <a:xfrm>
            <a:off x="8361735" y="6488668"/>
            <a:ext cx="3830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0" i="0" dirty="0">
                <a:solidFill>
                  <a:srgbClr val="FF0000"/>
                </a:solidFill>
                <a:effectLst/>
                <a:latin typeface="Noto Serif Thai" panose="02020502060505020204" pitchFamily="18" charset="-34"/>
                <a:cs typeface="Noto Serif Thai" panose="02020502060505020204" pitchFamily="18" charset="-34"/>
              </a:rPr>
              <a:t>3 hours per page (single-spaced)</a:t>
            </a:r>
            <a:endParaRPr lang="en-US" dirty="0">
              <a:solidFill>
                <a:srgbClr val="FF000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483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78220-48D2-1158-2230-C0AA04F06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F280B-5EC9-F610-22CC-A2115BA64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5" y="672139"/>
            <a:ext cx="9373651" cy="6103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C8934-E4F4-8B3B-F420-8AD70BD3C783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Reference Documents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84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8375-1499-7C38-DCA6-CD9CB7F84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FC87F8-7199-A3CD-611D-8F5DC6591D0C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Procedure Manuals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26B8BD-C134-DE69-40A9-EF62CC5D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8" y="1608625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8D9B7D-3D48-0A90-DB7A-30708192B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85" y="1608625"/>
            <a:ext cx="7293515" cy="52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5D25D97-42BF-AE14-8E16-04CE19B099A0}"/>
              </a:ext>
            </a:extLst>
          </p:cNvPr>
          <p:cNvSpPr/>
          <p:nvPr/>
        </p:nvSpPr>
        <p:spPr>
          <a:xfrm>
            <a:off x="3877690" y="2068354"/>
            <a:ext cx="612843" cy="461665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255F0-CA8E-D177-0096-4AC59A0D7ADF}"/>
              </a:ext>
            </a:extLst>
          </p:cNvPr>
          <p:cNvSpPr txBox="1"/>
          <p:nvPr/>
        </p:nvSpPr>
        <p:spPr>
          <a:xfrm>
            <a:off x="145614" y="1316980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สร้าง </a:t>
            </a:r>
            <a:r>
              <a:rPr lang="en-US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clustered bar chart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C59D0-E894-793B-3446-F1E9558EFF26}"/>
              </a:ext>
            </a:extLst>
          </p:cNvPr>
          <p:cNvSpPr txBox="1"/>
          <p:nvPr/>
        </p:nvSpPr>
        <p:spPr>
          <a:xfrm>
            <a:off x="3439844" y="1740584"/>
            <a:ext cx="147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มีหลายขั้นตอน</a:t>
            </a:r>
            <a:endParaRPr lang="en-US" sz="1600" dirty="0">
              <a:solidFill>
                <a:srgbClr val="FF000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040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1C126-7D20-0A17-1F3A-773A346E3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333A2-F7CC-0B27-B8E4-7F449305A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9" y="761362"/>
            <a:ext cx="2985043" cy="5983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CEABDB-1878-B112-F0BF-E759C03B8BA9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Tutorials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E4A272-177B-78F3-3360-82787F33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83" y="2740679"/>
            <a:ext cx="5581213" cy="39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9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6BBF96-6E5B-8C71-7DE5-CACFBCC34CE5}"/>
              </a:ext>
            </a:extLst>
          </p:cNvPr>
          <p:cNvSpPr txBox="1"/>
          <p:nvPr/>
        </p:nvSpPr>
        <p:spPr>
          <a:xfrm>
            <a:off x="962025" y="2259449"/>
            <a:ext cx="1026795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Kanit" panose="00000500000000000000" pitchFamily="2" charset="-34"/>
                <a:cs typeface="Kanit" panose="00000500000000000000" pitchFamily="2" charset="-34"/>
              </a:rPr>
              <a:t>11</a:t>
            </a:r>
          </a:p>
          <a:p>
            <a:pPr algn="ctr"/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Moving into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240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Steps to Deal With Scope Creep">
            <a:extLst>
              <a:ext uri="{FF2B5EF4-FFF2-40B4-BE49-F238E27FC236}">
                <a16:creationId xmlns:a16="http://schemas.microsoft.com/office/drawing/2014/main" id="{9565FD0E-F58C-0554-2F56-E65F7E52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4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5380F-EC17-E1E4-D194-569CA3D86D9A}"/>
              </a:ext>
            </a:extLst>
          </p:cNvPr>
          <p:cNvSpPr txBox="1"/>
          <p:nvPr/>
        </p:nvSpPr>
        <p:spPr>
          <a:xfrm>
            <a:off x="9964737" y="6596390"/>
            <a:ext cx="22272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rgbClr val="FF0000"/>
                </a:solidFill>
              </a:rPr>
              <a:t>https://plan.io/blog/scope-creep/</a:t>
            </a:r>
          </a:p>
        </p:txBody>
      </p:sp>
    </p:spTree>
    <p:extLst>
      <p:ext uri="{BB962C8B-B14F-4D97-AF65-F5344CB8AC3E}">
        <p14:creationId xmlns:p14="http://schemas.microsoft.com/office/powerpoint/2010/main" val="97424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B67E9D-A8D8-2EE8-A84A-045A8DD3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65" y="401440"/>
            <a:ext cx="9211961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7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8B6F9-75F7-E069-153B-ACD79EFDA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8EFEE-6676-1437-15FB-716283FED952}"/>
              </a:ext>
            </a:extLst>
          </p:cNvPr>
          <p:cNvSpPr txBox="1"/>
          <p:nvPr/>
        </p:nvSpPr>
        <p:spPr>
          <a:xfrm>
            <a:off x="322730" y="5037327"/>
            <a:ext cx="115465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33434"/>
                </a:solidFill>
                <a:effectLst/>
                <a:latin typeface="Noto Serif Thai" panose="02020502060505020204" pitchFamily="18" charset="-34"/>
                <a:cs typeface="Noto Serif Thai" panose="02020502060505020204" pitchFamily="18" charset="-34"/>
              </a:rPr>
              <a:t>To take control of your project’s scope, you’re going to have to learn to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Noto Serif Thai" panose="02020502060505020204" pitchFamily="18" charset="-34"/>
                <a:cs typeface="Noto Serif Thai" panose="02020502060505020204" pitchFamily="18" charset="-34"/>
              </a:rPr>
              <a:t>say no</a:t>
            </a:r>
            <a:r>
              <a:rPr lang="en-US" sz="2400" b="0" i="0" dirty="0">
                <a:solidFill>
                  <a:srgbClr val="333434"/>
                </a:solidFill>
                <a:effectLst/>
                <a:latin typeface="Noto Serif Thai" panose="02020502060505020204" pitchFamily="18" charset="-34"/>
                <a:cs typeface="Noto Serif Thai" panose="02020502060505020204" pitchFamily="18" charset="-34"/>
              </a:rPr>
              <a:t> sometimes. Even to your boss, manager, or an important project stakeholder. Saying no to people in power is never easy. But it’s the best way to protect the quality of a project, and that’s exactly how you should think about it.</a:t>
            </a:r>
            <a:endParaRPr lang="en-US" sz="2400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E5261-4C92-E6B2-A538-7C3CE8B6D7D5}"/>
              </a:ext>
            </a:extLst>
          </p:cNvPr>
          <p:cNvSpPr txBox="1"/>
          <p:nvPr/>
        </p:nvSpPr>
        <p:spPr>
          <a:xfrm>
            <a:off x="681317" y="1026023"/>
            <a:ext cx="108293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333434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If you give in to every stakeholder demand, you won’t be facing scope creep.</a:t>
            </a:r>
            <a:br>
              <a:rPr lang="en-US" sz="4000" dirty="0">
                <a:solidFill>
                  <a:srgbClr val="333434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en-US" sz="4000" dirty="0">
                <a:solidFill>
                  <a:srgbClr val="333434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You’ll be facing a full-on scope eruption.</a:t>
            </a:r>
          </a:p>
        </p:txBody>
      </p:sp>
    </p:spTree>
    <p:extLst>
      <p:ext uri="{BB962C8B-B14F-4D97-AF65-F5344CB8AC3E}">
        <p14:creationId xmlns:p14="http://schemas.microsoft.com/office/powerpoint/2010/main" val="228772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D9F1-E013-2B6A-1C75-80C4DF18D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Are Diminishing Returns And How to Prevent Them - LifeHack">
            <a:extLst>
              <a:ext uri="{FF2B5EF4-FFF2-40B4-BE49-F238E27FC236}">
                <a16:creationId xmlns:a16="http://schemas.microsoft.com/office/drawing/2014/main" id="{789B1337-44A5-D345-9262-7D7B333A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4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DA8C9-35CD-6901-44C5-E952840ED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15147-638E-3666-B02E-58E42EE58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84" y="0"/>
            <a:ext cx="10458231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6F5E3C-EC88-E8AD-9F1D-0D72C3B95B8D}"/>
              </a:ext>
            </a:extLst>
          </p:cNvPr>
          <p:cNvCxnSpPr/>
          <p:nvPr/>
        </p:nvCxnSpPr>
        <p:spPr>
          <a:xfrm>
            <a:off x="1643974" y="4503906"/>
            <a:ext cx="21595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0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539E-DF0C-3EF9-5F1C-2F88E42AD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50A41-5839-F334-A87B-D1ACEDAB1A48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Test Planning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BBADC-E02F-868F-8A04-BB536FFE9F77}"/>
              </a:ext>
            </a:extLst>
          </p:cNvPr>
          <p:cNvSpPr txBox="1"/>
          <p:nvPr/>
        </p:nvSpPr>
        <p:spPr>
          <a:xfrm>
            <a:off x="145915" y="774349"/>
            <a:ext cx="11906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18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Unit Tests</a:t>
            </a: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18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Integration Tests	user interface, use scenario, data flow, system interface testing</a:t>
            </a: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18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System Tests</a:t>
            </a: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18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Acceptance Test (Alpha)</a:t>
            </a:r>
          </a:p>
          <a:p>
            <a:pPr marL="174625" indent="-174625">
              <a:buFont typeface="Arial" panose="020B0604020202020204" pitchFamily="34" charset="0"/>
              <a:buChar char="•"/>
              <a:tabLst>
                <a:tab pos="3200400" algn="l"/>
              </a:tabLst>
            </a:pPr>
            <a:r>
              <a:rPr lang="en-US" sz="18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Acceptance Test (Beta)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27AE7-08E8-B6E2-67A8-15DC9A8A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0" y="2460662"/>
            <a:ext cx="6796473" cy="419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331527-88A3-933F-4D00-455AF74B10D3}"/>
              </a:ext>
            </a:extLst>
          </p:cNvPr>
          <p:cNvSpPr txBox="1"/>
          <p:nvPr/>
        </p:nvSpPr>
        <p:spPr>
          <a:xfrm>
            <a:off x="7846168" y="6488530"/>
            <a:ext cx="434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ศัพท์เทคนิคที่ควรทราบ </a:t>
            </a: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stubs, hardcoded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8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159DD-C504-C6A0-E97F-D99FBD963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E15211-4293-ED12-FACE-EBAD7574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485"/>
            <a:ext cx="12192000" cy="30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198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Kanit</vt:lpstr>
      <vt:lpstr>Noto Serif Thai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ชัชวิทย์ อาภรณ์เทวัญ</dc:creator>
  <cp:lastModifiedBy>ชัชวิทย์ อาภรณ์เทวัญ</cp:lastModifiedBy>
  <cp:revision>685</cp:revision>
  <dcterms:created xsi:type="dcterms:W3CDTF">2025-01-07T07:16:12Z</dcterms:created>
  <dcterms:modified xsi:type="dcterms:W3CDTF">2025-05-05T10:24:48Z</dcterms:modified>
</cp:coreProperties>
</file>