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418" r:id="rId4"/>
    <p:sldId id="419" r:id="rId5"/>
    <p:sldId id="424" r:id="rId6"/>
    <p:sldId id="421" r:id="rId7"/>
    <p:sldId id="422" r:id="rId8"/>
    <p:sldId id="423" r:id="rId9"/>
    <p:sldId id="425" r:id="rId10"/>
    <p:sldId id="4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3" autoAdjust="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F943-73A5-16FA-1DF6-C764FCF67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97C5B-625E-D4BA-0D22-AB15140CE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7FDDF-C9ED-764B-324D-9A4F5A17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0546E-B79B-01B7-99D7-DDD6D31A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EEEB2-03D5-67A6-1BE1-BB703456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2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C51A-EB58-6A3D-12C0-DBDE2FC9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FADDE-DF0A-FB18-44BB-15B66FC03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14650-0182-5C98-C947-972AAC92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58F3-29A9-8D93-4435-7679A218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A2D8E-F41C-DA4E-FEB3-C29D39AE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1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CC1EE-7E9B-DA33-B4CE-7A2622D13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B0B0D-C57C-C909-5B82-6AA5A2420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E6C19-C448-C0F5-3B72-BC6F7BCD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94023-FF70-35B0-EC05-A623734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1ACE2-FEEF-CADB-23F5-27D98EA6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6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54FF-DBB1-98F1-FBEA-B64DCBE4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8DFF6-0B35-B8A4-8132-B4FD934A9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7A831-7735-04A6-B975-4366F6E8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2B679-0919-280E-0E12-D49FBE68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41AFF-0F2B-DBAA-1796-C0A996A9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2289-6FD9-A3AF-21A0-C88A1BFA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2C086-03B2-4395-A0D7-69E29D9CE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78F39-DD23-64B0-2828-84802AB8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5749-E447-E29F-DFFB-16F49190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86720-3F38-3463-79D2-2C64CB04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6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D16D-A0F7-560A-21EA-4AF360A9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AF11-8768-B014-618A-8305DCE9D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91E59-C14B-E627-B74A-788416B1C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B8BF0-A6D4-92E9-3CED-331481EB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B4F18-0DB8-63C1-A346-974FE057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C1108-E5D7-AC33-C93B-8D41150F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9647-196E-E926-3598-7E65448A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5946C-2F05-92B1-BF32-520E6CCE0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AA267-FEE7-A38B-A43B-1E51AD6BD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E9B15-0D81-3503-3418-6CD4E038A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390B5-1FA8-CA0C-3698-9D6B9EAB3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D81C52-1852-C60F-9221-4224A00D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F2CEAB-2B55-C493-D569-AFBDDBBC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5F334-D7B6-CE32-60F1-0DD1F0C3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5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B743-700B-B7D3-AD72-1BC3CC08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C82ED-E248-0025-207C-F5B64372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7FE30-53E5-7979-060A-542ED39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C7B75-5D26-39DA-D4BB-C61EBA7B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3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78C725-5E6B-AACC-F036-2F27F49B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AEDD9-7A74-3D4F-65A1-7A8191EB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DC8BB-69B8-4A4D-D9D0-6DB362DD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6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E79D-8EC4-E3AE-2ACD-22EEAF9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61BF7-55F4-5F76-7150-FBC09C374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378FF-C6C4-534B-621F-D5C85B986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F01C7-9BBE-BAC9-2F68-03558424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1F613-029E-9E81-DDA5-60366D5C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A024A-2A32-052B-ABD3-A7332550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F362-D9FD-9B89-CB57-3C6661EE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6537B-3FCF-9476-679A-7ECC9E79A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31D0C-C986-5E25-C274-3C17B1E79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7D6CC-CFD0-8266-F594-88412AB7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62BE0-65F8-3A37-8AA6-15E52F77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E529E-C246-11D4-20A5-F5D0808F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5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4585E-CB1D-5603-55F5-A8295F23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6367A-2795-5C01-3EE9-B69DD59DE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B7827-25FE-CFAC-4F8D-E9EEADB41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01931-694A-4E36-A729-AF0FE026562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8E020-08D6-4FEA-3D32-80389B4B8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724CF-AC92-C555-87E7-2C2DF836E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E895C9-29F5-D611-90AF-F60177909F50}"/>
              </a:ext>
            </a:extLst>
          </p:cNvPr>
          <p:cNvSpPr txBox="1"/>
          <p:nvPr/>
        </p:nvSpPr>
        <p:spPr>
          <a:xfrm>
            <a:off x="0" y="1089898"/>
            <a:ext cx="1219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2301361</a:t>
            </a:r>
            <a:br>
              <a:rPr lang="en-US" sz="66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96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SYSTEMS ANALYSIS</a:t>
            </a:r>
            <a:br>
              <a:rPr lang="en-US" sz="96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96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AND DESIGN</a:t>
            </a:r>
            <a:endParaRPr lang="en-US" sz="6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32985-D2BD-7708-3B5C-8BF6911A07DF}"/>
              </a:ext>
            </a:extLst>
          </p:cNvPr>
          <p:cNvSpPr txBox="1"/>
          <p:nvPr/>
        </p:nvSpPr>
        <p:spPr>
          <a:xfrm>
            <a:off x="0" y="109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พฤษภาคม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256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7505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4417A8-0DD0-60F6-7F04-386B2C4D1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1" y="1337970"/>
            <a:ext cx="11374437" cy="4182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740383-BFAD-1A6B-5FF1-9680B1900CFB}"/>
              </a:ext>
            </a:extLst>
          </p:cNvPr>
          <p:cNvSpPr txBox="1"/>
          <p:nvPr/>
        </p:nvSpPr>
        <p:spPr>
          <a:xfrm>
            <a:off x="3443591" y="5856052"/>
            <a:ext cx="7966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บางครั้งก็จำเป็นต้อง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de-normalize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เพื่อเก็บข้อมูล ณ เวลานั้น เช่น</a:t>
            </a:r>
            <a:b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- ราคาสินค้าใน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order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เนื่องจากราคาสินค้ามีการปรับขึ้นลงได้ในแต่ละวัน</a:t>
            </a:r>
            <a:b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- คำนำหน้า ชื่อ นามสกลุ ณ วันที่ขึ้นดำรงตำแหน่ง หรือได้รับประกาศนียบัตร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/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วุฒิบัตร</a:t>
            </a:r>
            <a:endParaRPr lang="en-US" dirty="0">
              <a:solidFill>
                <a:srgbClr val="0070C0"/>
              </a:solidFill>
              <a:latin typeface="Noto Serif Thai" panose="02020502060505020204" pitchFamily="18" charset="-34"/>
              <a:cs typeface="Noto Serif Thai" panose="020205020605050202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860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6BBF96-6E5B-8C71-7DE5-CACFBCC34CE5}"/>
              </a:ext>
            </a:extLst>
          </p:cNvPr>
          <p:cNvSpPr txBox="1"/>
          <p:nvPr/>
        </p:nvSpPr>
        <p:spPr>
          <a:xfrm>
            <a:off x="962025" y="2259449"/>
            <a:ext cx="1026795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Kanit" panose="00000500000000000000" pitchFamily="2" charset="-34"/>
                <a:cs typeface="Kanit" panose="00000500000000000000" pitchFamily="2" charset="-34"/>
              </a:rPr>
              <a:t>10</a:t>
            </a:r>
          </a:p>
          <a:p>
            <a:pPr algn="ctr"/>
            <a:r>
              <a:rPr lang="en-US" sz="4000" dirty="0">
                <a:latin typeface="Kanit" panose="00000500000000000000" pitchFamily="2" charset="-34"/>
                <a:cs typeface="Kanit" panose="00000500000000000000" pitchFamily="2" charset="-34"/>
              </a:rPr>
              <a:t>Data Storage Design</a:t>
            </a:r>
          </a:p>
        </p:txBody>
      </p:sp>
    </p:spTree>
    <p:extLst>
      <p:ext uri="{BB962C8B-B14F-4D97-AF65-F5344CB8AC3E}">
        <p14:creationId xmlns:p14="http://schemas.microsoft.com/office/powerpoint/2010/main" val="31240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7A3C14-3E7E-3A1D-CF07-AA2351F6F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67" y="566338"/>
            <a:ext cx="9431066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3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5DDDB-0F5D-124C-B242-D9BAC8DEEE5C}"/>
              </a:ext>
            </a:extLst>
          </p:cNvPr>
          <p:cNvSpPr txBox="1"/>
          <p:nvPr/>
        </p:nvSpPr>
        <p:spPr>
          <a:xfrm>
            <a:off x="145915" y="162587"/>
            <a:ext cx="11906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282C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Files</a:t>
            </a:r>
            <a:endParaRPr lang="en-US" sz="2400" b="1" i="0" dirty="0">
              <a:solidFill>
                <a:srgbClr val="282C33"/>
              </a:solidFill>
              <a:effectLst/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06C65-33B6-7B21-3F72-93E12BC89EE4}"/>
              </a:ext>
            </a:extLst>
          </p:cNvPr>
          <p:cNvSpPr txBox="1"/>
          <p:nvPr/>
        </p:nvSpPr>
        <p:spPr>
          <a:xfrm>
            <a:off x="412377" y="746994"/>
            <a:ext cx="5567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Master files		</a:t>
            </a:r>
            <a:r>
              <a:rPr lang="th-TH" sz="20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ดูใน </a:t>
            </a:r>
            <a:r>
              <a:rPr lang="en-US" sz="20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textbook </a:t>
            </a:r>
            <a:r>
              <a:rPr lang="th-TH" sz="20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หน้า </a:t>
            </a:r>
            <a:r>
              <a:rPr lang="en-US" sz="20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339</a:t>
            </a:r>
          </a:p>
          <a:p>
            <a:r>
              <a:rPr lang="en-US" sz="20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Look-up files</a:t>
            </a:r>
          </a:p>
          <a:p>
            <a:r>
              <a:rPr lang="en-US" sz="20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Transaction files</a:t>
            </a:r>
          </a:p>
          <a:p>
            <a:r>
              <a:rPr lang="en-US" sz="20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Audit files</a:t>
            </a:r>
          </a:p>
        </p:txBody>
      </p:sp>
    </p:spTree>
    <p:extLst>
      <p:ext uri="{BB962C8B-B14F-4D97-AF65-F5344CB8AC3E}">
        <p14:creationId xmlns:p14="http://schemas.microsoft.com/office/powerpoint/2010/main" val="196624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24B6E-3B8B-9C9C-931D-A0F5AD171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15AC84-95A6-C552-82BB-B6190284B95C}"/>
              </a:ext>
            </a:extLst>
          </p:cNvPr>
          <p:cNvSpPr txBox="1"/>
          <p:nvPr/>
        </p:nvSpPr>
        <p:spPr>
          <a:xfrm>
            <a:off x="145915" y="162587"/>
            <a:ext cx="11906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282C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Databases</a:t>
            </a:r>
            <a:endParaRPr lang="en-US" sz="2400" b="1" i="0" dirty="0">
              <a:solidFill>
                <a:srgbClr val="282C33"/>
              </a:solidFill>
              <a:effectLst/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9B5FFF-B69A-C547-EFC4-5F2B8CF836C9}"/>
              </a:ext>
            </a:extLst>
          </p:cNvPr>
          <p:cNvSpPr txBox="1"/>
          <p:nvPr/>
        </p:nvSpPr>
        <p:spPr>
          <a:xfrm>
            <a:off x="412376" y="746994"/>
            <a:ext cx="66518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Legacy Databases		</a:t>
            </a:r>
            <a:r>
              <a:rPr lang="th-TH" sz="20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ดูใน </a:t>
            </a:r>
            <a:r>
              <a:rPr lang="en-US" sz="20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textbook </a:t>
            </a:r>
            <a:r>
              <a:rPr lang="th-TH" sz="20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หน้า </a:t>
            </a:r>
            <a:r>
              <a:rPr lang="en-US" sz="20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340</a:t>
            </a:r>
          </a:p>
          <a:p>
            <a:r>
              <a:rPr lang="en-US" sz="20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Relational Databases</a:t>
            </a:r>
          </a:p>
          <a:p>
            <a:r>
              <a:rPr lang="en-US" sz="20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Object Databases</a:t>
            </a:r>
          </a:p>
          <a:p>
            <a:r>
              <a:rPr lang="en-US" sz="20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Multidimensional Databases</a:t>
            </a:r>
          </a:p>
          <a:p>
            <a:r>
              <a:rPr lang="en-US" sz="20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NoSQL Databases</a:t>
            </a:r>
          </a:p>
        </p:txBody>
      </p:sp>
    </p:spTree>
    <p:extLst>
      <p:ext uri="{BB962C8B-B14F-4D97-AF65-F5344CB8AC3E}">
        <p14:creationId xmlns:p14="http://schemas.microsoft.com/office/powerpoint/2010/main" val="165481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7897-7C7A-27CE-8678-FDF45259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F805B-6AC6-80AF-C45A-E45613798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83" y="28100"/>
            <a:ext cx="9383434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5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3AE3C-D52C-2F7C-EBC7-CC7070499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69E6A-C0BD-BC83-AA40-342AF6B62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54" y="389849"/>
            <a:ext cx="10996691" cy="367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1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24969-2FFE-4AB9-CCED-6197165F7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51D7D7-6F7F-1CDF-B91D-F8AC14FA4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97" y="196300"/>
            <a:ext cx="9945488" cy="2600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627A78-3BFA-71B1-1FFD-961E3F521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885" y="2103872"/>
            <a:ext cx="1246535" cy="6413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019809-C8B1-76FB-6B02-AF0362EF2181}"/>
              </a:ext>
            </a:extLst>
          </p:cNvPr>
          <p:cNvSpPr txBox="1"/>
          <p:nvPr/>
        </p:nvSpPr>
        <p:spPr>
          <a:xfrm>
            <a:off x="325397" y="2895615"/>
            <a:ext cx="11741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ผมนิยมกำหนด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primary key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เป็น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unsigned int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เสมอ สำหรับเขียนเอพีไอ เช่น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GET /orders/586314</a:t>
            </a:r>
          </a:p>
          <a:p>
            <a:endParaRPr lang="th-TH" dirty="0">
              <a:solidFill>
                <a:srgbClr val="0070C0"/>
              </a:solidFill>
              <a:latin typeface="Noto Serif Thai" panose="02020502060505020204" pitchFamily="18" charset="-34"/>
              <a:cs typeface="Noto Serif Thai" panose="02020502060505020204" pitchFamily="18" charset="-34"/>
            </a:endParaRPr>
          </a:p>
          <a:p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ในกรณีของผู้ใช้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(users)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มีเลขประจำตัว เช่น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national identification number (</a:t>
            </a:r>
            <a:r>
              <a:rPr lang="en-US" dirty="0" err="1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nin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)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13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หลัก</a:t>
            </a:r>
            <a:b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การมี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primary key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เป็น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unsigned int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แยกต่างหาก จะทำให้มี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2 </a:t>
            </a:r>
            <a:r>
              <a:rPr lang="th-TH" dirty="0" err="1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เร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คอร์ดที่ </a:t>
            </a:r>
            <a:r>
              <a:rPr lang="en-US" dirty="0" err="1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nin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ซ้ำกันได้</a:t>
            </a:r>
            <a:b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ถ้าไม่ต้องการให้มี </a:t>
            </a:r>
            <a:r>
              <a:rPr lang="en-US" dirty="0" err="1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nin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ซ้ำกัน ก็กำหนดให้</a:t>
            </a:r>
            <a:r>
              <a:rPr lang="th-TH" dirty="0" err="1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ฟิ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ลด์ </a:t>
            </a:r>
            <a:r>
              <a:rPr lang="en-US" dirty="0" err="1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nin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เป็น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Unique </a:t>
            </a:r>
            <a:r>
              <a:rPr lang="th-TH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ได้</a:t>
            </a:r>
            <a:endParaRPr lang="en-US" dirty="0">
              <a:solidFill>
                <a:srgbClr val="0070C0"/>
              </a:solidFill>
              <a:latin typeface="Noto Serif Thai" panose="02020502060505020204" pitchFamily="18" charset="-34"/>
              <a:cs typeface="Noto Serif Thai" panose="020205020605050202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922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834C22-6973-7EBC-1343-6B98B8C82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41" y="0"/>
            <a:ext cx="1143291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FA06E8-4221-A208-3D14-1751E7857E3F}"/>
              </a:ext>
            </a:extLst>
          </p:cNvPr>
          <p:cNvSpPr txBox="1"/>
          <p:nvPr/>
        </p:nvSpPr>
        <p:spPr>
          <a:xfrm>
            <a:off x="379541" y="3059668"/>
            <a:ext cx="3377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-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ปัจจุบันนิยมใช้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varchar</a:t>
            </a:r>
            <a:b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- 1 </a:t>
            </a:r>
            <a:r>
              <a:rPr lang="th-TH" dirty="0" err="1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เร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คอร์ดมีความยาวได้จำกัด</a:t>
            </a:r>
            <a:b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- ใช้ของฟรีก่อน เช่น </a:t>
            </a:r>
            <a:r>
              <a:rPr lang="en-US" dirty="0" err="1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mariaDB</a:t>
            </a:r>
            <a:b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- ถ้าไม่ดีค่อยซื้อ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เช่น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Oracle</a:t>
            </a:r>
          </a:p>
          <a:p>
            <a:endParaRPr lang="en-US" u="sng" dirty="0">
              <a:solidFill>
                <a:srgbClr val="0070C0"/>
              </a:solidFill>
              <a:latin typeface="Noto Serif Thai" panose="02020502060505020204" pitchFamily="18" charset="-34"/>
              <a:cs typeface="Noto Serif Thai" panose="02020502060505020204" pitchFamily="18" charset="-34"/>
            </a:endParaRPr>
          </a:p>
          <a:p>
            <a:r>
              <a:rPr lang="th-TH" u="sng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การบ้าน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 ลองทำจาก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Figure 10-1</a:t>
            </a:r>
            <a:endParaRPr lang="th-TH" dirty="0">
              <a:solidFill>
                <a:srgbClr val="0070C0"/>
              </a:solidFill>
              <a:latin typeface="Noto Serif Thai" panose="02020502060505020204" pitchFamily="18" charset="-34"/>
              <a:cs typeface="Noto Serif Thai" panose="020205020605050202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262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216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Kanit</vt:lpstr>
      <vt:lpstr>Noto Serif Thai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ชัชวิทย์ อาภรณ์เทวัญ</dc:creator>
  <cp:lastModifiedBy>ชัชวิทย์ อาภรณ์เทวัญ</cp:lastModifiedBy>
  <cp:revision>641</cp:revision>
  <dcterms:created xsi:type="dcterms:W3CDTF">2025-01-07T07:16:12Z</dcterms:created>
  <dcterms:modified xsi:type="dcterms:W3CDTF">2025-05-04T15:01:43Z</dcterms:modified>
</cp:coreProperties>
</file>