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410" r:id="rId4"/>
    <p:sldId id="411" r:id="rId5"/>
    <p:sldId id="412" r:id="rId6"/>
    <p:sldId id="413" r:id="rId7"/>
    <p:sldId id="414" r:id="rId8"/>
    <p:sldId id="409" r:id="rId9"/>
    <p:sldId id="416" r:id="rId10"/>
    <p:sldId id="41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33" autoAdjust="0"/>
  </p:normalViewPr>
  <p:slideViewPr>
    <p:cSldViewPr snapToGrid="0">
      <p:cViewPr varScale="1">
        <p:scale>
          <a:sx n="107" d="100"/>
          <a:sy n="107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AF943-73A5-16FA-1DF6-C764FCF67C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397C5B-625E-D4BA-0D22-AB15140CE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7FDDF-C9ED-764B-324D-9A4F5A178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0546E-B79B-01B7-99D7-DDD6D31AB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6EEEB2-03D5-67A6-1BE1-BB7034567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28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0C51A-EB58-6A3D-12C0-DBDE2FC9D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5FADDE-DF0A-FB18-44BB-15B66FC03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14650-0182-5C98-C947-972AAC923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358F3-29A9-8D93-4435-7679A218B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9A2D8E-F41C-DA4E-FEB3-C29D39AE0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614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7CC1EE-7E9B-DA33-B4CE-7A2622D13F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BB0B0D-C57C-C909-5B82-6AA5A24206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E6C19-C448-C0F5-3B72-BC6F7BCD4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94023-FF70-35B0-EC05-A62373435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1ACE2-FEEF-CADB-23F5-27D98EA6E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161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D54FF-DBB1-98F1-FBEA-B64DCBE42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8DFF6-0B35-B8A4-8132-B4FD934A9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7A831-7735-04A6-B975-4366F6E8E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2B679-0919-280E-0E12-D49FBE68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41AFF-0F2B-DBAA-1796-C0A996A93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998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52289-6FD9-A3AF-21A0-C88A1BFA5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D2C086-03B2-4395-A0D7-69E29D9CE3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A78F39-DD23-64B0-2828-84802AB89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45749-E447-E29F-DFFB-16F49190A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786720-3F38-3463-79D2-2C64CB04F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063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9D16D-A0F7-560A-21EA-4AF360A9F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5AF11-8768-B014-618A-8305DCE9D6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191E59-C14B-E627-B74A-788416B1CE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3B8BF0-A6D4-92E9-3CED-331481EB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9B4F18-0DB8-63C1-A346-974FE057C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6C1108-E5D7-AC33-C93B-8D41150F9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79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E9647-196E-E926-3598-7E65448AC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95946C-2F05-92B1-BF32-520E6CCE0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7AA267-FEE7-A38B-A43B-1E51AD6BDF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2E9B15-0D81-3503-3418-6CD4E038A3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9390B5-1FA8-CA0C-3698-9D6B9EAB3E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D81C52-1852-C60F-9221-4224A00DD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F2CEAB-2B55-C493-D569-AFBDDBBC3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85F334-D7B6-CE32-60F1-0DD1F0C3C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854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EB743-700B-B7D3-AD72-1BC3CC08B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FC82ED-E248-0025-207C-F5B643726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47FE30-53E5-7979-060A-542ED3947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EC7B75-5D26-39DA-D4BB-C61EBA7B6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338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78C725-5E6B-AACC-F036-2F27F49B1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AAEDD9-7A74-3D4F-65A1-7A8191EB6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3DC8BB-69B8-4A4D-D9D0-6DB362DDA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463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CE79D-8EC4-E3AE-2ACD-22EEAF92C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61BF7-55F4-5F76-7150-FBC09C374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5378FF-C6C4-534B-621F-D5C85B986F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4F01C7-9BBE-BAC9-2F68-035584246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61F613-029E-9E81-DDA5-60366D5C5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9A024A-2A32-052B-ABD3-A73325508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769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7F362-D9FD-9B89-CB57-3C6661EEA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06537B-3FCF-9476-679A-7ECC9E79A6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931D0C-C986-5E25-C274-3C17B1E794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07D6CC-CFD0-8266-F594-88412AB72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862BE0-65F8-3A37-8AA6-15E52F77F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6E529E-C246-11D4-20A5-F5D0808FA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95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54585E-CB1D-5603-55F5-A8295F23F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A6367A-2795-5C01-3EE9-B69DD59DE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B7827-25FE-CFAC-4F8D-E9EEADB411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01931-694A-4E36-A729-AF0FE0265620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8E020-08D6-4FEA-3D32-80389B4B88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5724CF-AC92-C555-87E7-2C2DF836EE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0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9E895C9-29F5-D611-90AF-F60177909F50}"/>
              </a:ext>
            </a:extLst>
          </p:cNvPr>
          <p:cNvSpPr txBox="1"/>
          <p:nvPr/>
        </p:nvSpPr>
        <p:spPr>
          <a:xfrm>
            <a:off x="0" y="1089898"/>
            <a:ext cx="12192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0" i="0" dirty="0">
                <a:effectLst/>
                <a:latin typeface="Kanit" panose="00000500000000000000" pitchFamily="2" charset="-34"/>
                <a:cs typeface="Kanit" panose="00000500000000000000" pitchFamily="2" charset="-34"/>
              </a:rPr>
              <a:t>2301361</a:t>
            </a:r>
            <a:br>
              <a:rPr lang="en-US" sz="6600" b="0" i="0" dirty="0">
                <a:effectLst/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en-US" sz="9600" b="0" i="0" dirty="0">
                <a:effectLst/>
                <a:latin typeface="Kanit" panose="00000500000000000000" pitchFamily="2" charset="-34"/>
                <a:cs typeface="Kanit" panose="00000500000000000000" pitchFamily="2" charset="-34"/>
              </a:rPr>
              <a:t>SYSTEMS ANALYSIS</a:t>
            </a:r>
            <a:br>
              <a:rPr lang="en-US" sz="9600" b="0" i="0" dirty="0">
                <a:effectLst/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en-US" sz="9600" b="0" i="0" dirty="0">
                <a:effectLst/>
                <a:latin typeface="Kanit" panose="00000500000000000000" pitchFamily="2" charset="-34"/>
                <a:cs typeface="Kanit" panose="00000500000000000000" pitchFamily="2" charset="-34"/>
              </a:rPr>
              <a:t>AND DESIGN</a:t>
            </a:r>
            <a:endParaRPr lang="en-US" sz="6600" dirty="0"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7532985-D2BD-7708-3B5C-8BF6911A07DF}"/>
              </a:ext>
            </a:extLst>
          </p:cNvPr>
          <p:cNvSpPr txBox="1"/>
          <p:nvPr/>
        </p:nvSpPr>
        <p:spPr>
          <a:xfrm>
            <a:off x="0" y="1099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แก้ไขครั้งล่าสุดเมื่อวันที่ </a:t>
            </a:r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1</a:t>
            </a:r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7 มีนาคม </a:t>
            </a:r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256</a:t>
            </a:r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8</a:t>
            </a:r>
            <a:endParaRPr lang="en-US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77505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4935F7-2119-646D-9B85-5D339B8460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1A00ED4-3156-8C8A-7549-010D02E260BB}"/>
              </a:ext>
            </a:extLst>
          </p:cNvPr>
          <p:cNvSpPr txBox="1"/>
          <p:nvPr/>
        </p:nvSpPr>
        <p:spPr>
          <a:xfrm>
            <a:off x="145915" y="162587"/>
            <a:ext cx="119066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800"/>
              </a:spcBef>
              <a:spcAft>
                <a:spcPts val="1800"/>
              </a:spcAft>
            </a:pPr>
            <a:r>
              <a:rPr lang="en-US" sz="2400" b="1" i="0" dirty="0">
                <a:solidFill>
                  <a:srgbClr val="282C33"/>
                </a:solidFill>
                <a:effectLst/>
                <a:latin typeface="Kanit" panose="00000500000000000000" pitchFamily="2" charset="-34"/>
                <a:cs typeface="Kanit" panose="00000500000000000000" pitchFamily="2" charset="-34"/>
              </a:rPr>
              <a:t>Assignment: </a:t>
            </a:r>
            <a:r>
              <a:rPr lang="th-TH" sz="2400" b="1" i="0" dirty="0">
                <a:solidFill>
                  <a:srgbClr val="282C33"/>
                </a:solidFill>
                <a:effectLst/>
                <a:latin typeface="Kanit" panose="00000500000000000000" pitchFamily="2" charset="-34"/>
                <a:cs typeface="Kanit" panose="00000500000000000000" pitchFamily="2" charset="-34"/>
              </a:rPr>
              <a:t>ออกแบบ </a:t>
            </a:r>
            <a:r>
              <a:rPr lang="en-US" sz="2400" b="1" dirty="0">
                <a:solidFill>
                  <a:srgbClr val="282C33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UX/UI </a:t>
            </a:r>
            <a:r>
              <a:rPr lang="th-TH" sz="2400" b="1" dirty="0">
                <a:solidFill>
                  <a:srgbClr val="282C33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ระบบขายสินค้า</a:t>
            </a:r>
            <a:r>
              <a:rPr lang="en-US" sz="2400" b="1" dirty="0">
                <a:solidFill>
                  <a:srgbClr val="282C33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/</a:t>
            </a:r>
            <a:r>
              <a:rPr lang="th-TH" sz="2400" b="1" dirty="0">
                <a:solidFill>
                  <a:srgbClr val="282C33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บริการ</a:t>
            </a:r>
            <a:endParaRPr lang="en-US" sz="2400" b="1" i="0" dirty="0">
              <a:solidFill>
                <a:srgbClr val="282C33"/>
              </a:solidFill>
              <a:effectLst/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ABC52A-C07B-A89A-8343-BB96C7961B05}"/>
              </a:ext>
            </a:extLst>
          </p:cNvPr>
          <p:cNvSpPr txBox="1"/>
          <p:nvPr/>
        </p:nvSpPr>
        <p:spPr>
          <a:xfrm>
            <a:off x="145915" y="774349"/>
            <a:ext cx="11906655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200400" algn="l"/>
              </a:tabLst>
            </a:pPr>
            <a:r>
              <a:rPr lang="th-TH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ขั้นตอน</a:t>
            </a:r>
          </a:p>
          <a:p>
            <a:pPr marL="403225" indent="-169863"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th-TH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แสดงสินค้าในร้านตั้งแต่หน้าแรกของแอป</a:t>
            </a:r>
          </a:p>
          <a:p>
            <a:pPr marL="403225" indent="-169863"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th-TH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มีรถเข็น </a:t>
            </a: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(cart) </a:t>
            </a:r>
            <a:r>
              <a:rPr lang="th-TH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หรือตะกร้า </a:t>
            </a: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(basket)</a:t>
            </a:r>
            <a:r>
              <a:rPr lang="th-TH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 เพิ่ม</a:t>
            </a: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/</a:t>
            </a:r>
            <a:r>
              <a:rPr lang="th-TH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ลดของในรถเข็นได้</a:t>
            </a:r>
          </a:p>
          <a:p>
            <a:pPr marL="403225" indent="-169863"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th-TH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เลือกซื้อสินค้าใส่รถเข็นได้ โดยไม่ต้องล็อกอิน</a:t>
            </a:r>
          </a:p>
          <a:p>
            <a:pPr marL="403225" indent="-169863"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th-TH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สินค้าเป็น </a:t>
            </a: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“</a:t>
            </a:r>
            <a:r>
              <a:rPr lang="th-TH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เสื้อสำเร็จรูป</a:t>
            </a: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” </a:t>
            </a:r>
            <a:r>
              <a:rPr lang="th-TH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แบบต่าง ๆ ลูกค้าต้องเลือกสี เลือกขนาด</a:t>
            </a:r>
          </a:p>
          <a:p>
            <a:pPr marL="403225" indent="-169863"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th-TH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ลูกค้าทำการ </a:t>
            </a: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check out</a:t>
            </a:r>
            <a:r>
              <a:rPr lang="th-TH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 ระบบจะให้ลูกค้า</a:t>
            </a: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 sign in (</a:t>
            </a:r>
            <a:r>
              <a:rPr lang="th-TH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สมมติว่าเป็นสมาชิกอยู่แล้ว</a:t>
            </a: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)</a:t>
            </a:r>
            <a:endParaRPr lang="th-TH" sz="1600" dirty="0">
              <a:latin typeface="Noto Serif Thai" panose="02020502060505020204" pitchFamily="18" charset="-34"/>
              <a:cs typeface="Noto Serif Thai" panose="02020502060505020204" pitchFamily="18" charset="-34"/>
            </a:endParaRPr>
          </a:p>
          <a:p>
            <a:pPr marL="403225" indent="-169863"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th-TH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ยืนยันรายการสินค้า จำนวน ที่อยู่สำหรับจัดส่งสินค้า</a:t>
            </a: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 (</a:t>
            </a:r>
            <a:r>
              <a:rPr lang="th-TH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เอามาจากข้อมูลสมาชิก</a:t>
            </a: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)</a:t>
            </a:r>
            <a:endParaRPr lang="th-TH" sz="1600" dirty="0">
              <a:latin typeface="Noto Serif Thai" panose="02020502060505020204" pitchFamily="18" charset="-34"/>
              <a:cs typeface="Noto Serif Thai" panose="02020502060505020204" pitchFamily="18" charset="-34"/>
            </a:endParaRPr>
          </a:p>
          <a:p>
            <a:pPr marL="403225" indent="-169863"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th-TH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ชำระเงินด้วย </a:t>
            </a: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Prompt Pay, QR code </a:t>
            </a:r>
            <a:r>
              <a:rPr lang="th-TH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มีอายุ </a:t>
            </a: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5 </a:t>
            </a:r>
            <a:r>
              <a:rPr lang="th-TH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นาที</a:t>
            </a:r>
            <a:endParaRPr lang="en-US" sz="1600" dirty="0">
              <a:latin typeface="Noto Serif Thai" panose="02020502060505020204" pitchFamily="18" charset="-34"/>
              <a:cs typeface="Noto Serif Thai" panose="02020502060505020204" pitchFamily="18" charset="-34"/>
            </a:endParaRPr>
          </a:p>
          <a:p>
            <a:pPr marL="403225" indent="-169863"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th-TH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ขอบคุณที่ใช้บริการ เลือกซื้อสินค้าต่อ หรือออกจากระบบ </a:t>
            </a: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(sign out)</a:t>
            </a:r>
            <a:endParaRPr lang="th-TH" sz="1600" dirty="0">
              <a:latin typeface="Noto Serif Thai" panose="02020502060505020204" pitchFamily="18" charset="-34"/>
              <a:cs typeface="Noto Serif Thai" panose="02020502060505020204" pitchFamily="18" charset="-34"/>
            </a:endParaRPr>
          </a:p>
          <a:p>
            <a:pPr>
              <a:tabLst>
                <a:tab pos="3200400" algn="l"/>
              </a:tabLst>
            </a:pPr>
            <a:endParaRPr lang="th-TH" sz="1600" dirty="0">
              <a:latin typeface="Noto Serif Thai" panose="02020502060505020204" pitchFamily="18" charset="-34"/>
              <a:cs typeface="Noto Serif Thai" panose="02020502060505020204" pitchFamily="18" charset="-34"/>
            </a:endParaRPr>
          </a:p>
          <a:p>
            <a:pPr>
              <a:tabLst>
                <a:tab pos="3200400" algn="l"/>
              </a:tabLst>
            </a:pPr>
            <a:r>
              <a:rPr lang="th-TH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ความต้องการอื่น ๆ</a:t>
            </a:r>
          </a:p>
          <a:p>
            <a:pPr marL="457200" indent="-223838"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th-TH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ถ้ายังไม่ชำระเงิน สามารถย้อนกลับไปขั้นตอนก่อนหน้าได้</a:t>
            </a:r>
          </a:p>
          <a:p>
            <a:pPr marL="457200" indent="-223838"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th-TH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สามารถออกจากระบบ </a:t>
            </a: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(sign out) </a:t>
            </a:r>
            <a:r>
              <a:rPr lang="th-TH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ที่ขั้นตอนใดก็ได้</a:t>
            </a:r>
          </a:p>
          <a:p>
            <a:pPr marL="457200" indent="-223838"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th-TH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ใช้กับหน้าจอโมบายแอปแนวตั้ง</a:t>
            </a:r>
          </a:p>
          <a:p>
            <a:pPr>
              <a:tabLst>
                <a:tab pos="3200400" algn="l"/>
              </a:tabLst>
            </a:pPr>
            <a:endParaRPr lang="th-TH" sz="1600" dirty="0">
              <a:latin typeface="Noto Serif Thai" panose="02020502060505020204" pitchFamily="18" charset="-34"/>
              <a:cs typeface="Noto Serif Thai" panose="02020502060505020204" pitchFamily="18" charset="-34"/>
            </a:endParaRPr>
          </a:p>
          <a:p>
            <a:pPr>
              <a:tabLst>
                <a:tab pos="3200400" algn="l"/>
              </a:tabLst>
            </a:pPr>
            <a:r>
              <a:rPr lang="th-TH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เกณฑ์การให้คะแนน</a:t>
            </a:r>
          </a:p>
          <a:p>
            <a:pPr marL="403225" indent="-169863"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Layout	20%</a:t>
            </a:r>
          </a:p>
          <a:p>
            <a:pPr marL="403225" indent="-169863"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Content awareness	20%</a:t>
            </a:r>
          </a:p>
          <a:p>
            <a:pPr marL="403225" indent="-169863"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Aesthetics	10%</a:t>
            </a:r>
          </a:p>
          <a:p>
            <a:pPr marL="403225" indent="-169863"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Usage level	10%</a:t>
            </a:r>
          </a:p>
          <a:p>
            <a:pPr marL="403225" indent="-169863"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Consistency	20%</a:t>
            </a:r>
          </a:p>
          <a:p>
            <a:pPr marL="403225" indent="-169863"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Minimize user effort	10%</a:t>
            </a:r>
          </a:p>
          <a:p>
            <a:pPr marL="403225" indent="-169863"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en-US" sz="16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Creativity	10%</a:t>
            </a:r>
            <a:endParaRPr lang="th-TH" sz="1600" dirty="0">
              <a:latin typeface="Noto Serif Thai" panose="02020502060505020204" pitchFamily="18" charset="-34"/>
              <a:cs typeface="Noto Serif Thai" panose="020205020605050202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82948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26BBF96-6E5B-8C71-7DE5-CACFBCC34CE5}"/>
              </a:ext>
            </a:extLst>
          </p:cNvPr>
          <p:cNvSpPr txBox="1"/>
          <p:nvPr/>
        </p:nvSpPr>
        <p:spPr>
          <a:xfrm>
            <a:off x="962025" y="2259449"/>
            <a:ext cx="10267950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latin typeface="Kanit" panose="00000500000000000000" pitchFamily="2" charset="-34"/>
                <a:cs typeface="Kanit" panose="00000500000000000000" pitchFamily="2" charset="-34"/>
              </a:rPr>
              <a:t>8</a:t>
            </a:r>
          </a:p>
          <a:p>
            <a:pPr algn="ctr"/>
            <a:r>
              <a:rPr lang="en-US" sz="4000" dirty="0">
                <a:latin typeface="Kanit" panose="00000500000000000000" pitchFamily="2" charset="-34"/>
                <a:cs typeface="Kanit" panose="00000500000000000000" pitchFamily="2" charset="-34"/>
              </a:rPr>
              <a:t>User Interface Design</a:t>
            </a:r>
          </a:p>
        </p:txBody>
      </p:sp>
    </p:spTree>
    <p:extLst>
      <p:ext uri="{BB962C8B-B14F-4D97-AF65-F5344CB8AC3E}">
        <p14:creationId xmlns:p14="http://schemas.microsoft.com/office/powerpoint/2010/main" val="312402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19493E-FC18-97F8-67F0-684E897D63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AFC58CA-6783-6DC9-CB94-10C722B483D3}"/>
              </a:ext>
            </a:extLst>
          </p:cNvPr>
          <p:cNvSpPr txBox="1"/>
          <p:nvPr/>
        </p:nvSpPr>
        <p:spPr>
          <a:xfrm>
            <a:off x="145915" y="162587"/>
            <a:ext cx="119066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800"/>
              </a:spcBef>
              <a:spcAft>
                <a:spcPts val="1800"/>
              </a:spcAft>
            </a:pPr>
            <a:r>
              <a:rPr lang="en-US" sz="2400" b="1" i="0">
                <a:solidFill>
                  <a:srgbClr val="282C33"/>
                </a:solidFill>
                <a:effectLst/>
                <a:latin typeface="Kanit" panose="00000500000000000000" pitchFamily="2" charset="-34"/>
                <a:cs typeface="Kanit" panose="00000500000000000000" pitchFamily="2" charset="-34"/>
              </a:rPr>
              <a:t>Fundamental Parts</a:t>
            </a:r>
            <a:endParaRPr lang="en-US" sz="2400" b="1" i="0" dirty="0">
              <a:solidFill>
                <a:srgbClr val="282C33"/>
              </a:solidFill>
              <a:effectLst/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37FD4D-1776-DA91-F5CF-EE3FCEA6C90D}"/>
              </a:ext>
            </a:extLst>
          </p:cNvPr>
          <p:cNvSpPr txBox="1"/>
          <p:nvPr/>
        </p:nvSpPr>
        <p:spPr>
          <a:xfrm>
            <a:off x="145915" y="774349"/>
            <a:ext cx="11906655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Navigation mechanism	the way in which the user gives instructions to the system (buttons, menus)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Input mechanism 	the way in which the system captures information (forms)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Output mechanism	the way in which the system provides information to users (reports)</a:t>
            </a:r>
          </a:p>
          <a:p>
            <a:pPr>
              <a:tabLst>
                <a:tab pos="3200400" algn="l"/>
              </a:tabLst>
            </a:pPr>
            <a:endParaRPr lang="en-US" dirty="0">
              <a:latin typeface="Noto Serif Thai" panose="02020502060505020204" pitchFamily="18" charset="-34"/>
              <a:cs typeface="Noto Serif Thai" panose="02020502060505020204" pitchFamily="18" charset="-34"/>
            </a:endParaRPr>
          </a:p>
          <a:p>
            <a:pPr algn="ctr"/>
            <a:r>
              <a:rPr lang="en-US" sz="20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In short, users want an interface that is high on usability</a:t>
            </a:r>
            <a:br>
              <a:rPr lang="en-US" sz="2000" dirty="0"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r>
              <a:rPr lang="en-US" sz="20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so that needed tasks are performed quickly and effectively.</a:t>
            </a:r>
            <a:br>
              <a:rPr lang="en-US" sz="2000" dirty="0"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endParaRPr lang="en-US" sz="1600" dirty="0">
              <a:latin typeface="Noto Serif Thai" panose="02020502060505020204" pitchFamily="18" charset="-34"/>
              <a:cs typeface="Noto Serif Thai" panose="02020502060505020204" pitchFamily="18" charset="-34"/>
            </a:endParaRPr>
          </a:p>
          <a:p>
            <a:pPr algn="ctr">
              <a:tabLst>
                <a:tab pos="3200400" algn="l"/>
              </a:tabLst>
            </a:pPr>
            <a:r>
              <a:rPr lang="en-US" sz="20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Mobile, ubiquitous, and social computing applications have broadened our concerns</a:t>
            </a:r>
            <a:br>
              <a:rPr lang="en-US" sz="2000" dirty="0"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r>
              <a:rPr lang="en-US" sz="20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to that of the overall </a:t>
            </a:r>
            <a:r>
              <a:rPr lang="en-US" sz="200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user experience (UX)</a:t>
            </a:r>
            <a:r>
              <a:rPr lang="en-US" sz="20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 – where users’ feelings, motivations, and values</a:t>
            </a:r>
            <a:br>
              <a:rPr lang="en-US" sz="2000" dirty="0"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r>
              <a:rPr lang="en-US" sz="20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are considered as well as efficiency, effectiveness, and satisfaction.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F4B636-AA1C-9E55-1BCC-B3253EA56FB0}"/>
              </a:ext>
            </a:extLst>
          </p:cNvPr>
          <p:cNvSpPr txBox="1"/>
          <p:nvPr/>
        </p:nvSpPr>
        <p:spPr>
          <a:xfrm>
            <a:off x="142673" y="3909879"/>
            <a:ext cx="1190665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ระบบหน้าบ้าน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(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ไม่ใช่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front-end) 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เช่น ขายสินค้า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/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บริการ</a:t>
            </a:r>
          </a:p>
          <a:p>
            <a:pPr marL="627063" lvl="1" indent="-169863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UX/UI 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ต้องดีมาก มีผู้ใช้ที่เป็นลูกค้าจำนวนมาก</a:t>
            </a:r>
          </a:p>
          <a:p>
            <a:pPr marL="627063" lvl="1" indent="-169863">
              <a:buFont typeface="Arial" panose="020B0604020202020204" pitchFamily="34" charset="0"/>
              <a:buChar char="•"/>
            </a:pP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เน้นการใช้งานบน </a:t>
            </a:r>
            <a:r>
              <a:rPr lang="en-US" u="sng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mobile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 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มากกว่า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desktop</a:t>
            </a:r>
            <a:endParaRPr lang="th-TH" dirty="0">
              <a:solidFill>
                <a:srgbClr val="0070C0"/>
              </a:solidFill>
              <a:latin typeface="Noto Serif Thai" panose="02020502060505020204" pitchFamily="18" charset="-34"/>
              <a:cs typeface="Noto Serif Thai" panose="02020502060505020204" pitchFamily="18" charset="-34"/>
            </a:endParaRPr>
          </a:p>
          <a:p>
            <a:endParaRPr lang="th-TH" dirty="0">
              <a:solidFill>
                <a:srgbClr val="0070C0"/>
              </a:solidFill>
              <a:latin typeface="Noto Serif Thai" panose="02020502060505020204" pitchFamily="18" charset="-34"/>
              <a:cs typeface="Noto Serif Thai" panose="02020502060505020204" pitchFamily="18" charset="-34"/>
            </a:endParaRPr>
          </a:p>
          <a:p>
            <a:r>
              <a:rPr lang="th-TH" sz="2000" b="1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ระบบหลังบ้าน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(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ไม่ใช่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back-end) 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เช่น ระบบจัดการ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(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เพิ่ม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/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ลดสินค้า บริการลูกค้า ฯลฯ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)</a:t>
            </a:r>
            <a:endParaRPr lang="th-TH" dirty="0">
              <a:solidFill>
                <a:srgbClr val="0070C0"/>
              </a:solidFill>
              <a:latin typeface="Noto Serif Thai" panose="02020502060505020204" pitchFamily="18" charset="-34"/>
              <a:cs typeface="Noto Serif Thai" panose="02020502060505020204" pitchFamily="18" charset="-34"/>
            </a:endParaRPr>
          </a:p>
          <a:p>
            <a:pPr marL="627063" lvl="1" indent="-169863">
              <a:buFont typeface="Arial" panose="020B0604020202020204" pitchFamily="34" charset="0"/>
              <a:buChar char="•"/>
            </a:pP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เน้นประสิทธิภาพการใช้งาน ไม่เน้นความสวยงาม ผู้ใช้เป็นพนักงานประจำในบริษัท</a:t>
            </a:r>
          </a:p>
          <a:p>
            <a:pPr marL="627063" lvl="1" indent="-169863">
              <a:buFont typeface="Arial" panose="020B0604020202020204" pitchFamily="34" charset="0"/>
              <a:buChar char="•"/>
            </a:pP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เน้นการใช้งานบน </a:t>
            </a:r>
            <a:r>
              <a:rPr lang="en-US" u="sng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desktop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 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มากกว่า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mobile</a:t>
            </a:r>
            <a:endParaRPr lang="th-TH" dirty="0">
              <a:solidFill>
                <a:srgbClr val="0070C0"/>
              </a:solidFill>
              <a:latin typeface="Noto Serif Thai" panose="02020502060505020204" pitchFamily="18" charset="-34"/>
              <a:cs typeface="Noto Serif Thai" panose="020205020605050202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75450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CDA5D2-B214-A7F9-B918-9A2852F769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F12F6A-24B0-38B6-DDC9-A0EFC9CF04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478" y="174812"/>
            <a:ext cx="10509044" cy="650837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0CC503-AC58-2A2E-7C19-51E26B9C7ECC}"/>
              </a:ext>
            </a:extLst>
          </p:cNvPr>
          <p:cNvSpPr txBox="1"/>
          <p:nvPr/>
        </p:nvSpPr>
        <p:spPr>
          <a:xfrm>
            <a:off x="7261410" y="243827"/>
            <a:ext cx="4089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201738" algn="l"/>
              </a:tabLst>
            </a:pPr>
            <a:r>
              <a:rPr lang="en-US" dirty="0">
                <a:solidFill>
                  <a:srgbClr val="0070C0"/>
                </a:solidFill>
              </a:rPr>
              <a:t>Swipe left	backward or negative action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Swipe right	forward or positive action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FCA1B7-B763-B0BE-ED28-2801FB7BF1AB}"/>
              </a:ext>
            </a:extLst>
          </p:cNvPr>
          <p:cNvSpPr txBox="1"/>
          <p:nvPr/>
        </p:nvSpPr>
        <p:spPr>
          <a:xfrm>
            <a:off x="2169459" y="4087906"/>
            <a:ext cx="546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668147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7D4C51-D916-F5EB-B91B-8F8460A50D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88AD930-6185-4464-F1C7-6D7054911B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962" y="0"/>
            <a:ext cx="75860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587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BEAB4B-1D3C-BAD6-414D-6B4A430AC5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B35B120-B28E-72BD-7E3F-4D3F733E51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4450" y="1350235"/>
            <a:ext cx="5563100" cy="415753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A6727D1-C690-D537-36CD-79756636F9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9050" y="5800577"/>
            <a:ext cx="2152950" cy="1057423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E54BF11-4905-0E86-E8DE-9C7FD72C109A}"/>
              </a:ext>
            </a:extLst>
          </p:cNvPr>
          <p:cNvCxnSpPr>
            <a:cxnSpLocks/>
          </p:cNvCxnSpPr>
          <p:nvPr/>
        </p:nvCxnSpPr>
        <p:spPr>
          <a:xfrm>
            <a:off x="3863326" y="1898668"/>
            <a:ext cx="322175" cy="269496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324AE4B-94BC-41A2-440B-FFF24365CB05}"/>
              </a:ext>
            </a:extLst>
          </p:cNvPr>
          <p:cNvCxnSpPr>
            <a:cxnSpLocks/>
          </p:cNvCxnSpPr>
          <p:nvPr/>
        </p:nvCxnSpPr>
        <p:spPr>
          <a:xfrm>
            <a:off x="4383372" y="2512982"/>
            <a:ext cx="396018" cy="371620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019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F6E1F5-B8F3-4EAF-6242-9AD93FF257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516E815-F6B1-D689-6AFC-49E533F20D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4286" y="0"/>
            <a:ext cx="9043427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C6A7013-5C10-9226-8DF2-35F1A7E097A7}"/>
              </a:ext>
            </a:extLst>
          </p:cNvPr>
          <p:cNvSpPr txBox="1"/>
          <p:nvPr/>
        </p:nvSpPr>
        <p:spPr>
          <a:xfrm>
            <a:off x="5979459" y="6596390"/>
            <a:ext cx="621254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100" b="0" i="0" u="none" strike="noStrike" baseline="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This is the most unpleasant form at the University of Georgia, according to staff members.</a:t>
            </a:r>
            <a:endParaRPr lang="en-US" sz="1100" dirty="0">
              <a:solidFill>
                <a:srgbClr val="FF0000"/>
              </a:solidFill>
              <a:latin typeface="Noto Serif Thai" panose="02020502060505020204" pitchFamily="18" charset="-34"/>
              <a:cs typeface="Noto Serif Thai" panose="020205020605050202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59860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C66DA2B-5F89-53F4-AC61-F72162EAA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0363" y="2176287"/>
            <a:ext cx="6611273" cy="25054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BE7C58B-68C9-CAB0-2AED-56B26F9B94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2207" y="5996845"/>
            <a:ext cx="2069793" cy="861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895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A698FB-C001-1DF1-9C34-60CA26CB5B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1AA2DBE-3650-D1A1-E37A-97D58A6113EC}"/>
              </a:ext>
            </a:extLst>
          </p:cNvPr>
          <p:cNvSpPr txBox="1"/>
          <p:nvPr/>
        </p:nvSpPr>
        <p:spPr>
          <a:xfrm>
            <a:off x="502023" y="2151727"/>
            <a:ext cx="11187953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0" i="0" u="none" strike="noStrike" baseline="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Most interface designers follow the</a:t>
            </a:r>
          </a:p>
          <a:p>
            <a:pPr algn="ctr"/>
            <a:br>
              <a:rPr lang="en-US" sz="2400" b="0" i="0" u="none" strike="noStrike" baseline="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r>
              <a:rPr lang="en-US" sz="3200" b="1" i="0" u="none" strike="noStrike" baseline="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three-clicks rule</a:t>
            </a:r>
            <a:r>
              <a:rPr lang="en-US" sz="3200" b="0" i="0" u="none" strike="noStrike" baseline="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:</a:t>
            </a:r>
          </a:p>
          <a:p>
            <a:pPr algn="ctr"/>
            <a:endParaRPr lang="en-US" sz="3200" b="0" i="0" u="none" strike="noStrike" baseline="0" dirty="0">
              <a:solidFill>
                <a:srgbClr val="FF0000"/>
              </a:solidFill>
              <a:latin typeface="Noto Serif Thai" panose="02020502060505020204" pitchFamily="18" charset="-34"/>
              <a:cs typeface="Noto Serif Thai" panose="02020502060505020204" pitchFamily="18" charset="-34"/>
            </a:endParaRPr>
          </a:p>
          <a:p>
            <a:pPr algn="ctr"/>
            <a:r>
              <a:rPr lang="en-US" sz="2400" b="0" i="0" u="none" strike="noStrike" baseline="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users should be able to go from the start or main menu of a system</a:t>
            </a:r>
            <a:br>
              <a:rPr lang="en-US" sz="2400" b="0" i="0" u="none" strike="noStrike" baseline="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</a:br>
            <a:r>
              <a:rPr lang="en-US" sz="2400" b="0" i="0" u="none" strike="noStrike" baseline="0" dirty="0">
                <a:solidFill>
                  <a:srgbClr val="FF000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to the information or action they want in no more than three mouse clicks.</a:t>
            </a:r>
            <a:endParaRPr lang="en-US" sz="2400" dirty="0">
              <a:solidFill>
                <a:srgbClr val="FF0000"/>
              </a:solidFill>
              <a:latin typeface="Noto Serif Thai" panose="02020502060505020204" pitchFamily="18" charset="-34"/>
              <a:cs typeface="Noto Serif Thai" panose="020205020605050202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9124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2429</TotalTime>
  <Words>488</Words>
  <Application>Microsoft Office PowerPoint</Application>
  <PresentationFormat>Widescreen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Kanit</vt:lpstr>
      <vt:lpstr>Noto Serif Thai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ชัชวิทย์ อาภรณ์เทวัญ</dc:creator>
  <cp:lastModifiedBy>ชัชวิทย์ อาภรณ์เทวัญ</cp:lastModifiedBy>
  <cp:revision>620</cp:revision>
  <dcterms:created xsi:type="dcterms:W3CDTF">2025-01-07T07:16:12Z</dcterms:created>
  <dcterms:modified xsi:type="dcterms:W3CDTF">2025-03-17T09:56:47Z</dcterms:modified>
</cp:coreProperties>
</file>