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399" r:id="rId4"/>
    <p:sldId id="403" r:id="rId5"/>
    <p:sldId id="404" r:id="rId6"/>
    <p:sldId id="402" r:id="rId7"/>
    <p:sldId id="407" r:id="rId8"/>
    <p:sldId id="405" r:id="rId9"/>
    <p:sldId id="40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033" autoAdjust="0"/>
  </p:normalViewPr>
  <p:slideViewPr>
    <p:cSldViewPr snapToGrid="0">
      <p:cViewPr varScale="1">
        <p:scale>
          <a:sx n="107" d="100"/>
          <a:sy n="107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AF943-73A5-16FA-1DF6-C764FCF67C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397C5B-625E-D4BA-0D22-AB15140CE0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7FDDF-C9ED-764B-324D-9A4F5A178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1931-694A-4E36-A729-AF0FE0265620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40546E-B79B-01B7-99D7-DDD6D31AB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6EEEB2-03D5-67A6-1BE1-BB7034567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08B8-8E8E-41B2-B4E1-3B7B5F0E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28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0C51A-EB58-6A3D-12C0-DBDE2FC9D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5FADDE-DF0A-FB18-44BB-15B66FC037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914650-0182-5C98-C947-972AAC923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1931-694A-4E36-A729-AF0FE0265620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F358F3-29A9-8D93-4435-7679A218B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9A2D8E-F41C-DA4E-FEB3-C29D39AE0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08B8-8E8E-41B2-B4E1-3B7B5F0E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614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7CC1EE-7E9B-DA33-B4CE-7A2622D13F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BB0B0D-C57C-C909-5B82-6AA5A24206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2E6C19-C448-C0F5-3B72-BC6F7BCD4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1931-694A-4E36-A729-AF0FE0265620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C94023-FF70-35B0-EC05-A62373435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21ACE2-FEEF-CADB-23F5-27D98EA6E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08B8-8E8E-41B2-B4E1-3B7B5F0E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161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D54FF-DBB1-98F1-FBEA-B64DCBE42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8DFF6-0B35-B8A4-8132-B4FD934A98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A7A831-7735-04A6-B975-4366F6E8E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1931-694A-4E36-A729-AF0FE0265620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52B679-0919-280E-0E12-D49FBE689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441AFF-0F2B-DBAA-1796-C0A996A93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08B8-8E8E-41B2-B4E1-3B7B5F0E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998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52289-6FD9-A3AF-21A0-C88A1BFA5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D2C086-03B2-4395-A0D7-69E29D9CE3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A78F39-DD23-64B0-2828-84802AB89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1931-694A-4E36-A729-AF0FE0265620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D45749-E447-E29F-DFFB-16F49190A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786720-3F38-3463-79D2-2C64CB04F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08B8-8E8E-41B2-B4E1-3B7B5F0E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063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9D16D-A0F7-560A-21EA-4AF360A9F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5AF11-8768-B014-618A-8305DCE9D6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191E59-C14B-E627-B74A-788416B1CE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3B8BF0-A6D4-92E9-3CED-331481EB9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1931-694A-4E36-A729-AF0FE0265620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9B4F18-0DB8-63C1-A346-974FE057C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6C1108-E5D7-AC33-C93B-8D41150F9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08B8-8E8E-41B2-B4E1-3B7B5F0E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79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E9647-196E-E926-3598-7E65448AC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95946C-2F05-92B1-BF32-520E6CCE07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7AA267-FEE7-A38B-A43B-1E51AD6BDF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2E9B15-0D81-3503-3418-6CD4E038A3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9390B5-1FA8-CA0C-3698-9D6B9EAB3E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D81C52-1852-C60F-9221-4224A00DD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1931-694A-4E36-A729-AF0FE0265620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F2CEAB-2B55-C493-D569-AFBDDBBC3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85F334-D7B6-CE32-60F1-0DD1F0C3C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08B8-8E8E-41B2-B4E1-3B7B5F0E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854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EB743-700B-B7D3-AD72-1BC3CC08B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FC82ED-E248-0025-207C-F5B643726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1931-694A-4E36-A729-AF0FE0265620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47FE30-53E5-7979-060A-542ED3947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EC7B75-5D26-39DA-D4BB-C61EBA7B6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08B8-8E8E-41B2-B4E1-3B7B5F0E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338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78C725-5E6B-AACC-F036-2F27F49B1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1931-694A-4E36-A729-AF0FE0265620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AAEDD9-7A74-3D4F-65A1-7A8191EB6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3DC8BB-69B8-4A4D-D9D0-6DB362DDA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08B8-8E8E-41B2-B4E1-3B7B5F0E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463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CE79D-8EC4-E3AE-2ACD-22EEAF92C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61BF7-55F4-5F76-7150-FBC09C374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5378FF-C6C4-534B-621F-D5C85B986F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4F01C7-9BBE-BAC9-2F68-035584246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1931-694A-4E36-A729-AF0FE0265620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61F613-029E-9E81-DDA5-60366D5C5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9A024A-2A32-052B-ABD3-A73325508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08B8-8E8E-41B2-B4E1-3B7B5F0E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769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7F362-D9FD-9B89-CB57-3C6661EEA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06537B-3FCF-9476-679A-7ECC9E79A6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931D0C-C986-5E25-C274-3C17B1E794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07D6CC-CFD0-8266-F594-88412AB72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1931-694A-4E36-A729-AF0FE0265620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862BE0-65F8-3A37-8AA6-15E52F77F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6E529E-C246-11D4-20A5-F5D0808FA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08B8-8E8E-41B2-B4E1-3B7B5F0E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95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54585E-CB1D-5603-55F5-A8295F23F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A6367A-2795-5C01-3EE9-B69DD59DE1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2B7827-25FE-CFAC-4F8D-E9EEADB411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01931-694A-4E36-A729-AF0FE0265620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8E020-08D6-4FEA-3D32-80389B4B88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5724CF-AC92-C555-87E7-2C2DF836EE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D08B8-8E8E-41B2-B4E1-3B7B5F0E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03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9E895C9-29F5-D611-90AF-F60177909F50}"/>
              </a:ext>
            </a:extLst>
          </p:cNvPr>
          <p:cNvSpPr txBox="1"/>
          <p:nvPr/>
        </p:nvSpPr>
        <p:spPr>
          <a:xfrm>
            <a:off x="0" y="1089898"/>
            <a:ext cx="121920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0" i="0" dirty="0">
                <a:effectLst/>
                <a:latin typeface="Kanit" panose="00000500000000000000" pitchFamily="2" charset="-34"/>
                <a:cs typeface="Kanit" panose="00000500000000000000" pitchFamily="2" charset="-34"/>
              </a:rPr>
              <a:t>2301361</a:t>
            </a:r>
            <a:br>
              <a:rPr lang="en-US" sz="6600" b="0" i="0" dirty="0">
                <a:effectLst/>
                <a:latin typeface="Kanit" panose="00000500000000000000" pitchFamily="2" charset="-34"/>
                <a:cs typeface="Kanit" panose="00000500000000000000" pitchFamily="2" charset="-34"/>
              </a:rPr>
            </a:br>
            <a:r>
              <a:rPr lang="en-US" sz="9600" b="0" i="0" dirty="0">
                <a:effectLst/>
                <a:latin typeface="Kanit" panose="00000500000000000000" pitchFamily="2" charset="-34"/>
                <a:cs typeface="Kanit" panose="00000500000000000000" pitchFamily="2" charset="-34"/>
              </a:rPr>
              <a:t>SYSTEMS ANALYSIS</a:t>
            </a:r>
            <a:br>
              <a:rPr lang="en-US" sz="9600" b="0" i="0" dirty="0">
                <a:effectLst/>
                <a:latin typeface="Kanit" panose="00000500000000000000" pitchFamily="2" charset="-34"/>
                <a:cs typeface="Kanit" panose="00000500000000000000" pitchFamily="2" charset="-34"/>
              </a:rPr>
            </a:br>
            <a:r>
              <a:rPr lang="en-US" sz="9600" b="0" i="0" dirty="0">
                <a:effectLst/>
                <a:latin typeface="Kanit" panose="00000500000000000000" pitchFamily="2" charset="-34"/>
                <a:cs typeface="Kanit" panose="00000500000000000000" pitchFamily="2" charset="-34"/>
              </a:rPr>
              <a:t>AND DESIGN</a:t>
            </a:r>
            <a:endParaRPr lang="en-US" sz="6600" dirty="0"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7532985-D2BD-7708-3B5C-8BF6911A07DF}"/>
              </a:ext>
            </a:extLst>
          </p:cNvPr>
          <p:cNvSpPr txBox="1"/>
          <p:nvPr/>
        </p:nvSpPr>
        <p:spPr>
          <a:xfrm>
            <a:off x="0" y="1099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แก้ไขครั้งล่าสุดเมื่อวันที่ </a:t>
            </a:r>
            <a:r>
              <a:rPr lang="en-US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17 </a:t>
            </a:r>
            <a:r>
              <a:rPr lang="th-TH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มีนาคม </a:t>
            </a:r>
            <a:r>
              <a:rPr lang="en-US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256</a:t>
            </a:r>
            <a:r>
              <a:rPr lang="th-TH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8</a:t>
            </a:r>
            <a:endParaRPr lang="en-US" dirty="0">
              <a:solidFill>
                <a:srgbClr val="FF0000"/>
              </a:solidFill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77505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26BBF96-6E5B-8C71-7DE5-CACFBCC34CE5}"/>
              </a:ext>
            </a:extLst>
          </p:cNvPr>
          <p:cNvSpPr txBox="1"/>
          <p:nvPr/>
        </p:nvSpPr>
        <p:spPr>
          <a:xfrm>
            <a:off x="962025" y="2259449"/>
            <a:ext cx="10267950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dirty="0">
                <a:latin typeface="Kanit" panose="00000500000000000000" pitchFamily="2" charset="-34"/>
                <a:cs typeface="Kanit" panose="00000500000000000000" pitchFamily="2" charset="-34"/>
              </a:rPr>
              <a:t>7</a:t>
            </a:r>
          </a:p>
          <a:p>
            <a:pPr algn="ctr"/>
            <a:r>
              <a:rPr lang="en-US" sz="4000" dirty="0">
                <a:latin typeface="Kanit" panose="00000500000000000000" pitchFamily="2" charset="-34"/>
                <a:cs typeface="Kanit" panose="00000500000000000000" pitchFamily="2" charset="-34"/>
              </a:rPr>
              <a:t>Architecture Design</a:t>
            </a:r>
          </a:p>
        </p:txBody>
      </p:sp>
    </p:spTree>
    <p:extLst>
      <p:ext uri="{BB962C8B-B14F-4D97-AF65-F5344CB8AC3E}">
        <p14:creationId xmlns:p14="http://schemas.microsoft.com/office/powerpoint/2010/main" val="312402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06FCAB4-CAE9-C78C-ED03-5B88FCD044EA}"/>
              </a:ext>
            </a:extLst>
          </p:cNvPr>
          <p:cNvSpPr txBox="1"/>
          <p:nvPr/>
        </p:nvSpPr>
        <p:spPr>
          <a:xfrm>
            <a:off x="145915" y="162587"/>
            <a:ext cx="1190665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800"/>
              </a:spcBef>
              <a:spcAft>
                <a:spcPts val="1800"/>
              </a:spcAft>
            </a:pPr>
            <a:r>
              <a:rPr lang="en-US" sz="2400" b="1" i="0" dirty="0">
                <a:solidFill>
                  <a:srgbClr val="282C33"/>
                </a:solidFill>
                <a:effectLst/>
                <a:latin typeface="Kanit" panose="00000500000000000000" pitchFamily="2" charset="-34"/>
                <a:cs typeface="Kanit" panose="00000500000000000000" pitchFamily="2" charset="-34"/>
              </a:rPr>
              <a:t>Architectural Components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CF5679-BBD8-583C-FE82-61CAD4D9D03A}"/>
              </a:ext>
            </a:extLst>
          </p:cNvPr>
          <p:cNvSpPr txBox="1"/>
          <p:nvPr/>
        </p:nvSpPr>
        <p:spPr>
          <a:xfrm>
            <a:off x="145915" y="774349"/>
            <a:ext cx="1190665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Data storage		data entities in ERDs.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Data access logic	database queries in SQL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Application logic	DFDs, use cases, and functional requirements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Presentation logic	user interface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Noto Serif Thai" panose="02020502060505020204" pitchFamily="18" charset="-34"/>
              <a:cs typeface="Noto Serif Thai" panose="02020502060505020204" pitchFamily="18" charset="-34"/>
            </a:endParaRPr>
          </a:p>
          <a:p>
            <a:r>
              <a:rPr lang="en-US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These four functions are the basic building blocks of any information system.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56773C7-F1A3-00B6-D01B-C758EFFF62A5}"/>
              </a:ext>
            </a:extLst>
          </p:cNvPr>
          <p:cNvSpPr txBox="1"/>
          <p:nvPr/>
        </p:nvSpPr>
        <p:spPr>
          <a:xfrm>
            <a:off x="145915" y="2678772"/>
            <a:ext cx="1190665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ผมถนัดทำ </a:t>
            </a: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Agile</a:t>
            </a: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 แบบ </a:t>
            </a: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database + back-end + front-end </a:t>
            </a: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ตามขั้นตอนนี้</a:t>
            </a:r>
            <a:endParaRPr lang="en-US" dirty="0">
              <a:solidFill>
                <a:srgbClr val="0070C0"/>
              </a:solidFill>
              <a:latin typeface="Noto Serif Thai" panose="02020502060505020204" pitchFamily="18" charset="-34"/>
              <a:cs typeface="Noto Serif Thai" panose="02020502060505020204" pitchFamily="18" charset="-34"/>
            </a:endParaRPr>
          </a:p>
          <a:p>
            <a:pPr>
              <a:tabLst>
                <a:tab pos="457200" algn="l"/>
              </a:tabLst>
            </a:pP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	</a:t>
            </a: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- </a:t>
            </a: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ออกแบบฐานข้อมูล</a:t>
            </a: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 (tables &amp; fields)			</a:t>
            </a:r>
            <a:r>
              <a:rPr lang="en-US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Data storage</a:t>
            </a:r>
          </a:p>
          <a:p>
            <a:pPr>
              <a:tabLst>
                <a:tab pos="457200" algn="l"/>
              </a:tabLst>
            </a:pP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	- </a:t>
            </a: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ออกแบบเอพีไอและเขียนโค้ดเพื่อจำลอง </a:t>
            </a: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(mock) </a:t>
            </a: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เอพีไอก่อน</a:t>
            </a: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	</a:t>
            </a:r>
            <a:r>
              <a:rPr lang="en-US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Data access logic &amp; application logic (#1)</a:t>
            </a:r>
            <a:endParaRPr lang="th-TH" dirty="0">
              <a:solidFill>
                <a:srgbClr val="0070C0"/>
              </a:solidFill>
              <a:latin typeface="Noto Serif Thai" panose="02020502060505020204" pitchFamily="18" charset="-34"/>
              <a:cs typeface="Noto Serif Thai" panose="02020502060505020204" pitchFamily="18" charset="-34"/>
            </a:endParaRPr>
          </a:p>
          <a:p>
            <a:pPr>
              <a:tabLst>
                <a:tab pos="457200" algn="l"/>
              </a:tabLst>
            </a:pP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	- ออกแบบ </a:t>
            </a: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user interface </a:t>
            </a: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เพื่อ </a:t>
            </a: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outsource		</a:t>
            </a:r>
            <a:r>
              <a:rPr lang="en-US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Presentation logic</a:t>
            </a:r>
          </a:p>
          <a:p>
            <a:pPr>
              <a:tabLst>
                <a:tab pos="457200" algn="l"/>
              </a:tabLst>
            </a:pP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	- </a:t>
            </a: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เขียนโค้ดเอพีไอให้สมบูรณ์</a:t>
            </a: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				</a:t>
            </a:r>
            <a:r>
              <a:rPr lang="en-US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Data access logic &amp; application logic (#2)</a:t>
            </a:r>
          </a:p>
          <a:p>
            <a:pPr>
              <a:tabLst>
                <a:tab pos="457200" algn="l"/>
              </a:tabLst>
            </a:pP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	- </a:t>
            </a: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ทดสอบระบบ						</a:t>
            </a:r>
            <a:r>
              <a:rPr lang="en-US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Software testing</a:t>
            </a:r>
          </a:p>
          <a:p>
            <a:pPr>
              <a:tabLst>
                <a:tab pos="457200" algn="l"/>
              </a:tabLst>
            </a:pP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	- </a:t>
            </a: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ติดตั้งบน </a:t>
            </a: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cloud</a:t>
            </a:r>
          </a:p>
          <a:p>
            <a:pPr>
              <a:tabLst>
                <a:tab pos="457200" algn="l"/>
              </a:tabLst>
            </a:pPr>
            <a:endParaRPr lang="en-US" dirty="0">
              <a:solidFill>
                <a:srgbClr val="FF0000"/>
              </a:solidFill>
              <a:latin typeface="Noto Serif Thai" panose="02020502060505020204" pitchFamily="18" charset="-34"/>
              <a:cs typeface="Noto Serif Thai" panose="02020502060505020204" pitchFamily="18" charset="-34"/>
            </a:endParaRPr>
          </a:p>
          <a:p>
            <a:pPr>
              <a:tabLst>
                <a:tab pos="457200" algn="l"/>
              </a:tabLst>
            </a:pP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การ </a:t>
            </a: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outsource </a:t>
            </a: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ฐานข้อมูลและเอพีไอทำได้ยากกว่า มีปัญหาเรื่องการควบคุมคุณภาพ การตรวจรับงาน การบำรุงรักษา</a:t>
            </a:r>
          </a:p>
          <a:p>
            <a:pPr>
              <a:tabLst>
                <a:tab pos="457200" algn="l"/>
              </a:tabLst>
            </a:pPr>
            <a:b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</a:br>
            <a:r>
              <a:rPr lang="th-TH" dirty="0" err="1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การทำ</a:t>
            </a: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เว็บเอพีไออาจจะใช้เวลาเพิ่มขึ้นเล็กน้อย แต่ช่วยให้ </a:t>
            </a: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back-end </a:t>
            </a: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กับ </a:t>
            </a: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front-end </a:t>
            </a: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แบ่งงานกันทำได้</a:t>
            </a:r>
            <a:b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</a:br>
            <a:b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</a:b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เว็บเอพีไอยังนำไปใช้ทำโมบายแอปต่อได้ด้วย โมบายแอปก็ทำแค่ </a:t>
            </a: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front-end </a:t>
            </a: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พอ</a:t>
            </a:r>
            <a:endParaRPr lang="en-US" dirty="0">
              <a:solidFill>
                <a:srgbClr val="0070C0"/>
              </a:solidFill>
              <a:latin typeface="Noto Serif Thai" panose="02020502060505020204" pitchFamily="18" charset="-34"/>
              <a:cs typeface="Noto Serif Thai" panose="020205020605050202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25256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7FAA71-E72E-58B8-8CE7-3A18A1AFE7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642CB02-CF47-0B7D-60F8-0861DCB593E9}"/>
              </a:ext>
            </a:extLst>
          </p:cNvPr>
          <p:cNvSpPr txBox="1"/>
          <p:nvPr/>
        </p:nvSpPr>
        <p:spPr>
          <a:xfrm>
            <a:off x="145915" y="162587"/>
            <a:ext cx="1190665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800"/>
              </a:spcBef>
              <a:spcAft>
                <a:spcPts val="1800"/>
              </a:spcAft>
            </a:pPr>
            <a:r>
              <a:rPr lang="en-US" sz="2400" b="1" i="0" dirty="0">
                <a:solidFill>
                  <a:srgbClr val="282C33"/>
                </a:solidFill>
                <a:effectLst/>
                <a:latin typeface="Kanit" panose="00000500000000000000" pitchFamily="2" charset="-34"/>
                <a:cs typeface="Kanit" panose="00000500000000000000" pitchFamily="2" charset="-34"/>
              </a:rPr>
              <a:t>Primary hardware components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659D9F-731C-32CE-302A-DBC818D0684C}"/>
              </a:ext>
            </a:extLst>
          </p:cNvPr>
          <p:cNvSpPr txBox="1"/>
          <p:nvPr/>
        </p:nvSpPr>
        <p:spPr>
          <a:xfrm>
            <a:off x="145915" y="774349"/>
            <a:ext cx="119066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Client computers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Servers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Network</a:t>
            </a:r>
          </a:p>
        </p:txBody>
      </p:sp>
      <p:pic>
        <p:nvPicPr>
          <p:cNvPr id="1026" name="Picture 2" descr="Client-Server Architecture | EN.601.421: Object-Oriented Software  Engineering (OOSE)">
            <a:extLst>
              <a:ext uri="{FF2B5EF4-FFF2-40B4-BE49-F238E27FC236}">
                <a16:creationId xmlns:a16="http://schemas.microsoft.com/office/drawing/2014/main" id="{BBB7448C-0EA7-4ACB-0C03-E3F651017B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613" y="1847776"/>
            <a:ext cx="5342964" cy="2163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B5A705D-7EDA-42E8-D56F-779220369111}"/>
              </a:ext>
            </a:extLst>
          </p:cNvPr>
          <p:cNvSpPr txBox="1"/>
          <p:nvPr/>
        </p:nvSpPr>
        <p:spPr>
          <a:xfrm>
            <a:off x="142673" y="4306197"/>
            <a:ext cx="11906654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572000" algn="l"/>
              </a:tabLst>
            </a:pP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ยุคที่ </a:t>
            </a: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1:</a:t>
            </a: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 </a:t>
            </a: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desktop app (</a:t>
            </a: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หรือ </a:t>
            </a: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win app)	</a:t>
            </a:r>
            <a:r>
              <a:rPr lang="th-TH" sz="14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ใช้ </a:t>
            </a:r>
            <a:r>
              <a:rPr lang="en-US" sz="14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database server </a:t>
            </a:r>
            <a:r>
              <a:rPr lang="th-TH" sz="14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และ </a:t>
            </a:r>
            <a:r>
              <a:rPr lang="en-US" sz="14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local area network </a:t>
            </a:r>
            <a:r>
              <a:rPr lang="th-TH" sz="14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ทำให้ติดต่อกับฐานข้อมูลโดยตรงได้</a:t>
            </a:r>
            <a:endParaRPr lang="en-US" dirty="0">
              <a:solidFill>
                <a:srgbClr val="0070C0"/>
              </a:solidFill>
              <a:latin typeface="Noto Serif Thai" panose="02020502060505020204" pitchFamily="18" charset="-34"/>
              <a:cs typeface="Noto Serif Thai" panose="02020502060505020204" pitchFamily="18" charset="-34"/>
            </a:endParaRPr>
          </a:p>
          <a:p>
            <a:pPr>
              <a:tabLst>
                <a:tab pos="4572000" algn="l"/>
                <a:tab pos="5029200" algn="l"/>
              </a:tabLst>
            </a:pP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ยุคที่ </a:t>
            </a: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2:</a:t>
            </a: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 </a:t>
            </a: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web app	</a:t>
            </a:r>
            <a:r>
              <a:rPr lang="th-TH" sz="14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ใช้ </a:t>
            </a:r>
            <a:r>
              <a:rPr lang="en-US" sz="14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web/database server(s) + internet</a:t>
            </a:r>
          </a:p>
          <a:p>
            <a:pPr>
              <a:tabLst>
                <a:tab pos="5029200" algn="l"/>
              </a:tabLst>
            </a:pPr>
            <a:r>
              <a:rPr lang="en-US" sz="14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	</a:t>
            </a:r>
            <a:r>
              <a:rPr lang="th-TH" sz="14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ส่ง </a:t>
            </a:r>
            <a:r>
              <a:rPr lang="en-US" sz="14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response </a:t>
            </a:r>
            <a:r>
              <a:rPr lang="th-TH" sz="14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กลับมาเป็น </a:t>
            </a:r>
            <a:r>
              <a:rPr lang="en-US" sz="14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HTML (UI) + data</a:t>
            </a:r>
            <a:r>
              <a:rPr lang="th-TH" sz="14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 เช่น </a:t>
            </a:r>
            <a:r>
              <a:rPr lang="en-US" sz="14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PHP, ASP, ASP.NET</a:t>
            </a:r>
          </a:p>
          <a:p>
            <a:pPr>
              <a:tabLst>
                <a:tab pos="4572000" algn="l"/>
                <a:tab pos="5029200" algn="l"/>
              </a:tabLst>
            </a:pP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ยุคที่ </a:t>
            </a: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3:</a:t>
            </a: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 </a:t>
            </a: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mobile app	</a:t>
            </a:r>
            <a:r>
              <a:rPr lang="th-TH" sz="14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ใช้ </a:t>
            </a:r>
            <a:r>
              <a:rPr lang="en-US" sz="14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web/database server(s) + internet</a:t>
            </a:r>
            <a:br>
              <a:rPr lang="en-US" sz="14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</a:br>
            <a:r>
              <a:rPr lang="en-US" sz="14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		</a:t>
            </a:r>
            <a:r>
              <a:rPr lang="th-TH" sz="14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ส่ง </a:t>
            </a:r>
            <a:r>
              <a:rPr lang="en-US" sz="14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response </a:t>
            </a:r>
            <a:r>
              <a:rPr lang="th-TH" sz="14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กลับมาเป็น </a:t>
            </a:r>
            <a:r>
              <a:rPr lang="en-US" sz="14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data </a:t>
            </a:r>
            <a:r>
              <a:rPr lang="th-TH" sz="14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เท่านั้น</a:t>
            </a:r>
            <a:r>
              <a:rPr lang="en-US" sz="14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 (</a:t>
            </a:r>
            <a:r>
              <a:rPr lang="th-TH" sz="14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ใช้ </a:t>
            </a:r>
            <a:r>
              <a:rPr lang="en-US" sz="14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web API) </a:t>
            </a:r>
            <a:r>
              <a:rPr lang="th-TH" sz="14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ไม่มี </a:t>
            </a:r>
            <a:r>
              <a:rPr lang="en-US" sz="14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UI</a:t>
            </a:r>
            <a:br>
              <a:rPr lang="en-US" sz="14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</a:br>
            <a:r>
              <a:rPr lang="en-US" sz="14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		</a:t>
            </a:r>
            <a:r>
              <a:rPr lang="th-TH" sz="14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โมบายแอปอย</a:t>
            </a:r>
            <a:r>
              <a:rPr lang="th-TH" sz="1400" dirty="0" err="1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ู่</a:t>
            </a:r>
            <a:r>
              <a:rPr lang="th-TH" sz="14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บน </a:t>
            </a:r>
            <a:r>
              <a:rPr lang="en-US" sz="14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internet (TCP/IP) </a:t>
            </a:r>
            <a:r>
              <a:rPr lang="th-TH" sz="14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จะติดต่อกับฐานข้อมูลโดยตรงไม่ได้</a:t>
            </a:r>
            <a:br>
              <a:rPr lang="th-TH" sz="14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</a:br>
            <a:r>
              <a:rPr lang="th-TH" sz="14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		ทำให้เกิดการแบ่ง</a:t>
            </a:r>
            <a:r>
              <a:rPr lang="en-US" sz="14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 back-end </a:t>
            </a:r>
            <a:r>
              <a:rPr lang="th-TH" sz="14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กับ </a:t>
            </a:r>
            <a:r>
              <a:rPr lang="en-US" sz="14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front-end </a:t>
            </a:r>
            <a:r>
              <a:rPr lang="th-TH" sz="14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และนำไปใช้กับการพัฒนาเว็บแอปด</a:t>
            </a:r>
            <a:r>
              <a:rPr lang="th-TH" sz="1400" dirty="0" err="1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้วย</a:t>
            </a:r>
            <a:endParaRPr lang="th-TH" sz="1400" dirty="0">
              <a:solidFill>
                <a:srgbClr val="0070C0"/>
              </a:solidFill>
              <a:latin typeface="Noto Serif Thai" panose="02020502060505020204" pitchFamily="18" charset="-34"/>
              <a:cs typeface="Noto Serif Thai" panose="02020502060505020204" pitchFamily="18" charset="-34"/>
            </a:endParaRPr>
          </a:p>
          <a:p>
            <a:pPr>
              <a:tabLst>
                <a:tab pos="4572000" algn="l"/>
                <a:tab pos="5029200" algn="l"/>
              </a:tabLst>
            </a:pPr>
            <a:endParaRPr lang="th-TH" dirty="0">
              <a:solidFill>
                <a:srgbClr val="0070C0"/>
              </a:solidFill>
              <a:latin typeface="Noto Serif Thai" panose="02020502060505020204" pitchFamily="18" charset="-34"/>
              <a:cs typeface="Noto Serif Thai" panose="02020502060505020204" pitchFamily="18" charset="-34"/>
            </a:endParaRPr>
          </a:p>
          <a:p>
            <a:pPr>
              <a:tabLst>
                <a:tab pos="4572000" algn="l"/>
              </a:tabLst>
            </a:pPr>
            <a:r>
              <a:rPr lang="th-TH" sz="14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	ปัจจุบัน</a:t>
            </a:r>
            <a:r>
              <a:rPr lang="en-US" sz="14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server </a:t>
            </a:r>
            <a:r>
              <a:rPr lang="th-TH" sz="14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มีให้เลือกทั้งแบบ </a:t>
            </a:r>
            <a:r>
              <a:rPr lang="en-US" sz="14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on-premise</a:t>
            </a:r>
            <a:r>
              <a:rPr lang="th-TH" sz="14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 </a:t>
            </a:r>
            <a:r>
              <a:rPr lang="en-US" sz="14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/</a:t>
            </a:r>
            <a:r>
              <a:rPr lang="th-TH" sz="14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 </a:t>
            </a:r>
            <a:r>
              <a:rPr lang="en-US" sz="14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virtualization /</a:t>
            </a:r>
            <a:r>
              <a:rPr lang="th-TH" sz="14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 </a:t>
            </a:r>
            <a:r>
              <a:rPr lang="en-US" sz="14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cloud</a:t>
            </a:r>
            <a:endParaRPr lang="en-US" dirty="0">
              <a:solidFill>
                <a:srgbClr val="0070C0"/>
              </a:solidFill>
              <a:latin typeface="Noto Serif Thai" panose="02020502060505020204" pitchFamily="18" charset="-34"/>
              <a:cs typeface="Noto Serif Thai" panose="02020502060505020204" pitchFamily="18" charset="-34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E350D6-9D74-939F-061D-2CDB54F56052}"/>
              </a:ext>
            </a:extLst>
          </p:cNvPr>
          <p:cNvSpPr txBox="1"/>
          <p:nvPr/>
        </p:nvSpPr>
        <p:spPr>
          <a:xfrm>
            <a:off x="6355976" y="1847776"/>
            <a:ext cx="41457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084263" algn="l"/>
              </a:tabLst>
            </a:pPr>
            <a:r>
              <a:rPr lang="en-US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Database:	</a:t>
            </a:r>
            <a:r>
              <a:rPr lang="en-US" sz="1600" dirty="0" err="1">
                <a:latin typeface="Noto Serif Thai" panose="02020502060505020204" pitchFamily="18" charset="-34"/>
                <a:cs typeface="Noto Serif Thai" panose="02020502060505020204" pitchFamily="18" charset="-34"/>
              </a:rPr>
              <a:t>mariaDB</a:t>
            </a:r>
            <a:r>
              <a:rPr lang="th-TH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 </a:t>
            </a:r>
            <a:r>
              <a:rPr lang="th-TH" sz="1600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ฟรี</a:t>
            </a:r>
            <a:br>
              <a:rPr lang="en-US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</a:br>
            <a:r>
              <a:rPr lang="en-US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Web API:	.NET Core (C#)</a:t>
            </a:r>
            <a:r>
              <a:rPr lang="th-TH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 </a:t>
            </a:r>
            <a:r>
              <a:rPr lang="th-TH" sz="1600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ฟรี</a:t>
            </a:r>
            <a:br>
              <a:rPr lang="en-US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</a:br>
            <a:r>
              <a:rPr lang="en-US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UX &amp; UI:	React</a:t>
            </a:r>
            <a:r>
              <a:rPr lang="th-TH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 </a:t>
            </a:r>
            <a:r>
              <a:rPr lang="th-TH" sz="1600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ฟรี</a:t>
            </a:r>
          </a:p>
          <a:p>
            <a:pPr>
              <a:tabLst>
                <a:tab pos="1084263" algn="l"/>
              </a:tabLst>
            </a:pPr>
            <a:r>
              <a:rPr lang="en-US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Server:	Cloud </a:t>
            </a:r>
            <a:r>
              <a:rPr lang="th-TH" sz="1600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ไทย</a:t>
            </a:r>
            <a:endParaRPr lang="en-US" sz="1600" dirty="0">
              <a:solidFill>
                <a:srgbClr val="FF0000"/>
              </a:solidFill>
              <a:latin typeface="Noto Serif Thai" panose="02020502060505020204" pitchFamily="18" charset="-34"/>
              <a:cs typeface="Noto Serif Thai" panose="02020502060505020204" pitchFamily="18" charset="-34"/>
            </a:endParaRPr>
          </a:p>
          <a:p>
            <a:pPr>
              <a:tabLst>
                <a:tab pos="1084263" algn="l"/>
              </a:tabLst>
            </a:pPr>
            <a:r>
              <a:rPr lang="en-US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	CPU: </a:t>
            </a:r>
            <a:r>
              <a:rPr lang="en-US" sz="1600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100 </a:t>
            </a:r>
            <a:r>
              <a:rPr lang="th-TH" sz="1600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฿</a:t>
            </a:r>
            <a:r>
              <a:rPr lang="en-US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/core/month + VAT</a:t>
            </a:r>
            <a:br>
              <a:rPr lang="en-US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</a:br>
            <a:r>
              <a:rPr lang="en-US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	RAM: </a:t>
            </a:r>
            <a:r>
              <a:rPr lang="en-US" sz="1600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20 </a:t>
            </a:r>
            <a:r>
              <a:rPr lang="th-TH" sz="1600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฿</a:t>
            </a:r>
            <a:r>
              <a:rPr lang="en-US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/GB/month + VAT</a:t>
            </a:r>
            <a:br>
              <a:rPr lang="en-US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</a:br>
            <a:r>
              <a:rPr lang="en-US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	Disk: </a:t>
            </a:r>
            <a:r>
              <a:rPr lang="en-US" sz="1600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2 </a:t>
            </a:r>
            <a:r>
              <a:rPr lang="th-TH" sz="1600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฿</a:t>
            </a:r>
            <a:r>
              <a:rPr lang="en-US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/Gb/month + VAT</a:t>
            </a:r>
            <a:br>
              <a:rPr lang="en-US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</a:br>
            <a:r>
              <a:rPr lang="en-US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	Network: 100 - 200 </a:t>
            </a:r>
            <a:r>
              <a:rPr lang="en-US" sz="1600" dirty="0" err="1">
                <a:latin typeface="Noto Serif Thai" panose="02020502060505020204" pitchFamily="18" charset="-34"/>
                <a:cs typeface="Noto Serif Thai" panose="02020502060505020204" pitchFamily="18" charset="-34"/>
              </a:rPr>
              <a:t>Mbits</a:t>
            </a:r>
            <a:r>
              <a:rPr lang="en-US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/s </a:t>
            </a:r>
            <a:r>
              <a:rPr lang="th-TH" sz="1600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ฟรี</a:t>
            </a:r>
            <a:br>
              <a:rPr lang="en-US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</a:br>
            <a:r>
              <a:rPr lang="en-US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	</a:t>
            </a:r>
            <a:r>
              <a:rPr lang="th-TH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ตั้งค่า </a:t>
            </a:r>
            <a:r>
              <a:rPr lang="en-US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OS </a:t>
            </a:r>
            <a:r>
              <a:rPr lang="th-TH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และติดตั้งซอฟต์แวร์เอง</a:t>
            </a:r>
            <a:endParaRPr lang="en-US" sz="1600" dirty="0">
              <a:latin typeface="Noto Serif Thai" panose="02020502060505020204" pitchFamily="18" charset="-34"/>
              <a:cs typeface="Noto Serif Thai" panose="020205020605050202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652438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D79A60E-8A26-0B68-5CD0-BD1A2B6C68BE}"/>
              </a:ext>
            </a:extLst>
          </p:cNvPr>
          <p:cNvSpPr txBox="1"/>
          <p:nvPr/>
        </p:nvSpPr>
        <p:spPr>
          <a:xfrm>
            <a:off x="145915" y="162587"/>
            <a:ext cx="1190665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800"/>
              </a:spcBef>
              <a:spcAft>
                <a:spcPts val="1800"/>
              </a:spcAft>
            </a:pPr>
            <a:r>
              <a:rPr lang="en-US" sz="2400" b="1" dirty="0">
                <a:solidFill>
                  <a:srgbClr val="282C33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Operational Requirements</a:t>
            </a:r>
            <a:endParaRPr lang="en-US" sz="2400" b="1" i="0" dirty="0">
              <a:solidFill>
                <a:srgbClr val="282C33"/>
              </a:solidFill>
              <a:effectLst/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08EE27-7290-2A3D-5E88-4994CFA95315}"/>
              </a:ext>
            </a:extLst>
          </p:cNvPr>
          <p:cNvSpPr txBox="1"/>
          <p:nvPr/>
        </p:nvSpPr>
        <p:spPr>
          <a:xfrm>
            <a:off x="145915" y="774349"/>
            <a:ext cx="119066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Technical environment requirements		</a:t>
            </a:r>
            <a:r>
              <a:rPr lang="en-US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Operating system, database, browser, responsive design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System integration requirements		Single sign-on, send/receive data from/to other systems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Portability requirements			Run on the next-version OS, a different 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Maintainability requirements			For example, Flash &amp; Xamarin cases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95C38D5-4447-0D05-80C3-1936CC62E592}"/>
              </a:ext>
            </a:extLst>
          </p:cNvPr>
          <p:cNvSpPr txBox="1"/>
          <p:nvPr/>
        </p:nvSpPr>
        <p:spPr>
          <a:xfrm>
            <a:off x="694205" y="5025850"/>
            <a:ext cx="388674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/>
              <a:t>https://www.youtube.com/watch?v=AznYSnJEjSU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67B8F5CD-8E35-4151-5697-F6CF15A8ED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3670" y="2487283"/>
            <a:ext cx="633412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BD720A4-3D89-C38E-137E-E33EA42736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205" y="2806215"/>
            <a:ext cx="3886742" cy="221963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95C38D5-4447-0D05-80C3-1936CC62E592}"/>
              </a:ext>
            </a:extLst>
          </p:cNvPr>
          <p:cNvSpPr txBox="1"/>
          <p:nvPr/>
        </p:nvSpPr>
        <p:spPr>
          <a:xfrm>
            <a:off x="5163670" y="5302849"/>
            <a:ext cx="633412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/>
              <a:t>https://www.xamarinhelp.com/xamarin-forms-making-traditional-xamarin-obsolete/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A2C8B14-CED6-04C8-D3E1-38D15B1B01DD}"/>
              </a:ext>
            </a:extLst>
          </p:cNvPr>
          <p:cNvSpPr txBox="1"/>
          <p:nvPr/>
        </p:nvSpPr>
        <p:spPr>
          <a:xfrm>
            <a:off x="145916" y="5750831"/>
            <a:ext cx="119066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57200" algn="l"/>
              </a:tabLst>
            </a:pP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เครื่องมือพัฒนา </a:t>
            </a: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UX/UI </a:t>
            </a: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ที่จะมาเอาชนะ </a:t>
            </a: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HTML, CSS, </a:t>
            </a:r>
            <a:r>
              <a:rPr lang="en-US" dirty="0" err="1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Javascript</a:t>
            </a: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 (React)</a:t>
            </a:r>
            <a:b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</a:b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	Xamarin ended support on May 1, 2024 !</a:t>
            </a:r>
            <a:b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</a:b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	Flutter</a:t>
            </a: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 </a:t>
            </a: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176803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512366-6D96-B3DC-3387-33A304D1FB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6655E7F-E101-3CAB-8409-2F359A972BF3}"/>
              </a:ext>
            </a:extLst>
          </p:cNvPr>
          <p:cNvSpPr txBox="1"/>
          <p:nvPr/>
        </p:nvSpPr>
        <p:spPr>
          <a:xfrm>
            <a:off x="145915" y="162587"/>
            <a:ext cx="1190665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800"/>
              </a:spcBef>
              <a:spcAft>
                <a:spcPts val="1800"/>
              </a:spcAft>
            </a:pPr>
            <a:r>
              <a:rPr lang="en-US" sz="2400" b="1" dirty="0">
                <a:solidFill>
                  <a:srgbClr val="282C33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Performance Requirements</a:t>
            </a:r>
            <a:endParaRPr lang="en-US" sz="2400" b="1" i="0" dirty="0">
              <a:solidFill>
                <a:srgbClr val="282C33"/>
              </a:solidFill>
              <a:effectLst/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07184D-6DFA-8508-E40F-F3E0027660E0}"/>
              </a:ext>
            </a:extLst>
          </p:cNvPr>
          <p:cNvSpPr txBox="1"/>
          <p:nvPr/>
        </p:nvSpPr>
        <p:spPr>
          <a:xfrm>
            <a:off x="145915" y="774349"/>
            <a:ext cx="119066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Speed requirements			Response time, real-time update</a:t>
            </a:r>
            <a:endParaRPr lang="en-US" dirty="0">
              <a:solidFill>
                <a:srgbClr val="FF0000"/>
              </a:solidFill>
              <a:latin typeface="Noto Serif Thai" panose="02020502060505020204" pitchFamily="18" charset="-34"/>
              <a:cs typeface="Noto Serif Thai" panose="02020502060505020204" pitchFamily="18" charset="-3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Capacity requirements		Simultaneous users, transmission rate, data storage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Availability and Reliability		24/7, scheduled maintenance, uptime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2CBD92-30A4-E0BA-27E9-E0CF8B629EBF}"/>
              </a:ext>
            </a:extLst>
          </p:cNvPr>
          <p:cNvSpPr txBox="1"/>
          <p:nvPr/>
        </p:nvSpPr>
        <p:spPr>
          <a:xfrm>
            <a:off x="145915" y="2094200"/>
            <a:ext cx="1190665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0" i="0" u="none" strike="noStrike" baseline="0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In general, response times less than </a:t>
            </a:r>
            <a:r>
              <a:rPr lang="en-US" sz="1800" b="1" i="0" u="sng" strike="noStrike" baseline="0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7 seconds</a:t>
            </a:r>
            <a:r>
              <a:rPr lang="en-US" sz="1800" b="0" i="0" u="none" strike="noStrike" baseline="0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 are considered acceptable</a:t>
            </a:r>
            <a:br>
              <a:rPr lang="en-US" sz="1800" b="0" i="0" u="none" strike="noStrike" baseline="0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</a:br>
            <a:r>
              <a:rPr lang="en-US" sz="1800" b="0" i="0" u="none" strike="noStrike" baseline="0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when they require communication over a network.</a:t>
            </a:r>
            <a:endParaRPr lang="en-US" dirty="0">
              <a:solidFill>
                <a:srgbClr val="FF0000"/>
              </a:solidFill>
              <a:latin typeface="Noto Serif Thai" panose="02020502060505020204" pitchFamily="18" charset="-34"/>
              <a:cs typeface="Noto Serif Thai" panose="02020502060505020204" pitchFamily="18" charset="-34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0BC7B26-CF24-2CED-6254-4BBEAB22BB3F}"/>
              </a:ext>
            </a:extLst>
          </p:cNvPr>
          <p:cNvSpPr txBox="1"/>
          <p:nvPr/>
        </p:nvSpPr>
        <p:spPr>
          <a:xfrm>
            <a:off x="145916" y="3079345"/>
            <a:ext cx="1190665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>
              <a:tabLst>
                <a:tab pos="4572000" algn="l"/>
              </a:tabLst>
            </a:pP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กรณีศึกษาหนึ่งพบว่า </a:t>
            </a: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response time </a:t>
            </a: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ที่ฐานข้อมูลเพิ่มขึ้นจากปริมาณข้อมูลที่เพิ่มขึ้น ดังนั้น </a:t>
            </a: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response time </a:t>
            </a: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ขึ้นกับปริมาณข้อมูลด้วย ต้องออกแบบฐานข้อมูลให้มีประสิทธิภาพตั้งแต่แรก เช่น ทำ </a:t>
            </a: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index </a:t>
            </a:r>
            <a:r>
              <a:rPr lang="th-TH" dirty="0" err="1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ฟิ</a:t>
            </a: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ลด์ที่ใช้ค้นหาบ่อย ๆ เป็นต้น มีการทำลายข้อมูลเก่าทิ้งไปไปบ้าง หรือแยกข้อมูลเก่าออกไปเก็บไว้ที่อื่น การทดสอบระบบขนาดใหญ่ก็ควรจะใช้ปริมาณข้อมูลเท่าของจริง เช่น ตารางที่มี </a:t>
            </a: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&gt;100 </a:t>
            </a: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ล้าน</a:t>
            </a:r>
            <a:r>
              <a:rPr lang="th-TH" dirty="0" err="1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เร</a:t>
            </a: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คอร์ด เป็นต้น เพื่อทดสอบ </a:t>
            </a: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SQL operations </a:t>
            </a: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ต่าง ๆ ว่าได้ </a:t>
            </a: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response time </a:t>
            </a: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ภายในเวลาที่กำหนดหรือไม่ มีการจำลอง </a:t>
            </a: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simultaneous users </a:t>
            </a: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ด้วย เช่น </a:t>
            </a: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1,000 </a:t>
            </a: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คน เข้ามาพร้อมกัน เป็นต้น</a:t>
            </a:r>
            <a:endParaRPr lang="en-US" dirty="0">
              <a:solidFill>
                <a:srgbClr val="0070C0"/>
              </a:solidFill>
              <a:latin typeface="Noto Serif Thai" panose="02020502060505020204" pitchFamily="18" charset="-34"/>
              <a:cs typeface="Noto Serif Thai" panose="020205020605050202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99445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6D95CDB-E559-645A-A2F8-9AB38BC201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4334" y="1103705"/>
            <a:ext cx="8983329" cy="321037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E119D5B-1A66-F6F7-AFAB-E4D3F9F6875E}"/>
              </a:ext>
            </a:extLst>
          </p:cNvPr>
          <p:cNvSpPr txBox="1"/>
          <p:nvPr/>
        </p:nvSpPr>
        <p:spPr>
          <a:xfrm>
            <a:off x="1604334" y="4474014"/>
            <a:ext cx="89833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572000" algn="l"/>
              </a:tabLst>
            </a:pPr>
            <a:r>
              <a:rPr lang="th-TH" sz="16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ออกแบบให้มีประสิทธิภาพไว้ตั้งแต่ตอนแรก มีการนำข้อมูลออกด้วย เพื่อชดเชยกับข้อมูลที่เพิ่มขึ้น</a:t>
            </a:r>
            <a:br>
              <a:rPr lang="th-TH" sz="16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</a:br>
            <a:r>
              <a:rPr lang="th-TH" sz="16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เช่น สมาชิกที่ไม่มีการเคลื่อนไหวเกิน </a:t>
            </a:r>
            <a:r>
              <a:rPr lang="en-US" sz="16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x </a:t>
            </a:r>
            <a:r>
              <a:rPr lang="th-TH" sz="16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ปี สมาชิกที่ </a:t>
            </a:r>
            <a:r>
              <a:rPr lang="en-US" sz="16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(</a:t>
            </a:r>
            <a:r>
              <a:rPr lang="th-TH" sz="16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ถ้ายังมีชีวิตอยู่</a:t>
            </a:r>
            <a:r>
              <a:rPr lang="en-US" sz="16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) </a:t>
            </a:r>
            <a:r>
              <a:rPr lang="th-TH" sz="16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จะมีอายุเกิน </a:t>
            </a:r>
            <a:r>
              <a:rPr lang="en-US" sz="16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xx </a:t>
            </a:r>
            <a:r>
              <a:rPr lang="th-TH" sz="16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ปี เป็นต้น</a:t>
            </a:r>
          </a:p>
          <a:p>
            <a:pPr>
              <a:tabLst>
                <a:tab pos="4572000" algn="l"/>
              </a:tabLst>
            </a:pPr>
            <a:endParaRPr lang="th-TH" sz="1600" dirty="0">
              <a:solidFill>
                <a:srgbClr val="0070C0"/>
              </a:solidFill>
              <a:latin typeface="Noto Serif Thai" panose="02020502060505020204" pitchFamily="18" charset="-34"/>
              <a:cs typeface="Noto Serif Thai" panose="02020502060505020204" pitchFamily="18" charset="-34"/>
            </a:endParaRPr>
          </a:p>
          <a:p>
            <a:pPr>
              <a:tabLst>
                <a:tab pos="4572000" algn="l"/>
              </a:tabLst>
            </a:pPr>
            <a:r>
              <a:rPr lang="th-TH" sz="16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ไม่จำเป็นต้องลบข้อมูลทิ้ง แต่ย้ายออกจาก </a:t>
            </a:r>
            <a:r>
              <a:rPr lang="en-US" sz="16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database </a:t>
            </a:r>
            <a:r>
              <a:rPr lang="th-TH" sz="16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ไปเก็บใน </a:t>
            </a:r>
            <a:r>
              <a:rPr lang="en-US" sz="16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data storage </a:t>
            </a:r>
            <a:r>
              <a:rPr lang="th-TH" sz="16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อื่นที่มีราคาถูก</a:t>
            </a:r>
            <a:br>
              <a:rPr lang="th-TH" sz="16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</a:br>
            <a:r>
              <a:rPr lang="th-TH" sz="16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เพื่อให้ระบบยังทำงานได้อย่างมีประสิทธิภาพ</a:t>
            </a:r>
            <a:endParaRPr lang="en-US" sz="1600" dirty="0">
              <a:solidFill>
                <a:srgbClr val="0070C0"/>
              </a:solidFill>
              <a:latin typeface="Noto Serif Thai" panose="02020502060505020204" pitchFamily="18" charset="-34"/>
              <a:cs typeface="Noto Serif Thai" panose="020205020605050202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53332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370A64-9F29-3C96-335A-60E65505EC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442C881-F40A-C990-F67C-95F3182571B4}"/>
              </a:ext>
            </a:extLst>
          </p:cNvPr>
          <p:cNvSpPr txBox="1"/>
          <p:nvPr/>
        </p:nvSpPr>
        <p:spPr>
          <a:xfrm>
            <a:off x="145915" y="162587"/>
            <a:ext cx="1190665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800"/>
              </a:spcBef>
              <a:spcAft>
                <a:spcPts val="1800"/>
              </a:spcAft>
            </a:pPr>
            <a:r>
              <a:rPr lang="en-US" sz="2400" b="1" dirty="0">
                <a:solidFill>
                  <a:srgbClr val="282C33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Security Requirements</a:t>
            </a:r>
            <a:endParaRPr lang="en-US" sz="2400" b="1" i="0" dirty="0">
              <a:solidFill>
                <a:srgbClr val="282C33"/>
              </a:solidFill>
              <a:effectLst/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7FA46F-1103-66FE-0B38-504F2C720E01}"/>
              </a:ext>
            </a:extLst>
          </p:cNvPr>
          <p:cNvSpPr txBox="1"/>
          <p:nvPr/>
        </p:nvSpPr>
        <p:spPr>
          <a:xfrm>
            <a:off x="145915" y="774349"/>
            <a:ext cx="119066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tabLst>
                <a:tab pos="5827713" algn="l"/>
              </a:tabLst>
            </a:pPr>
            <a:r>
              <a:rPr lang="en-US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System value estimates	Budget is approximately 10% of the system value</a:t>
            </a:r>
            <a:endParaRPr lang="en-US" dirty="0">
              <a:solidFill>
                <a:srgbClr val="FF0000"/>
              </a:solidFill>
              <a:latin typeface="Noto Serif Thai" panose="02020502060505020204" pitchFamily="18" charset="-34"/>
              <a:cs typeface="Noto Serif Thai" panose="02020502060505020204" pitchFamily="18" charset="-34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5827713" algn="l"/>
              </a:tabLst>
            </a:pPr>
            <a:r>
              <a:rPr lang="en-US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Access control requirements	User permission (authorization)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5827713" algn="l"/>
              </a:tabLst>
            </a:pPr>
            <a:r>
              <a:rPr lang="en-US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Encryption and authentication requirements	HTTPS, strong password, CAPTCHA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5827713" algn="l"/>
              </a:tabLst>
            </a:pPr>
            <a:r>
              <a:rPr lang="en-US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Virus control requirements	Scanning uploaded files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9AC6290-7517-8194-A074-39571CAB4780}"/>
              </a:ext>
            </a:extLst>
          </p:cNvPr>
          <p:cNvSpPr txBox="1"/>
          <p:nvPr/>
        </p:nvSpPr>
        <p:spPr>
          <a:xfrm>
            <a:off x="145915" y="2094200"/>
            <a:ext cx="11906655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5719763" algn="l"/>
              </a:tabLst>
            </a:pPr>
            <a:r>
              <a:rPr lang="en-US" b="1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Some industries are subject to various restrictions imposed by law.</a:t>
            </a:r>
          </a:p>
          <a:p>
            <a:pPr algn="l">
              <a:tabLst>
                <a:tab pos="5719763" algn="l"/>
              </a:tabLst>
            </a:pPr>
            <a:br>
              <a:rPr lang="en-US" sz="1800" b="0" i="0" u="none" strike="noStrike" baseline="0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</a:br>
            <a:r>
              <a:rPr lang="en-US" sz="1400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Sarbanes-Oxley Act	Publicly traded companies</a:t>
            </a:r>
          </a:p>
          <a:p>
            <a:pPr algn="l">
              <a:tabLst>
                <a:tab pos="5719763" algn="l"/>
              </a:tabLst>
            </a:pPr>
            <a:endParaRPr lang="en-US" sz="1400" dirty="0">
              <a:solidFill>
                <a:srgbClr val="FF0000"/>
              </a:solidFill>
              <a:latin typeface="Noto Serif Thai" panose="02020502060505020204" pitchFamily="18" charset="-34"/>
              <a:cs typeface="Noto Serif Thai" panose="02020502060505020204" pitchFamily="18" charset="-34"/>
            </a:endParaRPr>
          </a:p>
          <a:p>
            <a:pPr algn="l">
              <a:tabLst>
                <a:tab pos="5719763" algn="l"/>
              </a:tabLst>
            </a:pPr>
            <a:r>
              <a:rPr lang="en-US" sz="1400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Health Insurance Portability and Accountability Act (HIPAA)	Health-care providers, health insurers,</a:t>
            </a:r>
          </a:p>
          <a:p>
            <a:pPr algn="l">
              <a:tabLst>
                <a:tab pos="5719763" algn="l"/>
              </a:tabLst>
            </a:pPr>
            <a:r>
              <a:rPr lang="en-US" sz="1400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	and health information data processors</a:t>
            </a:r>
          </a:p>
          <a:p>
            <a:pPr algn="l">
              <a:tabLst>
                <a:tab pos="5719763" algn="l"/>
              </a:tabLst>
            </a:pPr>
            <a:endParaRPr lang="en-US" sz="1400" dirty="0">
              <a:solidFill>
                <a:srgbClr val="FF0000"/>
              </a:solidFill>
              <a:latin typeface="Noto Serif Thai" panose="02020502060505020204" pitchFamily="18" charset="-34"/>
              <a:cs typeface="Noto Serif Thai" panose="02020502060505020204" pitchFamily="18" charset="-34"/>
            </a:endParaRPr>
          </a:p>
          <a:p>
            <a:pPr algn="l">
              <a:tabLst>
                <a:tab pos="5719763" algn="l"/>
              </a:tabLst>
            </a:pPr>
            <a:r>
              <a:rPr lang="en-US" sz="1400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Graham–Leach–Bliley (GLB) Act	Financial industry</a:t>
            </a:r>
          </a:p>
          <a:p>
            <a:pPr algn="l">
              <a:tabLst>
                <a:tab pos="5719763" algn="l"/>
              </a:tabLst>
            </a:pPr>
            <a:endParaRPr lang="en-US" sz="1400" dirty="0">
              <a:solidFill>
                <a:srgbClr val="FF0000"/>
              </a:solidFill>
              <a:latin typeface="Noto Serif Thai" panose="02020502060505020204" pitchFamily="18" charset="-34"/>
              <a:cs typeface="Noto Serif Thai" panose="02020502060505020204" pitchFamily="18" charset="-34"/>
            </a:endParaRPr>
          </a:p>
          <a:p>
            <a:pPr algn="l">
              <a:tabLst>
                <a:tab pos="5719763" algn="l"/>
              </a:tabLst>
            </a:pPr>
            <a:r>
              <a:rPr lang="en-US" sz="1400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Payment Card Industry Data Security Standards (PCI DSS)	Retailers</a:t>
            </a:r>
            <a:endParaRPr lang="th-TH" sz="1400" dirty="0">
              <a:solidFill>
                <a:srgbClr val="FF0000"/>
              </a:solidFill>
              <a:latin typeface="Noto Serif Thai" panose="02020502060505020204" pitchFamily="18" charset="-34"/>
              <a:cs typeface="Noto Serif Thai" panose="02020502060505020204" pitchFamily="18" charset="-34"/>
            </a:endParaRPr>
          </a:p>
          <a:p>
            <a:pPr algn="l">
              <a:tabLst>
                <a:tab pos="5719763" algn="l"/>
              </a:tabLst>
            </a:pPr>
            <a:endParaRPr lang="th-TH" sz="1400" dirty="0">
              <a:solidFill>
                <a:srgbClr val="FF0000"/>
              </a:solidFill>
              <a:latin typeface="Noto Serif Thai" panose="02020502060505020204" pitchFamily="18" charset="-34"/>
              <a:cs typeface="Noto Serif Thai" panose="02020502060505020204" pitchFamily="18" charset="-34"/>
            </a:endParaRPr>
          </a:p>
          <a:p>
            <a:pPr>
              <a:tabLst>
                <a:tab pos="5719763" algn="l"/>
              </a:tabLst>
            </a:pPr>
            <a:r>
              <a:rPr lang="th-TH" sz="1400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พระราชบัญญัติคุ้มครองข้อมูลส่วนบุคคล พ.ศ. ๒๕๖๒	ประเทศไทย</a:t>
            </a:r>
            <a:endParaRPr lang="en-US" sz="1400" dirty="0">
              <a:solidFill>
                <a:srgbClr val="FF0000"/>
              </a:solidFill>
              <a:latin typeface="Noto Serif Thai" panose="02020502060505020204" pitchFamily="18" charset="-34"/>
              <a:cs typeface="Noto Serif Thai" panose="02020502060505020204" pitchFamily="18" charset="-34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11C0035-6CD0-97DF-AC28-2E12575C07A0}"/>
              </a:ext>
            </a:extLst>
          </p:cNvPr>
          <p:cNvSpPr txBox="1"/>
          <p:nvPr/>
        </p:nvSpPr>
        <p:spPr>
          <a:xfrm>
            <a:off x="145915" y="5517340"/>
            <a:ext cx="1190665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tabLst>
                <a:tab pos="5719763" algn="l"/>
              </a:tabLst>
            </a:pPr>
            <a:r>
              <a:rPr lang="en-US" sz="2400" b="1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ISO 17799 is a generally accepted standard for information security.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68EC1F3-CCE8-EA97-170D-5D55C15D2D34}"/>
              </a:ext>
            </a:extLst>
          </p:cNvPr>
          <p:cNvSpPr txBox="1"/>
          <p:nvPr/>
        </p:nvSpPr>
        <p:spPr>
          <a:xfrm>
            <a:off x="1604334" y="6302818"/>
            <a:ext cx="89833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4572000" algn="l"/>
              </a:tabLst>
            </a:pPr>
            <a:r>
              <a:rPr lang="th-TH" sz="1600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ในทางปฏิบัติก็ไปจ้างผู้เชี่ยวชาญมาช่วย หรือมีผู้เชี่ยวชาญอยู่ในทีม แต่ก็ทำให้มีค่าใช้จ่ายเพิ่ม</a:t>
            </a:r>
          </a:p>
        </p:txBody>
      </p:sp>
    </p:spTree>
    <p:extLst>
      <p:ext uri="{BB962C8B-B14F-4D97-AF65-F5344CB8AC3E}">
        <p14:creationId xmlns:p14="http://schemas.microsoft.com/office/powerpoint/2010/main" val="4058408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3A366C-26E1-C882-030C-B7D3E0A9B5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99C96DC-3237-1D68-8A8E-A4379D1A5361}"/>
              </a:ext>
            </a:extLst>
          </p:cNvPr>
          <p:cNvSpPr txBox="1"/>
          <p:nvPr/>
        </p:nvSpPr>
        <p:spPr>
          <a:xfrm>
            <a:off x="145915" y="162587"/>
            <a:ext cx="1190665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800"/>
              </a:spcBef>
              <a:spcAft>
                <a:spcPts val="1800"/>
              </a:spcAft>
            </a:pPr>
            <a:r>
              <a:rPr lang="en-US" sz="2400" b="1" dirty="0">
                <a:solidFill>
                  <a:srgbClr val="282C33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Cultural and Political Requirements</a:t>
            </a:r>
            <a:endParaRPr lang="en-US" sz="2400" b="1" i="0" dirty="0">
              <a:solidFill>
                <a:srgbClr val="282C33"/>
              </a:solidFill>
              <a:effectLst/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DD321A-0770-97F3-699C-7A18E586415D}"/>
              </a:ext>
            </a:extLst>
          </p:cNvPr>
          <p:cNvSpPr txBox="1"/>
          <p:nvPr/>
        </p:nvSpPr>
        <p:spPr>
          <a:xfrm>
            <a:off x="145915" y="774349"/>
            <a:ext cx="1190665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tabLst>
                <a:tab pos="4348163" algn="l"/>
              </a:tabLst>
            </a:pPr>
            <a:r>
              <a:rPr lang="en-US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Multilingual requirements	</a:t>
            </a:r>
            <a:r>
              <a:rPr lang="th-TH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ไทย อังกฤษ ฯลฯ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4348163" algn="l"/>
              </a:tabLst>
            </a:pPr>
            <a:r>
              <a:rPr lang="en-US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Customization requirements	telephone format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4348163" algn="l"/>
              </a:tabLst>
            </a:pPr>
            <a:r>
              <a:rPr lang="en-US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Making unstated norms explicit	month-day-year, kg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4348163" algn="l"/>
              </a:tabLst>
            </a:pPr>
            <a:r>
              <a:rPr lang="en-US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Legal requirements	cannot transfer personal data from EU to US</a:t>
            </a:r>
          </a:p>
          <a:p>
            <a:pPr>
              <a:tabLst>
                <a:tab pos="4348163" algn="l"/>
              </a:tabLst>
            </a:pPr>
            <a:r>
              <a:rPr lang="en-US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	access to customer’s video-tape rental history is not permitted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CB9DA21-72CE-D2A9-960B-D060D157C5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5918" y="2401774"/>
            <a:ext cx="4220164" cy="419158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80E48E1-2FF1-99B6-AFE8-ED9A51066DA8}"/>
              </a:ext>
            </a:extLst>
          </p:cNvPr>
          <p:cNvSpPr txBox="1"/>
          <p:nvPr/>
        </p:nvSpPr>
        <p:spPr>
          <a:xfrm>
            <a:off x="139430" y="2227904"/>
            <a:ext cx="310579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255713" algn="l"/>
              </a:tabLst>
            </a:pPr>
            <a:r>
              <a:rPr lang="en-US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unstated norms</a:t>
            </a:r>
            <a:br>
              <a:rPr lang="en-US" dirty="0">
                <a:latin typeface="Noto Serif Thai" panose="02020502060505020204" pitchFamily="18" charset="-34"/>
                <a:cs typeface="Noto Serif Thai" panose="02020502060505020204" pitchFamily="18" charset="-34"/>
              </a:rPr>
            </a:br>
            <a:r>
              <a:rPr lang="th-TH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มาตรฐานที่ไม่ได้ระบุไว้</a:t>
            </a:r>
            <a:br>
              <a:rPr lang="en-US" dirty="0">
                <a:latin typeface="Noto Serif Thai" panose="02020502060505020204" pitchFamily="18" charset="-34"/>
                <a:cs typeface="Noto Serif Thai" panose="02020502060505020204" pitchFamily="18" charset="-34"/>
              </a:rPr>
            </a:br>
            <a:br>
              <a:rPr lang="en-US" dirty="0">
                <a:latin typeface="Noto Serif Thai" panose="02020502060505020204" pitchFamily="18" charset="-34"/>
                <a:cs typeface="Noto Serif Thai" panose="02020502060505020204" pitchFamily="18" charset="-34"/>
              </a:rPr>
            </a:br>
            <a:r>
              <a:rPr lang="en-US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US	MM/</a:t>
            </a:r>
            <a:r>
              <a:rPr lang="en-US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DD</a:t>
            </a:r>
            <a:r>
              <a:rPr lang="en-US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/YYYY</a:t>
            </a:r>
            <a:br>
              <a:rPr lang="en-US" dirty="0">
                <a:latin typeface="Noto Serif Thai" panose="02020502060505020204" pitchFamily="18" charset="-34"/>
                <a:cs typeface="Noto Serif Thai" panose="02020502060505020204" pitchFamily="18" charset="-34"/>
              </a:rPr>
            </a:br>
            <a:r>
              <a:rPr lang="en-US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CA, EU	</a:t>
            </a:r>
            <a:r>
              <a:rPr lang="en-US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DD</a:t>
            </a:r>
            <a:r>
              <a:rPr lang="en-US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/MM/YYYY</a:t>
            </a:r>
          </a:p>
        </p:txBody>
      </p:sp>
    </p:spTree>
    <p:extLst>
      <p:ext uri="{BB962C8B-B14F-4D97-AF65-F5344CB8AC3E}">
        <p14:creationId xmlns:p14="http://schemas.microsoft.com/office/powerpoint/2010/main" val="2836593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2366</TotalTime>
  <Words>1053</Words>
  <Application>Microsoft Office PowerPoint</Application>
  <PresentationFormat>Widescreen</PresentationFormat>
  <Paragraphs>76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Kanit</vt:lpstr>
      <vt:lpstr>Noto Serif Thai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ชัชวิทย์ อาภรณ์เทวัญ</dc:creator>
  <cp:lastModifiedBy>ชัชวิทย์ อาภรณ์เทวัญ</cp:lastModifiedBy>
  <cp:revision>580</cp:revision>
  <dcterms:created xsi:type="dcterms:W3CDTF">2025-01-07T07:16:12Z</dcterms:created>
  <dcterms:modified xsi:type="dcterms:W3CDTF">2025-03-17T09:51:21Z</dcterms:modified>
</cp:coreProperties>
</file>