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379" r:id="rId4"/>
    <p:sldId id="380" r:id="rId5"/>
    <p:sldId id="381" r:id="rId6"/>
    <p:sldId id="382" r:id="rId7"/>
    <p:sldId id="383" r:id="rId8"/>
    <p:sldId id="387" r:id="rId9"/>
    <p:sldId id="392" r:id="rId10"/>
    <p:sldId id="393" r:id="rId11"/>
    <p:sldId id="384" r:id="rId12"/>
    <p:sldId id="396" r:id="rId13"/>
    <p:sldId id="397" r:id="rId14"/>
    <p:sldId id="388" r:id="rId15"/>
    <p:sldId id="389" r:id="rId16"/>
    <p:sldId id="390" r:id="rId17"/>
    <p:sldId id="391" r:id="rId18"/>
    <p:sldId id="394" r:id="rId19"/>
    <p:sldId id="398" r:id="rId20"/>
    <p:sldId id="39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033" autoAdjust="0"/>
  </p:normalViewPr>
  <p:slideViewPr>
    <p:cSldViewPr snapToGrid="0">
      <p:cViewPr varScale="1">
        <p:scale>
          <a:sx n="79" d="100"/>
          <a:sy n="79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AF943-73A5-16FA-1DF6-C764FCF67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397C5B-625E-D4BA-0D22-AB15140CE0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7FDDF-C9ED-764B-324D-9A4F5A178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931-694A-4E36-A729-AF0FE026562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0546E-B79B-01B7-99D7-DDD6D31AB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EEEB2-03D5-67A6-1BE1-BB7034567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28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0C51A-EB58-6A3D-12C0-DBDE2FC9D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5FADDE-DF0A-FB18-44BB-15B66FC03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14650-0182-5C98-C947-972AAC923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931-694A-4E36-A729-AF0FE026562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358F3-29A9-8D93-4435-7679A218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A2D8E-F41C-DA4E-FEB3-C29D39AE0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1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7CC1EE-7E9B-DA33-B4CE-7A2622D13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BB0B0D-C57C-C909-5B82-6AA5A2420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E6C19-C448-C0F5-3B72-BC6F7BCD4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931-694A-4E36-A729-AF0FE026562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94023-FF70-35B0-EC05-A6237343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1ACE2-FEEF-CADB-23F5-27D98EA6E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6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D54FF-DBB1-98F1-FBEA-B64DCBE42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8DFF6-0B35-B8A4-8132-B4FD934A9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7A831-7735-04A6-B975-4366F6E8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931-694A-4E36-A729-AF0FE026562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2B679-0919-280E-0E12-D49FBE689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41AFF-0F2B-DBAA-1796-C0A996A93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9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52289-6FD9-A3AF-21A0-C88A1BFA5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2C086-03B2-4395-A0D7-69E29D9CE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78F39-DD23-64B0-2828-84802AB89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931-694A-4E36-A729-AF0FE026562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45749-E447-E29F-DFFB-16F49190A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86720-3F38-3463-79D2-2C64CB04F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6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9D16D-A0F7-560A-21EA-4AF360A9F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5AF11-8768-B014-618A-8305DCE9D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191E59-C14B-E627-B74A-788416B1C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B8BF0-A6D4-92E9-3CED-331481EB9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931-694A-4E36-A729-AF0FE026562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B4F18-0DB8-63C1-A346-974FE057C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C1108-E5D7-AC33-C93B-8D41150F9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7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E9647-196E-E926-3598-7E65448A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5946C-2F05-92B1-BF32-520E6CCE0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AA267-FEE7-A38B-A43B-1E51AD6BD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2E9B15-0D81-3503-3418-6CD4E038A3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9390B5-1FA8-CA0C-3698-9D6B9EAB3E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D81C52-1852-C60F-9221-4224A00DD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931-694A-4E36-A729-AF0FE026562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F2CEAB-2B55-C493-D569-AFBDDBBC3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5F334-D7B6-CE32-60F1-0DD1F0C3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54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EB743-700B-B7D3-AD72-1BC3CC08B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FC82ED-E248-0025-207C-F5B643726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931-694A-4E36-A729-AF0FE026562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47FE30-53E5-7979-060A-542ED394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EC7B75-5D26-39DA-D4BB-C61EBA7B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38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78C725-5E6B-AACC-F036-2F27F49B1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931-694A-4E36-A729-AF0FE026562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AAEDD9-7A74-3D4F-65A1-7A8191EB6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DC8BB-69B8-4A4D-D9D0-6DB362DDA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63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CE79D-8EC4-E3AE-2ACD-22EEAF92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61BF7-55F4-5F76-7150-FBC09C374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378FF-C6C4-534B-621F-D5C85B986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4F01C7-9BBE-BAC9-2F68-035584246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931-694A-4E36-A729-AF0FE026562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1F613-029E-9E81-DDA5-60366D5C5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A024A-2A32-052B-ABD3-A73325508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6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7F362-D9FD-9B89-CB57-3C6661EEA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06537B-3FCF-9476-679A-7ECC9E79A6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31D0C-C986-5E25-C274-3C17B1E79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7D6CC-CFD0-8266-F594-88412AB72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931-694A-4E36-A729-AF0FE026562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62BE0-65F8-3A37-8AA6-15E52F77F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E529E-C246-11D4-20A5-F5D0808FA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5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4585E-CB1D-5603-55F5-A8295F23F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A6367A-2795-5C01-3EE9-B69DD59DE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B7827-25FE-CFAC-4F8D-E9EEADB41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01931-694A-4E36-A729-AF0FE026562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8E020-08D6-4FEA-3D32-80389B4B8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724CF-AC92-C555-87E7-2C2DF836E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E895C9-29F5-D611-90AF-F60177909F50}"/>
              </a:ext>
            </a:extLst>
          </p:cNvPr>
          <p:cNvSpPr txBox="1"/>
          <p:nvPr/>
        </p:nvSpPr>
        <p:spPr>
          <a:xfrm>
            <a:off x="0" y="1089898"/>
            <a:ext cx="12192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0" i="0" dirty="0">
                <a:effectLst/>
                <a:latin typeface="Kanit" panose="00000500000000000000" pitchFamily="2" charset="-34"/>
                <a:cs typeface="Kanit" panose="00000500000000000000" pitchFamily="2" charset="-34"/>
              </a:rPr>
              <a:t>2301361</a:t>
            </a:r>
            <a:br>
              <a:rPr lang="en-US" sz="6600" b="0" i="0" dirty="0">
                <a:effectLst/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9600" b="0" i="0" dirty="0">
                <a:effectLst/>
                <a:latin typeface="Kanit" panose="00000500000000000000" pitchFamily="2" charset="-34"/>
                <a:cs typeface="Kanit" panose="00000500000000000000" pitchFamily="2" charset="-34"/>
              </a:rPr>
              <a:t>SYSTEMS ANALYSIS</a:t>
            </a:r>
            <a:br>
              <a:rPr lang="en-US" sz="9600" b="0" i="0" dirty="0">
                <a:effectLst/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9600" b="0" i="0" dirty="0">
                <a:effectLst/>
                <a:latin typeface="Kanit" panose="00000500000000000000" pitchFamily="2" charset="-34"/>
                <a:cs typeface="Kanit" panose="00000500000000000000" pitchFamily="2" charset="-34"/>
              </a:rPr>
              <a:t>AND DESIGN</a:t>
            </a:r>
            <a:endParaRPr lang="en-US" sz="66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532985-D2BD-7708-3B5C-8BF6911A07DF}"/>
              </a:ext>
            </a:extLst>
          </p:cNvPr>
          <p:cNvSpPr txBox="1"/>
          <p:nvPr/>
        </p:nvSpPr>
        <p:spPr>
          <a:xfrm>
            <a:off x="0" y="109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แก้ไขครั้งล่าสุดเมื่อวันที่ 1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6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กุมภาพันธ์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256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8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7505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7EBCE-E7B7-2B47-A032-EEF734DAD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80CFFC-FFA1-223B-B5A1-819A91FE4A56}"/>
              </a:ext>
            </a:extLst>
          </p:cNvPr>
          <p:cNvSpPr txBox="1"/>
          <p:nvPr/>
        </p:nvSpPr>
        <p:spPr>
          <a:xfrm>
            <a:off x="145915" y="162587"/>
            <a:ext cx="11906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80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282C33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Outsourced Development</a:t>
            </a:r>
            <a:endParaRPr lang="en-US" sz="2400" b="1" i="0" dirty="0">
              <a:solidFill>
                <a:srgbClr val="282C33"/>
              </a:solidFill>
              <a:effectLst/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D4859D-E5C0-B579-7CB2-AA1F2AEEFEF8}"/>
              </a:ext>
            </a:extLst>
          </p:cNvPr>
          <p:cNvSpPr txBox="1"/>
          <p:nvPr/>
        </p:nvSpPr>
        <p:spPr>
          <a:xfrm>
            <a:off x="145915" y="774349"/>
            <a:ext cx="119066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2"/>
            <a:r>
              <a:rPr lang="en-US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Application Service Providers (ASPs)</a:t>
            </a:r>
          </a:p>
          <a:p>
            <a:pPr marL="233362"/>
            <a:r>
              <a:rPr lang="en-US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Software as a Service (SaaS)</a:t>
            </a:r>
          </a:p>
          <a:p>
            <a:pPr marL="233362"/>
            <a:endParaRPr lang="en-US" dirty="0">
              <a:latin typeface="Noto Serif Thai" panose="02020502060505020204" pitchFamily="18" charset="-34"/>
              <a:cs typeface="Noto Serif Thai" panose="02020502060505020204" pitchFamily="18" charset="-34"/>
            </a:endParaRPr>
          </a:p>
          <a:p>
            <a:pPr marL="233362"/>
            <a:r>
              <a:rPr lang="en-US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There are three primary types of contracts that can be drawn to control the outsourcing deal.</a:t>
            </a:r>
          </a:p>
          <a:p>
            <a:pPr marL="457200" indent="-223838">
              <a:buFont typeface="Arial" panose="020B0604020202020204" pitchFamily="34" charset="0"/>
              <a:buChar char="•"/>
            </a:pPr>
            <a:r>
              <a:rPr lang="en-US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Time and arrangements deal</a:t>
            </a:r>
          </a:p>
          <a:p>
            <a:pPr marL="457200" indent="-223838">
              <a:buFont typeface="Arial" panose="020B0604020202020204" pitchFamily="34" charset="0"/>
              <a:buChar char="•"/>
            </a:pPr>
            <a:r>
              <a:rPr lang="en-US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Fixed-price contract</a:t>
            </a:r>
          </a:p>
          <a:p>
            <a:pPr marL="457200" indent="-223838">
              <a:buFont typeface="Arial" panose="020B0604020202020204" pitchFamily="34" charset="0"/>
              <a:buChar char="•"/>
            </a:pPr>
            <a:r>
              <a:rPr lang="en-US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Value-added contract</a:t>
            </a:r>
          </a:p>
        </p:txBody>
      </p:sp>
    </p:spTree>
    <p:extLst>
      <p:ext uri="{BB962C8B-B14F-4D97-AF65-F5344CB8AC3E}">
        <p14:creationId xmlns:p14="http://schemas.microsoft.com/office/powerpoint/2010/main" val="3384152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3D1E1-E36D-9629-9841-6119944D4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AF86A0-ECB1-6C0F-C27D-7C42FAAD9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27" y="131257"/>
            <a:ext cx="11867745" cy="244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16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79CBE-A3AC-9E9A-3ED9-2694E9B3B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2074BF-7C07-108C-8F91-2844CD338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56" y="131257"/>
            <a:ext cx="11867744" cy="421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74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307C8-F6F6-62FB-0555-FC419CAA9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E15E35-1F3C-DEC8-D4E6-2C72F80DE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56" y="131257"/>
            <a:ext cx="11867744" cy="331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88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6EA7C-A216-CAE8-3133-480A2A914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379033-6CA8-877D-5369-CA8747889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463"/>
            <a:ext cx="12192000" cy="637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49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36949-640B-0FD8-3208-15677FA2D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0A1458-FC46-06C1-3A38-FF8C51FD1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08" y="640727"/>
            <a:ext cx="10631384" cy="2638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D1B2A0-C9D8-4B1D-385D-3295D6B9E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688" y="3279520"/>
            <a:ext cx="2534004" cy="6573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E15841-F974-9C5C-3014-BB153C57C421}"/>
              </a:ext>
            </a:extLst>
          </p:cNvPr>
          <p:cNvSpPr txBox="1"/>
          <p:nvPr/>
        </p:nvSpPr>
        <p:spPr>
          <a:xfrm>
            <a:off x="780308" y="4075887"/>
            <a:ext cx="10631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ควรพิจารณาจากผลงานในอดีต หรือขอผลงานในอดีตมาดู เช่น เอกสารการวิเคราะห์และออกแบบระบบ</a:t>
            </a:r>
            <a:b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</a:b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ระบบนั้นใช้งานได้จริง เป็นต้น</a:t>
            </a:r>
          </a:p>
          <a:p>
            <a:endParaRPr lang="th-TH" dirty="0">
              <a:solidFill>
                <a:srgbClr val="0070C0"/>
              </a:solidFill>
              <a:latin typeface="Noto Serif Thai" panose="02020502060505020204" pitchFamily="18" charset="-34"/>
              <a:cs typeface="Noto Serif Thai" panose="02020502060505020204" pitchFamily="18" charset="-34"/>
            </a:endParaRPr>
          </a:p>
          <a:p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สามารถกำกับดูแลการทำงานของผู้รับจ้าง ตรวจรับงานและควบคุมคุณภาพงานได้</a:t>
            </a:r>
            <a:endParaRPr lang="en-US" dirty="0">
              <a:solidFill>
                <a:srgbClr val="0070C0"/>
              </a:solidFill>
              <a:latin typeface="Noto Serif Thai" panose="02020502060505020204" pitchFamily="18" charset="-34"/>
              <a:cs typeface="Noto Serif Thai" panose="020205020605050202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67791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56F5B-2E51-9BD0-EB20-6D3AE7B47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643667-E180-8910-324D-9884AA1D1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9287"/>
            <a:ext cx="12192000" cy="48994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0E4B41-35C8-564B-FB86-68B29489D838}"/>
              </a:ext>
            </a:extLst>
          </p:cNvPr>
          <p:cNvSpPr txBox="1"/>
          <p:nvPr/>
        </p:nvSpPr>
        <p:spPr>
          <a:xfrm>
            <a:off x="233463" y="3657600"/>
            <a:ext cx="214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technical/functional</a:t>
            </a:r>
          </a:p>
        </p:txBody>
      </p:sp>
    </p:spTree>
    <p:extLst>
      <p:ext uri="{BB962C8B-B14F-4D97-AF65-F5344CB8AC3E}">
        <p14:creationId xmlns:p14="http://schemas.microsoft.com/office/powerpoint/2010/main" val="2276391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2C344-AB8F-CF9A-065F-DB7F4273E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6305F1-038B-34A6-CB24-6129E9350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3557"/>
            <a:ext cx="12192000" cy="535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24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71EA9B-5474-D580-EEB6-A7FA2EEC8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95" y="265642"/>
            <a:ext cx="11644009" cy="20846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0BEC1C-703C-BABB-F157-4988DC7DC60A}"/>
              </a:ext>
            </a:extLst>
          </p:cNvPr>
          <p:cNvSpPr txBox="1"/>
          <p:nvPr/>
        </p:nvSpPr>
        <p:spPr>
          <a:xfrm>
            <a:off x="273995" y="2350269"/>
            <a:ext cx="5077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ตอบได้หลากหลาย ขึ้นกับสมมติฐาน </a:t>
            </a:r>
            <a:r>
              <a:rPr lang="en-US" dirty="0">
                <a:solidFill>
                  <a:srgbClr val="FF000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(assumption)</a:t>
            </a:r>
          </a:p>
        </p:txBody>
      </p:sp>
    </p:spTree>
    <p:extLst>
      <p:ext uri="{BB962C8B-B14F-4D97-AF65-F5344CB8AC3E}">
        <p14:creationId xmlns:p14="http://schemas.microsoft.com/office/powerpoint/2010/main" val="2586076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D0224B-E665-4E58-75D1-2046A8B9A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05" y="174595"/>
            <a:ext cx="11291590" cy="57398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CB973B-E27E-6B24-0BC0-FF60D7B61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6654" y="5579554"/>
            <a:ext cx="2524477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61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26BBF96-6E5B-8C71-7DE5-CACFBCC34CE5}"/>
              </a:ext>
            </a:extLst>
          </p:cNvPr>
          <p:cNvSpPr txBox="1"/>
          <p:nvPr/>
        </p:nvSpPr>
        <p:spPr>
          <a:xfrm>
            <a:off x="962025" y="2259449"/>
            <a:ext cx="10267950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latin typeface="Kanit" panose="00000500000000000000" pitchFamily="2" charset="-34"/>
                <a:cs typeface="Kanit" panose="00000500000000000000" pitchFamily="2" charset="-34"/>
              </a:rPr>
              <a:t>6</a:t>
            </a:r>
          </a:p>
          <a:p>
            <a:pPr algn="ctr"/>
            <a:r>
              <a:rPr lang="en-US" sz="4000" dirty="0">
                <a:latin typeface="Kanit" panose="00000500000000000000" pitchFamily="2" charset="-34"/>
                <a:cs typeface="Kanit" panose="00000500000000000000" pitchFamily="2" charset="-34"/>
              </a:rPr>
              <a:t>Moving into Design</a:t>
            </a:r>
          </a:p>
        </p:txBody>
      </p:sp>
    </p:spTree>
    <p:extLst>
      <p:ext uri="{BB962C8B-B14F-4D97-AF65-F5344CB8AC3E}">
        <p14:creationId xmlns:p14="http://schemas.microsoft.com/office/powerpoint/2010/main" val="312402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4D53AA-2194-6EB6-1E54-B68E2C3E2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19" y="0"/>
            <a:ext cx="10777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59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ACB6D7-52EF-2755-12C2-27A23C74D0AB}"/>
              </a:ext>
            </a:extLst>
          </p:cNvPr>
          <p:cNvSpPr txBox="1"/>
          <p:nvPr/>
        </p:nvSpPr>
        <p:spPr>
          <a:xfrm>
            <a:off x="0" y="3013501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u="none" strike="noStrike" baseline="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The purpose of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analysis phase</a:t>
            </a:r>
            <a:r>
              <a:rPr lang="en-US" sz="2400" b="0" i="0" u="none" strike="noStrike" baseline="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 is to figure out what the </a:t>
            </a:r>
            <a:r>
              <a:rPr lang="en-US" sz="2400" b="1" dirty="0">
                <a:solidFill>
                  <a:srgbClr val="FF000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business needs</a:t>
            </a:r>
            <a:r>
              <a:rPr lang="en-US" sz="2400" b="0" i="0" u="none" strike="noStrike" baseline="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.</a:t>
            </a:r>
            <a:br>
              <a:rPr lang="en-US" sz="2400" b="0" i="0" u="none" strike="noStrike" baseline="0" dirty="0">
                <a:latin typeface="Noto Serif Thai" panose="02020502060505020204" pitchFamily="18" charset="-34"/>
                <a:cs typeface="Noto Serif Thai" panose="02020502060505020204" pitchFamily="18" charset="-34"/>
              </a:rPr>
            </a:br>
            <a:r>
              <a:rPr lang="en-US" sz="2400" b="0" i="0" u="none" strike="noStrike" baseline="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The purpose of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design phase</a:t>
            </a:r>
            <a:r>
              <a:rPr lang="en-US" sz="2400" b="1" i="0" u="none" strike="noStrike" baseline="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 </a:t>
            </a:r>
            <a:r>
              <a:rPr lang="en-US" sz="2400" b="0" i="0" u="none" strike="noStrike" baseline="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is to decide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how to build it</a:t>
            </a:r>
            <a:r>
              <a:rPr lang="en-US" sz="2400" b="0" i="0" u="none" strike="noStrike" baseline="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.</a:t>
            </a:r>
            <a:endParaRPr lang="en-US" sz="2400" dirty="0">
              <a:latin typeface="Noto Serif Thai" panose="02020502060505020204" pitchFamily="18" charset="-34"/>
              <a:cs typeface="Noto Serif Thai" panose="020205020605050202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30960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479DF-8D0C-141A-1209-1E92D7634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0774C6-8073-DD2C-4E6C-C44A4AD35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97" y="985496"/>
            <a:ext cx="10783805" cy="48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87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7D59E-755C-D692-6A0B-4410E7039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A0CC63-C3F9-A6A7-0D1A-5CA76DD93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59" y="274096"/>
            <a:ext cx="11739681" cy="40449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6E4032-8AC9-A823-23E5-8315A9CB4C22}"/>
              </a:ext>
            </a:extLst>
          </p:cNvPr>
          <p:cNvSpPr txBox="1"/>
          <p:nvPr/>
        </p:nvSpPr>
        <p:spPr>
          <a:xfrm>
            <a:off x="2003898" y="4319081"/>
            <a:ext cx="6215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FF000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หลังจบ </a:t>
            </a:r>
            <a:r>
              <a:rPr lang="en-US" sz="2000" dirty="0">
                <a:solidFill>
                  <a:srgbClr val="FF000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design phase </a:t>
            </a:r>
            <a:r>
              <a:rPr lang="th-TH" sz="2000" dirty="0">
                <a:solidFill>
                  <a:srgbClr val="FF000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จะต้องได้ </a:t>
            </a:r>
            <a:r>
              <a:rPr lang="en-US" sz="2000" dirty="0">
                <a:solidFill>
                  <a:srgbClr val="FF000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system specification</a:t>
            </a:r>
          </a:p>
        </p:txBody>
      </p:sp>
    </p:spTree>
    <p:extLst>
      <p:ext uri="{BB962C8B-B14F-4D97-AF65-F5344CB8AC3E}">
        <p14:creationId xmlns:p14="http://schemas.microsoft.com/office/powerpoint/2010/main" val="556473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BA75E-D49E-B118-BFBA-A11608147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C306D1-7B6E-9788-D3DB-E9570264C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0"/>
            <a:ext cx="10715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56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5784B-4573-BA84-03C8-4B2EAF8F0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D2B5A0-2230-1729-FBAC-2EC701D5C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317" y="0"/>
            <a:ext cx="10067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08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A6E9A-A4CA-99C8-94D1-F4E19F593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DD2C22-B33C-1B8B-6FEF-557910D1AFA0}"/>
              </a:ext>
            </a:extLst>
          </p:cNvPr>
          <p:cNvSpPr txBox="1"/>
          <p:nvPr/>
        </p:nvSpPr>
        <p:spPr>
          <a:xfrm>
            <a:off x="145915" y="162587"/>
            <a:ext cx="11906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80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282C33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Custom Development</a:t>
            </a:r>
            <a:endParaRPr lang="en-US" sz="2400" b="1" i="0" dirty="0">
              <a:solidFill>
                <a:srgbClr val="282C33"/>
              </a:solidFill>
              <a:effectLst/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020928-61BC-92D5-4F3A-BA1D29816631}"/>
              </a:ext>
            </a:extLst>
          </p:cNvPr>
          <p:cNvSpPr txBox="1"/>
          <p:nvPr/>
        </p:nvSpPr>
        <p:spPr>
          <a:xfrm>
            <a:off x="145915" y="774349"/>
            <a:ext cx="11906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oto Serif Thai" panose="02020502060505020204" pitchFamily="18" charset="-34"/>
                <a:cs typeface="Noto Serif Thai" panose="02020502060505020204" pitchFamily="18" charset="-34"/>
              </a:rPr>
              <a:t>myCourseVille</a:t>
            </a:r>
            <a:r>
              <a:rPr lang="th-TH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 </a:t>
            </a:r>
            <a:r>
              <a:rPr lang="en-US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vs. Blackboard, Canvas, Google Classroom, Moodle </a:t>
            </a:r>
            <a:r>
              <a:rPr lang="th-TH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ฯลฯ</a:t>
            </a:r>
            <a:br>
              <a:rPr lang="en-US" dirty="0">
                <a:latin typeface="Noto Serif Thai" panose="02020502060505020204" pitchFamily="18" charset="-34"/>
                <a:cs typeface="Noto Serif Thai" panose="02020502060505020204" pitchFamily="18" charset="-34"/>
              </a:rPr>
            </a:br>
            <a:r>
              <a:rPr lang="th-TH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ลองยกตัวอย่าง </a:t>
            </a:r>
            <a:r>
              <a:rPr lang="en-US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custom dev </a:t>
            </a:r>
            <a:r>
              <a:rPr lang="th-TH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ที่มี </a:t>
            </a:r>
            <a:r>
              <a:rPr lang="en-US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packages </a:t>
            </a:r>
            <a:r>
              <a:rPr lang="th-TH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ให้แต่ก็ไม่ใช้</a:t>
            </a:r>
            <a:endParaRPr lang="en-US" dirty="0">
              <a:latin typeface="Noto Serif Thai" panose="02020502060505020204" pitchFamily="18" charset="-34"/>
              <a:cs typeface="Noto Serif Thai" panose="020205020605050202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9880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12597-B006-7CEF-C548-6DF5E2319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EA3E97-7791-5971-F053-DA3892C5DCF2}"/>
              </a:ext>
            </a:extLst>
          </p:cNvPr>
          <p:cNvSpPr txBox="1"/>
          <p:nvPr/>
        </p:nvSpPr>
        <p:spPr>
          <a:xfrm>
            <a:off x="145915" y="162587"/>
            <a:ext cx="11906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80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282C33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Packages</a:t>
            </a:r>
            <a:endParaRPr lang="en-US" sz="2400" b="1" i="0" dirty="0">
              <a:solidFill>
                <a:srgbClr val="282C33"/>
              </a:solidFill>
              <a:effectLst/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F5A2BA-E955-D2AA-587C-EABF98A2858A}"/>
              </a:ext>
            </a:extLst>
          </p:cNvPr>
          <p:cNvSpPr txBox="1"/>
          <p:nvPr/>
        </p:nvSpPr>
        <p:spPr>
          <a:xfrm>
            <a:off x="145915" y="774349"/>
            <a:ext cx="11906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Enterprise Resource Planning (ERP) </a:t>
            </a:r>
            <a:r>
              <a:rPr lang="th-TH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เช่น </a:t>
            </a:r>
            <a:r>
              <a:rPr lang="en-US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SAP, Oracle, Infor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A393E8-8FB9-9E84-F233-19FED4B94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15" y="1524969"/>
            <a:ext cx="6754168" cy="47726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BAF591-ED1E-2809-906E-18DD23F51758}"/>
              </a:ext>
            </a:extLst>
          </p:cNvPr>
          <p:cNvSpPr txBox="1"/>
          <p:nvPr/>
        </p:nvSpPr>
        <p:spPr>
          <a:xfrm>
            <a:off x="6984460" y="1524969"/>
            <a:ext cx="50681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Workaround</a:t>
            </a:r>
            <a:r>
              <a:rPr lang="en-US" sz="160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 is a custom-built add-on program that interfaces with the packaged application to handle special needs.</a:t>
            </a:r>
          </a:p>
          <a:p>
            <a:pPr algn="l"/>
            <a:endParaRPr lang="en-US" sz="1600" dirty="0">
              <a:latin typeface="Noto Serif Thai" panose="02020502060505020204" pitchFamily="18" charset="-34"/>
              <a:cs typeface="Noto Serif Thai" panose="02020502060505020204" pitchFamily="18" charset="-34"/>
            </a:endParaRPr>
          </a:p>
          <a:p>
            <a:pPr algn="l"/>
            <a:r>
              <a:rPr lang="en-US" sz="1600" b="1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Systems integration </a:t>
            </a:r>
            <a:r>
              <a:rPr lang="en-US" sz="160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refers to the process of building new systems by combining packaged</a:t>
            </a:r>
          </a:p>
          <a:p>
            <a:pPr algn="l"/>
            <a:r>
              <a:rPr lang="en-US" sz="160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software, existing legacy systems, and new software written to integrate these.</a:t>
            </a:r>
          </a:p>
        </p:txBody>
      </p:sp>
    </p:spTree>
    <p:extLst>
      <p:ext uri="{BB962C8B-B14F-4D97-AF65-F5344CB8AC3E}">
        <p14:creationId xmlns:p14="http://schemas.microsoft.com/office/powerpoint/2010/main" val="2631283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1839</TotalTime>
  <Words>239</Words>
  <Application>Microsoft Office PowerPoint</Application>
  <PresentationFormat>Widescreen</PresentationFormat>
  <Paragraphs>27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Kanit</vt:lpstr>
      <vt:lpstr>Noto Serif Thai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ชัชวิทย์ อาภรณ์เทวัญ</dc:creator>
  <cp:lastModifiedBy>ชัชวิทย์ อาภรณ์เทวัญ</cp:lastModifiedBy>
  <cp:revision>488</cp:revision>
  <dcterms:created xsi:type="dcterms:W3CDTF">2025-01-07T07:16:12Z</dcterms:created>
  <dcterms:modified xsi:type="dcterms:W3CDTF">2025-02-16T19:29:22Z</dcterms:modified>
</cp:coreProperties>
</file>