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334" r:id="rId4"/>
    <p:sldId id="374" r:id="rId5"/>
    <p:sldId id="375" r:id="rId6"/>
    <p:sldId id="376" r:id="rId7"/>
    <p:sldId id="378" r:id="rId8"/>
    <p:sldId id="379" r:id="rId9"/>
    <p:sldId id="380" r:id="rId10"/>
    <p:sldId id="381" r:id="rId11"/>
    <p:sldId id="383" r:id="rId12"/>
    <p:sldId id="384" r:id="rId13"/>
    <p:sldId id="3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107" d="100"/>
          <a:sy n="107" d="100"/>
        </p:scale>
        <p:origin x="6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F943-73A5-16FA-1DF6-C764FCF67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97C5B-625E-D4BA-0D22-AB15140CE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FDDF-C9ED-764B-324D-9A4F5A178FB3}"/>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5" name="Footer Placeholder 4">
            <a:extLst>
              <a:ext uri="{FF2B5EF4-FFF2-40B4-BE49-F238E27FC236}">
                <a16:creationId xmlns:a16="http://schemas.microsoft.com/office/drawing/2014/main" id="{1E40546E-B79B-01B7-99D7-DDD6D31AB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EEEB2-03D5-67A6-1BE1-BB7034567CED}"/>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43212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C51A-EB58-6A3D-12C0-DBDE2FC9D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5FADDE-DF0A-FB18-44BB-15B66FC03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14650-0182-5C98-C947-972AAC923B2D}"/>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5" name="Footer Placeholder 4">
            <a:extLst>
              <a:ext uri="{FF2B5EF4-FFF2-40B4-BE49-F238E27FC236}">
                <a16:creationId xmlns:a16="http://schemas.microsoft.com/office/drawing/2014/main" id="{A0F358F3-29A9-8D93-4435-7679A218B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A2D8E-F41C-DA4E-FEB3-C29D39AE08F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8816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CC1EE-7E9B-DA33-B4CE-7A2622D13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B0B0D-C57C-C909-5B82-6AA5A2420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E6C19-C448-C0F5-3B72-BC6F7BCD4579}"/>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5" name="Footer Placeholder 4">
            <a:extLst>
              <a:ext uri="{FF2B5EF4-FFF2-40B4-BE49-F238E27FC236}">
                <a16:creationId xmlns:a16="http://schemas.microsoft.com/office/drawing/2014/main" id="{4EC94023-FF70-35B0-EC05-A62373435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1ACE2-FEEF-CADB-23F5-27D98EA6EB30}"/>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69916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54FF-DBB1-98F1-FBEA-B64DCBE42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8DFF6-0B35-B8A4-8132-B4FD934A9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7A831-7735-04A6-B975-4366F6E8EE01}"/>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5" name="Footer Placeholder 4">
            <a:extLst>
              <a:ext uri="{FF2B5EF4-FFF2-40B4-BE49-F238E27FC236}">
                <a16:creationId xmlns:a16="http://schemas.microsoft.com/office/drawing/2014/main" id="{9652B679-0919-280E-0E12-D49FBE689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41AFF-0F2B-DBAA-1796-C0A996A9314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30899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289-6FD9-A3AF-21A0-C88A1BFA5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2C086-03B2-4395-A0D7-69E29D9CE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78F39-DD23-64B0-2828-84802AB895F5}"/>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5" name="Footer Placeholder 4">
            <a:extLst>
              <a:ext uri="{FF2B5EF4-FFF2-40B4-BE49-F238E27FC236}">
                <a16:creationId xmlns:a16="http://schemas.microsoft.com/office/drawing/2014/main" id="{84D45749-E447-E29F-DFFB-16F49190A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86720-3F38-3463-79D2-2C64CB04FE84}"/>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36806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D16D-A0F7-560A-21EA-4AF360A9F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5AF11-8768-B014-618A-8305DCE9D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91E59-C14B-E627-B74A-788416B1C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B8BF0-A6D4-92E9-3CED-331481EB9CCF}"/>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6" name="Footer Placeholder 5">
            <a:extLst>
              <a:ext uri="{FF2B5EF4-FFF2-40B4-BE49-F238E27FC236}">
                <a16:creationId xmlns:a16="http://schemas.microsoft.com/office/drawing/2014/main" id="{149B4F18-0DB8-63C1-A346-974FE057C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C1108-E5D7-AC33-C93B-8D41150F940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79947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647-196E-E926-3598-7E65448AC2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95946C-2F05-92B1-BF32-520E6CCE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AA267-FEE7-A38B-A43B-1E51AD6BDF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E9B15-0D81-3503-3418-6CD4E038A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390B5-1FA8-CA0C-3698-9D6B9EAB3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81C52-1852-C60F-9221-4224A00DDC99}"/>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8" name="Footer Placeholder 7">
            <a:extLst>
              <a:ext uri="{FF2B5EF4-FFF2-40B4-BE49-F238E27FC236}">
                <a16:creationId xmlns:a16="http://schemas.microsoft.com/office/drawing/2014/main" id="{DFF2CEAB-2B55-C493-D569-AFBDDBBC34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5F334-D7B6-CE32-60F1-0DD1F0C3CBDE}"/>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785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B743-700B-B7D3-AD72-1BC3CC08B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FC82ED-E248-0025-207C-F5B64372629E}"/>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4" name="Footer Placeholder 3">
            <a:extLst>
              <a:ext uri="{FF2B5EF4-FFF2-40B4-BE49-F238E27FC236}">
                <a16:creationId xmlns:a16="http://schemas.microsoft.com/office/drawing/2014/main" id="{E847FE30-53E5-7979-060A-542ED3947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C7B75-5D26-39DA-D4BB-C61EBA7B60B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408033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8C725-5E6B-AACC-F036-2F27F49B12CA}"/>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3" name="Footer Placeholder 2">
            <a:extLst>
              <a:ext uri="{FF2B5EF4-FFF2-40B4-BE49-F238E27FC236}">
                <a16:creationId xmlns:a16="http://schemas.microsoft.com/office/drawing/2014/main" id="{8BAAEDD9-7A74-3D4F-65A1-7A8191EB6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DC8BB-69B8-4A4D-D9D0-6DB362DDABD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02846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E79D-8EC4-E3AE-2ACD-22EEAF92C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361BF7-55F4-5F76-7150-FBC09C374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378FF-C6C4-534B-621F-D5C85B98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F01C7-9BBE-BAC9-2F68-03558424670D}"/>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6" name="Footer Placeholder 5">
            <a:extLst>
              <a:ext uri="{FF2B5EF4-FFF2-40B4-BE49-F238E27FC236}">
                <a16:creationId xmlns:a16="http://schemas.microsoft.com/office/drawing/2014/main" id="{5661F613-029E-9E81-DDA5-60366D5C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024A-2A32-052B-ABD3-A73325508F03}"/>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99876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362-D9FD-9B89-CB57-3C6661EE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06537B-3FCF-9476-679A-7ECC9E79A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931D0C-C986-5E25-C274-3C17B1E79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7D6CC-CFD0-8266-F594-88412AB72F92}"/>
              </a:ext>
            </a:extLst>
          </p:cNvPr>
          <p:cNvSpPr>
            <a:spLocks noGrp="1"/>
          </p:cNvSpPr>
          <p:nvPr>
            <p:ph type="dt" sz="half" idx="10"/>
          </p:nvPr>
        </p:nvSpPr>
        <p:spPr/>
        <p:txBody>
          <a:bodyPr/>
          <a:lstStyle/>
          <a:p>
            <a:fld id="{6A101931-694A-4E36-A729-AF0FE0265620}" type="datetimeFigureOut">
              <a:rPr lang="en-US" smtClean="0"/>
              <a:t>2/17/2025</a:t>
            </a:fld>
            <a:endParaRPr lang="en-US"/>
          </a:p>
        </p:txBody>
      </p:sp>
      <p:sp>
        <p:nvSpPr>
          <p:cNvPr id="6" name="Footer Placeholder 5">
            <a:extLst>
              <a:ext uri="{FF2B5EF4-FFF2-40B4-BE49-F238E27FC236}">
                <a16:creationId xmlns:a16="http://schemas.microsoft.com/office/drawing/2014/main" id="{5D862BE0-65F8-3A37-8AA6-15E52F77F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E529E-C246-11D4-20A5-F5D0808FA3AB}"/>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395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4585E-CB1D-5603-55F5-A8295F23F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A6367A-2795-5C01-3EE9-B69DD59DE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B7827-25FE-CFAC-4F8D-E9EEADB41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01931-694A-4E36-A729-AF0FE0265620}" type="datetimeFigureOut">
              <a:rPr lang="en-US" smtClean="0"/>
              <a:t>2/17/2025</a:t>
            </a:fld>
            <a:endParaRPr lang="en-US"/>
          </a:p>
        </p:txBody>
      </p:sp>
      <p:sp>
        <p:nvSpPr>
          <p:cNvPr id="5" name="Footer Placeholder 4">
            <a:extLst>
              <a:ext uri="{FF2B5EF4-FFF2-40B4-BE49-F238E27FC236}">
                <a16:creationId xmlns:a16="http://schemas.microsoft.com/office/drawing/2014/main" id="{2528E020-08D6-4FEA-3D32-80389B4B8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724CF-AC92-C555-87E7-2C2DF836E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D08B8-8E8E-41B2-B4E1-3B7B5F0ECAB2}" type="slidenum">
              <a:rPr lang="en-US" smtClean="0"/>
              <a:t>‹#›</a:t>
            </a:fld>
            <a:endParaRPr lang="en-US"/>
          </a:p>
        </p:txBody>
      </p:sp>
    </p:spTree>
    <p:extLst>
      <p:ext uri="{BB962C8B-B14F-4D97-AF65-F5344CB8AC3E}">
        <p14:creationId xmlns:p14="http://schemas.microsoft.com/office/powerpoint/2010/main" val="331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E895C9-29F5-D611-90AF-F60177909F50}"/>
              </a:ext>
            </a:extLst>
          </p:cNvPr>
          <p:cNvSpPr txBox="1"/>
          <p:nvPr/>
        </p:nvSpPr>
        <p:spPr>
          <a:xfrm>
            <a:off x="0" y="1089898"/>
            <a:ext cx="12192000" cy="4278094"/>
          </a:xfrm>
          <a:prstGeom prst="rect">
            <a:avLst/>
          </a:prstGeom>
          <a:noFill/>
        </p:spPr>
        <p:txBody>
          <a:bodyPr wrap="square" rtlCol="0">
            <a:spAutoFit/>
          </a:bodyPr>
          <a:lstStyle/>
          <a:p>
            <a:pPr algn="ctr"/>
            <a:r>
              <a:rPr lang="en-US" sz="7200" b="0" i="0" dirty="0">
                <a:effectLst/>
                <a:latin typeface="Kanit" panose="00000500000000000000" pitchFamily="2" charset="-34"/>
                <a:cs typeface="Kanit" panose="00000500000000000000" pitchFamily="2" charset="-34"/>
              </a:rPr>
              <a:t>2301361</a:t>
            </a:r>
            <a:br>
              <a:rPr lang="en-US" sz="6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SYSTEMS ANALYSIS</a:t>
            </a:r>
            <a:br>
              <a:rPr lang="en-US" sz="9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AND DESIGN</a:t>
            </a:r>
            <a:endParaRPr lang="en-US" sz="6600" dirty="0">
              <a:latin typeface="Kanit" panose="00000500000000000000" pitchFamily="2" charset="-34"/>
              <a:cs typeface="Kanit" panose="00000500000000000000" pitchFamily="2" charset="-34"/>
            </a:endParaRPr>
          </a:p>
        </p:txBody>
      </p:sp>
      <p:sp>
        <p:nvSpPr>
          <p:cNvPr id="2" name="TextBox 1">
            <a:extLst>
              <a:ext uri="{FF2B5EF4-FFF2-40B4-BE49-F238E27FC236}">
                <a16:creationId xmlns:a16="http://schemas.microsoft.com/office/drawing/2014/main" id="{17532985-D2BD-7708-3B5C-8BF6911A07DF}"/>
              </a:ext>
            </a:extLst>
          </p:cNvPr>
          <p:cNvSpPr txBox="1"/>
          <p:nvPr/>
        </p:nvSpPr>
        <p:spPr>
          <a:xfrm>
            <a:off x="0" y="10998"/>
            <a:ext cx="9144000" cy="369332"/>
          </a:xfrm>
          <a:prstGeom prst="rect">
            <a:avLst/>
          </a:prstGeom>
          <a:noFill/>
        </p:spPr>
        <p:txBody>
          <a:bodyPr wrap="square" rtlCol="0">
            <a:spAutoFit/>
          </a:bodyPr>
          <a:lstStyle/>
          <a:p>
            <a:r>
              <a:rPr lang="th-TH" dirty="0">
                <a:solidFill>
                  <a:srgbClr val="FF0000"/>
                </a:solidFill>
                <a:latin typeface="Kanit" panose="00000500000000000000" pitchFamily="2" charset="-34"/>
                <a:cs typeface="Kanit" panose="00000500000000000000" pitchFamily="2" charset="-34"/>
              </a:rPr>
              <a:t>แก้ไขครั้งล่าสุดเมื่อวันที่ 1</a:t>
            </a:r>
            <a:r>
              <a:rPr lang="en-US">
                <a:solidFill>
                  <a:srgbClr val="FF0000"/>
                </a:solidFill>
                <a:latin typeface="Kanit" panose="00000500000000000000" pitchFamily="2" charset="-34"/>
                <a:cs typeface="Kanit" panose="00000500000000000000" pitchFamily="2" charset="-34"/>
              </a:rPr>
              <a:t>7 </a:t>
            </a:r>
            <a:r>
              <a:rPr lang="th-TH" dirty="0">
                <a:solidFill>
                  <a:srgbClr val="FF0000"/>
                </a:solidFill>
                <a:latin typeface="Kanit" panose="00000500000000000000" pitchFamily="2" charset="-34"/>
                <a:cs typeface="Kanit" panose="00000500000000000000" pitchFamily="2" charset="-34"/>
              </a:rPr>
              <a:t>กุมภาพันธ์ </a:t>
            </a:r>
            <a:r>
              <a:rPr lang="en-US" dirty="0">
                <a:solidFill>
                  <a:srgbClr val="FF0000"/>
                </a:solidFill>
                <a:latin typeface="Kanit" panose="00000500000000000000" pitchFamily="2" charset="-34"/>
                <a:cs typeface="Kanit" panose="00000500000000000000" pitchFamily="2" charset="-34"/>
              </a:rPr>
              <a:t>256</a:t>
            </a:r>
            <a:r>
              <a:rPr lang="th-TH" dirty="0">
                <a:solidFill>
                  <a:srgbClr val="FF0000"/>
                </a:solidFill>
                <a:latin typeface="Kanit" panose="00000500000000000000" pitchFamily="2" charset="-34"/>
                <a:cs typeface="Kanit" panose="00000500000000000000" pitchFamily="2" charset="-34"/>
              </a:rPr>
              <a:t>8</a:t>
            </a:r>
            <a:endParaRPr lang="en-US" dirty="0">
              <a:solidFill>
                <a:srgbClr val="FF0000"/>
              </a:solidFill>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307750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5C1A-0E27-91F1-4291-A8D9C1D7784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6B883D3-52C5-D470-38AE-5858B39B0867}"/>
              </a:ext>
            </a:extLst>
          </p:cNvPr>
          <p:cNvPicPr>
            <a:picLocks noChangeAspect="1"/>
          </p:cNvPicPr>
          <p:nvPr/>
        </p:nvPicPr>
        <p:blipFill>
          <a:blip r:embed="rId2"/>
          <a:stretch>
            <a:fillRect/>
          </a:stretch>
        </p:blipFill>
        <p:spPr>
          <a:xfrm>
            <a:off x="608834" y="317572"/>
            <a:ext cx="10974332" cy="5649113"/>
          </a:xfrm>
          <a:prstGeom prst="rect">
            <a:avLst/>
          </a:prstGeom>
        </p:spPr>
      </p:pic>
      <p:pic>
        <p:nvPicPr>
          <p:cNvPr id="7" name="Picture 6">
            <a:extLst>
              <a:ext uri="{FF2B5EF4-FFF2-40B4-BE49-F238E27FC236}">
                <a16:creationId xmlns:a16="http://schemas.microsoft.com/office/drawing/2014/main" id="{A41E8136-7CF7-ABA2-B145-1A8B57A9E9B0}"/>
              </a:ext>
            </a:extLst>
          </p:cNvPr>
          <p:cNvPicPr>
            <a:picLocks noChangeAspect="1"/>
          </p:cNvPicPr>
          <p:nvPr/>
        </p:nvPicPr>
        <p:blipFill>
          <a:blip r:embed="rId3"/>
          <a:stretch>
            <a:fillRect/>
          </a:stretch>
        </p:blipFill>
        <p:spPr>
          <a:xfrm>
            <a:off x="5829263" y="6146408"/>
            <a:ext cx="5753903" cy="266737"/>
          </a:xfrm>
          <a:prstGeom prst="rect">
            <a:avLst/>
          </a:prstGeom>
        </p:spPr>
      </p:pic>
      <p:sp>
        <p:nvSpPr>
          <p:cNvPr id="8" name="TextBox 7">
            <a:extLst>
              <a:ext uri="{FF2B5EF4-FFF2-40B4-BE49-F238E27FC236}">
                <a16:creationId xmlns:a16="http://schemas.microsoft.com/office/drawing/2014/main" id="{040B7690-2CF4-0399-06AB-B2F5AEDDADD1}"/>
              </a:ext>
            </a:extLst>
          </p:cNvPr>
          <p:cNvSpPr txBox="1"/>
          <p:nvPr/>
        </p:nvSpPr>
        <p:spPr>
          <a:xfrm>
            <a:off x="6831108" y="3799530"/>
            <a:ext cx="4338916" cy="738664"/>
          </a:xfrm>
          <a:prstGeom prst="rect">
            <a:avLst/>
          </a:prstGeom>
          <a:noFill/>
        </p:spPr>
        <p:txBody>
          <a:bodyPr wrap="square" rtlCol="0">
            <a:spAutoFit/>
          </a:bodyPr>
          <a:lstStyle/>
          <a:p>
            <a:r>
              <a:rPr lang="th-TH" sz="1400" dirty="0">
                <a:solidFill>
                  <a:srgbClr val="0070C0"/>
                </a:solidFill>
                <a:latin typeface="Noto Serif Thai" panose="02020502060505020204" pitchFamily="18" charset="-34"/>
                <a:cs typeface="Noto Serif Thai" panose="02020502060505020204" pitchFamily="18" charset="-34"/>
              </a:rPr>
              <a:t>ถ้าผู้ใช้สามารถลิสต์ </a:t>
            </a:r>
            <a:r>
              <a:rPr lang="en-US" sz="1400" dirty="0">
                <a:solidFill>
                  <a:srgbClr val="0070C0"/>
                </a:solidFill>
                <a:latin typeface="Noto Serif Thai" panose="02020502060505020204" pitchFamily="18" charset="-34"/>
                <a:cs typeface="Noto Serif Thai" panose="02020502060505020204" pitchFamily="18" charset="-34"/>
              </a:rPr>
              <a:t>skill name, course name </a:t>
            </a:r>
            <a:r>
              <a:rPr lang="th-TH" sz="1400" dirty="0">
                <a:solidFill>
                  <a:srgbClr val="0070C0"/>
                </a:solidFill>
                <a:latin typeface="Noto Serif Thai" panose="02020502060505020204" pitchFamily="18" charset="-34"/>
                <a:cs typeface="Noto Serif Thai" panose="02020502060505020204" pitchFamily="18" charset="-34"/>
              </a:rPr>
              <a:t>ให้ได้</a:t>
            </a:r>
            <a:br>
              <a:rPr lang="th-TH" sz="1400" dirty="0">
                <a:solidFill>
                  <a:srgbClr val="0070C0"/>
                </a:solidFill>
                <a:latin typeface="Noto Serif Thai" panose="02020502060505020204" pitchFamily="18" charset="-34"/>
                <a:cs typeface="Noto Serif Thai" panose="02020502060505020204" pitchFamily="18" charset="-34"/>
              </a:rPr>
            </a:br>
            <a:r>
              <a:rPr lang="th-TH" sz="1400" dirty="0">
                <a:solidFill>
                  <a:srgbClr val="0070C0"/>
                </a:solidFill>
                <a:latin typeface="Noto Serif Thai" panose="02020502060505020204" pitchFamily="18" charset="-34"/>
                <a:cs typeface="Noto Serif Thai" panose="02020502060505020204" pitchFamily="18" charset="-34"/>
              </a:rPr>
              <a:t>ถึงจะ </a:t>
            </a:r>
            <a:r>
              <a:rPr lang="en-US" sz="1400" dirty="0">
                <a:solidFill>
                  <a:srgbClr val="0070C0"/>
                </a:solidFill>
                <a:latin typeface="Noto Serif Thai" panose="02020502060505020204" pitchFamily="18" charset="-34"/>
                <a:cs typeface="Noto Serif Thai" panose="02020502060505020204" pitchFamily="18" charset="-34"/>
              </a:rPr>
              <a:t>normalize </a:t>
            </a:r>
            <a:r>
              <a:rPr lang="th-TH" sz="1400" dirty="0">
                <a:solidFill>
                  <a:srgbClr val="0070C0"/>
                </a:solidFill>
                <a:latin typeface="Noto Serif Thai" panose="02020502060505020204" pitchFamily="18" charset="-34"/>
                <a:cs typeface="Noto Serif Thai" panose="02020502060505020204" pitchFamily="18" charset="-34"/>
              </a:rPr>
              <a:t>ปัญหานึงคือ มันเพิ่มได้เรื่อย ๆ หรือไม่</a:t>
            </a:r>
            <a:br>
              <a:rPr lang="th-TH" sz="1400" dirty="0">
                <a:solidFill>
                  <a:srgbClr val="0070C0"/>
                </a:solidFill>
                <a:latin typeface="Noto Serif Thai" panose="02020502060505020204" pitchFamily="18" charset="-34"/>
                <a:cs typeface="Noto Serif Thai" panose="02020502060505020204" pitchFamily="18" charset="-34"/>
              </a:rPr>
            </a:br>
            <a:r>
              <a:rPr lang="th-TH" sz="1400" dirty="0">
                <a:solidFill>
                  <a:srgbClr val="0070C0"/>
                </a:solidFill>
                <a:latin typeface="Noto Serif Thai" panose="02020502060505020204" pitchFamily="18" charset="-34"/>
                <a:cs typeface="Noto Serif Thai" panose="02020502060505020204" pitchFamily="18" charset="-34"/>
              </a:rPr>
              <a:t>ต้องทำระบบให้เพิ่มได้ ก็ต้องใช้เวลาและมีค่าใช้จ่ายเพิ่มขึ้น</a:t>
            </a:r>
            <a:endParaRPr lang="en-US" sz="1400" dirty="0">
              <a:solidFill>
                <a:srgbClr val="0070C0"/>
              </a:solidFill>
              <a:latin typeface="Noto Serif Thai" panose="02020502060505020204" pitchFamily="18" charset="-34"/>
              <a:cs typeface="Noto Serif Thai" panose="02020502060505020204" pitchFamily="18" charset="-34"/>
            </a:endParaRPr>
          </a:p>
        </p:txBody>
      </p:sp>
      <p:sp>
        <p:nvSpPr>
          <p:cNvPr id="10" name="TextBox 9">
            <a:extLst>
              <a:ext uri="{FF2B5EF4-FFF2-40B4-BE49-F238E27FC236}">
                <a16:creationId xmlns:a16="http://schemas.microsoft.com/office/drawing/2014/main" id="{B663AB07-5368-5ED2-BD21-ABAF721637EE}"/>
              </a:ext>
            </a:extLst>
          </p:cNvPr>
          <p:cNvSpPr txBox="1"/>
          <p:nvPr/>
        </p:nvSpPr>
        <p:spPr>
          <a:xfrm>
            <a:off x="5199529" y="5414683"/>
            <a:ext cx="340659" cy="369332"/>
          </a:xfrm>
          <a:prstGeom prst="rect">
            <a:avLst/>
          </a:prstGeom>
          <a:noFill/>
        </p:spPr>
        <p:txBody>
          <a:bodyPr wrap="square" rtlCol="0">
            <a:spAutoFit/>
          </a:bodyPr>
          <a:lstStyle/>
          <a:p>
            <a:pPr algn="ctr"/>
            <a:r>
              <a:rPr lang="en-US" dirty="0">
                <a:solidFill>
                  <a:srgbClr val="FF0000"/>
                </a:solidFill>
                <a:latin typeface="Noto Serif Thai" panose="02020502060505020204" pitchFamily="18" charset="-34"/>
                <a:cs typeface="Noto Serif Thai" panose="02020502060505020204" pitchFamily="18" charset="-34"/>
              </a:rPr>
              <a:t>*</a:t>
            </a:r>
          </a:p>
        </p:txBody>
      </p:sp>
      <p:sp>
        <p:nvSpPr>
          <p:cNvPr id="11" name="TextBox 10">
            <a:extLst>
              <a:ext uri="{FF2B5EF4-FFF2-40B4-BE49-F238E27FC236}">
                <a16:creationId xmlns:a16="http://schemas.microsoft.com/office/drawing/2014/main" id="{E17E913E-0435-7EB3-94A1-8F360C78AF9C}"/>
              </a:ext>
            </a:extLst>
          </p:cNvPr>
          <p:cNvSpPr txBox="1"/>
          <p:nvPr/>
        </p:nvSpPr>
        <p:spPr>
          <a:xfrm>
            <a:off x="8059270" y="1504553"/>
            <a:ext cx="340659" cy="369332"/>
          </a:xfrm>
          <a:prstGeom prst="rect">
            <a:avLst/>
          </a:prstGeom>
          <a:noFill/>
        </p:spPr>
        <p:txBody>
          <a:bodyPr wrap="square" rtlCol="0">
            <a:spAutoFit/>
          </a:bodyPr>
          <a:lstStyle/>
          <a:p>
            <a:pPr algn="ctr"/>
            <a:r>
              <a:rPr lang="en-US" dirty="0">
                <a:solidFill>
                  <a:srgbClr val="FF0000"/>
                </a:solidFill>
                <a:latin typeface="Noto Serif Thai" panose="02020502060505020204" pitchFamily="18" charset="-34"/>
                <a:cs typeface="Noto Serif Thai" panose="02020502060505020204" pitchFamily="18" charset="-34"/>
              </a:rPr>
              <a:t>*</a:t>
            </a:r>
          </a:p>
        </p:txBody>
      </p:sp>
    </p:spTree>
    <p:extLst>
      <p:ext uri="{BB962C8B-B14F-4D97-AF65-F5344CB8AC3E}">
        <p14:creationId xmlns:p14="http://schemas.microsoft.com/office/powerpoint/2010/main" val="236001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7264B2-7F24-D334-2B71-80C8FDE9446A}"/>
              </a:ext>
            </a:extLst>
          </p:cNvPr>
          <p:cNvPicPr>
            <a:picLocks noChangeAspect="1"/>
          </p:cNvPicPr>
          <p:nvPr/>
        </p:nvPicPr>
        <p:blipFill>
          <a:blip r:embed="rId2"/>
          <a:stretch>
            <a:fillRect/>
          </a:stretch>
        </p:blipFill>
        <p:spPr>
          <a:xfrm>
            <a:off x="594544" y="317572"/>
            <a:ext cx="11002911" cy="5906324"/>
          </a:xfrm>
          <a:prstGeom prst="rect">
            <a:avLst/>
          </a:prstGeom>
        </p:spPr>
      </p:pic>
    </p:spTree>
    <p:extLst>
      <p:ext uri="{BB962C8B-B14F-4D97-AF65-F5344CB8AC3E}">
        <p14:creationId xmlns:p14="http://schemas.microsoft.com/office/powerpoint/2010/main" val="5568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6C580-C6A5-AE59-F050-38320394C4C0}"/>
              </a:ext>
            </a:extLst>
          </p:cNvPr>
          <p:cNvSpPr txBox="1"/>
          <p:nvPr/>
        </p:nvSpPr>
        <p:spPr>
          <a:xfrm>
            <a:off x="502024" y="327958"/>
            <a:ext cx="6096000" cy="461665"/>
          </a:xfrm>
          <a:prstGeom prst="rect">
            <a:avLst/>
          </a:prstGeom>
          <a:noFill/>
        </p:spPr>
        <p:txBody>
          <a:bodyPr wrap="square">
            <a:spAutoFit/>
          </a:bodyPr>
          <a:lstStyle/>
          <a:p>
            <a:pPr algn="l">
              <a:spcBef>
                <a:spcPts val="1800"/>
              </a:spcBef>
              <a:spcAft>
                <a:spcPts val="1800"/>
              </a:spcAft>
            </a:pPr>
            <a:r>
              <a:rPr lang="en-US" sz="2400" b="1" i="0" dirty="0">
                <a:solidFill>
                  <a:srgbClr val="282C33"/>
                </a:solidFill>
                <a:effectLst/>
                <a:latin typeface="Kanit" panose="00000500000000000000" pitchFamily="2" charset="-34"/>
                <a:cs typeface="Kanit" panose="00000500000000000000" pitchFamily="2" charset="-34"/>
              </a:rPr>
              <a:t>Third normal form</a:t>
            </a:r>
          </a:p>
        </p:txBody>
      </p:sp>
    </p:spTree>
    <p:extLst>
      <p:ext uri="{BB962C8B-B14F-4D97-AF65-F5344CB8AC3E}">
        <p14:creationId xmlns:p14="http://schemas.microsoft.com/office/powerpoint/2010/main" val="104752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328BF-E779-93A4-0309-6C155FFA8E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1F3EDF-5DB0-F7A4-5FB4-07CFEDDA1BE9}"/>
              </a:ext>
            </a:extLst>
          </p:cNvPr>
          <p:cNvPicPr>
            <a:picLocks noChangeAspect="1"/>
          </p:cNvPicPr>
          <p:nvPr/>
        </p:nvPicPr>
        <p:blipFill>
          <a:blip r:embed="rId2"/>
          <a:stretch>
            <a:fillRect/>
          </a:stretch>
        </p:blipFill>
        <p:spPr>
          <a:xfrm>
            <a:off x="732676" y="427836"/>
            <a:ext cx="10726647" cy="3277057"/>
          </a:xfrm>
          <a:prstGeom prst="rect">
            <a:avLst/>
          </a:prstGeom>
        </p:spPr>
      </p:pic>
      <p:sp>
        <p:nvSpPr>
          <p:cNvPr id="4" name="TextBox 3">
            <a:extLst>
              <a:ext uri="{FF2B5EF4-FFF2-40B4-BE49-F238E27FC236}">
                <a16:creationId xmlns:a16="http://schemas.microsoft.com/office/drawing/2014/main" id="{938A7A43-EEBC-1FEE-CD09-1E060486F6F4}"/>
              </a:ext>
            </a:extLst>
          </p:cNvPr>
          <p:cNvSpPr txBox="1"/>
          <p:nvPr/>
        </p:nvSpPr>
        <p:spPr>
          <a:xfrm>
            <a:off x="732675" y="3704893"/>
            <a:ext cx="10726647" cy="30777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ให้นิสิตวาด </a:t>
            </a:r>
            <a:r>
              <a:rPr lang="en-US" sz="1400" dirty="0">
                <a:solidFill>
                  <a:srgbClr val="FF0000"/>
                </a:solidFill>
                <a:latin typeface="Noto Serif Thai" panose="02020502060505020204" pitchFamily="18" charset="-34"/>
                <a:cs typeface="Noto Serif Thai" panose="02020502060505020204" pitchFamily="18" charset="-34"/>
              </a:rPr>
              <a:t>ERD </a:t>
            </a:r>
            <a:r>
              <a:rPr lang="th-TH" sz="1400" dirty="0">
                <a:solidFill>
                  <a:srgbClr val="FF0000"/>
                </a:solidFill>
                <a:latin typeface="Noto Serif Thai" panose="02020502060505020204" pitchFamily="18" charset="-34"/>
                <a:cs typeface="Noto Serif Thai" panose="02020502060505020204" pitchFamily="18" charset="-34"/>
              </a:rPr>
              <a:t>ของระบบลงทะเบียนเรียน</a:t>
            </a:r>
            <a:endParaRPr lang="en-US" sz="14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92161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6BBF96-6E5B-8C71-7DE5-CACFBCC34CE5}"/>
              </a:ext>
            </a:extLst>
          </p:cNvPr>
          <p:cNvSpPr txBox="1"/>
          <p:nvPr/>
        </p:nvSpPr>
        <p:spPr>
          <a:xfrm>
            <a:off x="962025" y="2259449"/>
            <a:ext cx="10267950" cy="1723549"/>
          </a:xfrm>
          <a:prstGeom prst="rect">
            <a:avLst/>
          </a:prstGeom>
          <a:noFill/>
        </p:spPr>
        <p:txBody>
          <a:bodyPr wrap="square">
            <a:spAutoFit/>
          </a:bodyPr>
          <a:lstStyle/>
          <a:p>
            <a:pPr algn="ctr"/>
            <a:r>
              <a:rPr lang="en-US" sz="6600" dirty="0">
                <a:latin typeface="Kanit" panose="00000500000000000000" pitchFamily="2" charset="-34"/>
                <a:cs typeface="Kanit" panose="00000500000000000000" pitchFamily="2" charset="-34"/>
              </a:rPr>
              <a:t>5</a:t>
            </a:r>
          </a:p>
          <a:p>
            <a:pPr algn="ctr"/>
            <a:r>
              <a:rPr lang="en-US" sz="4000" dirty="0">
                <a:latin typeface="Kanit" panose="00000500000000000000" pitchFamily="2" charset="-34"/>
                <a:cs typeface="Kanit" panose="00000500000000000000" pitchFamily="2" charset="-34"/>
              </a:rPr>
              <a:t>Data Modeling</a:t>
            </a:r>
          </a:p>
        </p:txBody>
      </p:sp>
    </p:spTree>
    <p:extLst>
      <p:ext uri="{BB962C8B-B14F-4D97-AF65-F5344CB8AC3E}">
        <p14:creationId xmlns:p14="http://schemas.microsoft.com/office/powerpoint/2010/main" val="31240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1DEB0-B83D-8751-D3B3-1F71C3BDA9E9}"/>
              </a:ext>
            </a:extLst>
          </p:cNvPr>
          <p:cNvPicPr>
            <a:picLocks noChangeAspect="1"/>
          </p:cNvPicPr>
          <p:nvPr/>
        </p:nvPicPr>
        <p:blipFill>
          <a:blip r:embed="rId2"/>
          <a:stretch>
            <a:fillRect/>
          </a:stretch>
        </p:blipFill>
        <p:spPr>
          <a:xfrm>
            <a:off x="156900" y="394864"/>
            <a:ext cx="7754432" cy="6068272"/>
          </a:xfrm>
          <a:prstGeom prst="rect">
            <a:avLst/>
          </a:prstGeom>
        </p:spPr>
      </p:pic>
      <p:sp>
        <p:nvSpPr>
          <p:cNvPr id="4" name="TextBox 3">
            <a:extLst>
              <a:ext uri="{FF2B5EF4-FFF2-40B4-BE49-F238E27FC236}">
                <a16:creationId xmlns:a16="http://schemas.microsoft.com/office/drawing/2014/main" id="{F059D03D-4BD3-DC06-3F57-0B56627B2919}"/>
              </a:ext>
            </a:extLst>
          </p:cNvPr>
          <p:cNvSpPr txBox="1"/>
          <p:nvPr/>
        </p:nvSpPr>
        <p:spPr>
          <a:xfrm>
            <a:off x="8014447" y="394864"/>
            <a:ext cx="4177553" cy="2308324"/>
          </a:xfrm>
          <a:prstGeom prst="rect">
            <a:avLst/>
          </a:prstGeom>
          <a:noFill/>
        </p:spPr>
        <p:txBody>
          <a:bodyPr wrap="square" rtlCol="0">
            <a:spAutoFit/>
          </a:bodyPr>
          <a:lstStyle/>
          <a:p>
            <a:pPr>
              <a:tabLst>
                <a:tab pos="1371600" algn="l"/>
              </a:tabLst>
            </a:pPr>
            <a:r>
              <a:rPr lang="en-US" sz="1600" dirty="0">
                <a:latin typeface="Noto Serif Thai" panose="02020502060505020204" pitchFamily="18" charset="-34"/>
                <a:cs typeface="Noto Serif Thai" panose="02020502060505020204" pitchFamily="18" charset="-34"/>
              </a:rPr>
              <a:t>Entity	person, place, event, thing</a:t>
            </a:r>
          </a:p>
          <a:p>
            <a:pPr>
              <a:tabLst>
                <a:tab pos="1371600" algn="l"/>
              </a:tabLst>
            </a:pPr>
            <a:r>
              <a:rPr lang="en-US" sz="1600" dirty="0">
                <a:latin typeface="Noto Serif Thai" panose="02020502060505020204" pitchFamily="18" charset="-34"/>
                <a:cs typeface="Noto Serif Thai" panose="02020502060505020204" pitchFamily="18" charset="-34"/>
              </a:rPr>
              <a:t>Instance</a:t>
            </a:r>
          </a:p>
          <a:p>
            <a:pPr>
              <a:tabLst>
                <a:tab pos="1371600" algn="l"/>
              </a:tabLst>
            </a:pPr>
            <a:endParaRPr lang="en-US" sz="1600" dirty="0">
              <a:latin typeface="Noto Serif Thai" panose="02020502060505020204" pitchFamily="18" charset="-34"/>
              <a:cs typeface="Noto Serif Thai" panose="02020502060505020204" pitchFamily="18" charset="-34"/>
            </a:endParaRPr>
          </a:p>
          <a:p>
            <a:pPr>
              <a:tabLst>
                <a:tab pos="1371600" algn="l"/>
              </a:tabLst>
            </a:pPr>
            <a:r>
              <a:rPr lang="en-US" sz="1600" dirty="0">
                <a:latin typeface="Noto Serif Thai" panose="02020502060505020204" pitchFamily="18" charset="-34"/>
                <a:cs typeface="Noto Serif Thai" panose="02020502060505020204" pitchFamily="18" charset="-34"/>
              </a:rPr>
              <a:t>Attribute</a:t>
            </a:r>
          </a:p>
          <a:p>
            <a:pPr>
              <a:tabLst>
                <a:tab pos="1371600" algn="l"/>
              </a:tabLst>
            </a:pPr>
            <a:r>
              <a:rPr lang="en-US" sz="1600" dirty="0">
                <a:latin typeface="Noto Serif Thai" panose="02020502060505020204" pitchFamily="18" charset="-34"/>
                <a:cs typeface="Noto Serif Thai" panose="02020502060505020204" pitchFamily="18" charset="-34"/>
              </a:rPr>
              <a:t>Identifier</a:t>
            </a:r>
          </a:p>
          <a:p>
            <a:pPr>
              <a:tabLst>
                <a:tab pos="1371600" algn="l"/>
              </a:tabLst>
            </a:pPr>
            <a:endParaRPr lang="en-US" sz="1600" dirty="0">
              <a:latin typeface="Noto Serif Thai" panose="02020502060505020204" pitchFamily="18" charset="-34"/>
              <a:cs typeface="Noto Serif Thai" panose="02020502060505020204" pitchFamily="18" charset="-34"/>
            </a:endParaRPr>
          </a:p>
          <a:p>
            <a:pPr>
              <a:tabLst>
                <a:tab pos="1371600" algn="l"/>
              </a:tabLst>
            </a:pPr>
            <a:r>
              <a:rPr lang="en-US" sz="1600" dirty="0">
                <a:latin typeface="Noto Serif Thai" panose="02020502060505020204" pitchFamily="18" charset="-34"/>
                <a:cs typeface="Noto Serif Thai" panose="02020502060505020204" pitchFamily="18" charset="-34"/>
              </a:rPr>
              <a:t>Relationships</a:t>
            </a:r>
          </a:p>
          <a:p>
            <a:pPr>
              <a:tabLst>
                <a:tab pos="1371600" algn="l"/>
              </a:tabLst>
            </a:pPr>
            <a:r>
              <a:rPr lang="en-US" sz="1600" dirty="0">
                <a:latin typeface="Noto Serif Thai" panose="02020502060505020204" pitchFamily="18" charset="-34"/>
                <a:cs typeface="Noto Serif Thai" panose="02020502060505020204" pitchFamily="18" charset="-34"/>
              </a:rPr>
              <a:t>Cardinality	1:1 1:N M:N</a:t>
            </a:r>
            <a:br>
              <a:rPr lang="en-US" sz="1600" dirty="0">
                <a:latin typeface="Noto Serif Thai" panose="02020502060505020204" pitchFamily="18" charset="-34"/>
                <a:cs typeface="Noto Serif Thai" panose="02020502060505020204" pitchFamily="18" charset="-34"/>
              </a:rPr>
            </a:br>
            <a:r>
              <a:rPr lang="en-US" sz="1600" dirty="0">
                <a:latin typeface="Noto Serif Thai" panose="02020502060505020204" pitchFamily="18" charset="-34"/>
                <a:cs typeface="Noto Serif Thai" panose="02020502060505020204" pitchFamily="18" charset="-34"/>
              </a:rPr>
              <a:t>Modality	required, optional</a:t>
            </a:r>
          </a:p>
        </p:txBody>
      </p:sp>
      <p:sp>
        <p:nvSpPr>
          <p:cNvPr id="7" name="TextBox 6">
            <a:extLst>
              <a:ext uri="{FF2B5EF4-FFF2-40B4-BE49-F238E27FC236}">
                <a16:creationId xmlns:a16="http://schemas.microsoft.com/office/drawing/2014/main" id="{A792D8EE-D935-8355-5CE9-F30AB1EBC1A4}"/>
              </a:ext>
            </a:extLst>
          </p:cNvPr>
          <p:cNvSpPr txBox="1"/>
          <p:nvPr/>
        </p:nvSpPr>
        <p:spPr>
          <a:xfrm>
            <a:off x="156900" y="6498996"/>
            <a:ext cx="11878200" cy="261610"/>
          </a:xfrm>
          <a:prstGeom prst="rect">
            <a:avLst/>
          </a:prstGeom>
          <a:noFill/>
        </p:spPr>
        <p:txBody>
          <a:bodyPr wrap="square">
            <a:spAutoFit/>
          </a:bodyPr>
          <a:lstStyle/>
          <a:p>
            <a:pPr algn="l"/>
            <a:r>
              <a:rPr lang="en-US" sz="1100" dirty="0">
                <a:latin typeface="Noto Serif Thai" panose="02020502060505020204" pitchFamily="18" charset="-34"/>
                <a:cs typeface="Noto Serif Thai" panose="02020502060505020204" pitchFamily="18" charset="-34"/>
              </a:rPr>
              <a:t>In Figure 5-1, we included words for both directions of the relationship line; the top words are read from parent to child, and the bottom words are read from child to parent.</a:t>
            </a:r>
          </a:p>
        </p:txBody>
      </p:sp>
      <p:sp>
        <p:nvSpPr>
          <p:cNvPr id="2" name="TextBox 1">
            <a:extLst>
              <a:ext uri="{FF2B5EF4-FFF2-40B4-BE49-F238E27FC236}">
                <a16:creationId xmlns:a16="http://schemas.microsoft.com/office/drawing/2014/main" id="{E1FF6E82-9295-D8CA-F2CF-96D9B5F129C7}"/>
              </a:ext>
            </a:extLst>
          </p:cNvPr>
          <p:cNvSpPr txBox="1"/>
          <p:nvPr/>
        </p:nvSpPr>
        <p:spPr>
          <a:xfrm>
            <a:off x="3128683" y="1665567"/>
            <a:ext cx="2877670" cy="253916"/>
          </a:xfrm>
          <a:prstGeom prst="rect">
            <a:avLst/>
          </a:prstGeom>
          <a:noFill/>
        </p:spPr>
        <p:txBody>
          <a:bodyPr wrap="square" rtlCol="0">
            <a:spAutoFit/>
          </a:bodyPr>
          <a:lstStyle/>
          <a:p>
            <a:r>
              <a:rPr lang="en-US" sz="1050" dirty="0">
                <a:solidFill>
                  <a:srgbClr val="FF0000"/>
                </a:solidFill>
                <a:latin typeface="Noto Serif Thai" panose="02020502060505020204" pitchFamily="18" charset="-34"/>
                <a:cs typeface="Noto Serif Thai" panose="02020502060505020204" pitchFamily="18" charset="-34"/>
              </a:rPr>
              <a:t>CUS_ID </a:t>
            </a:r>
            <a:r>
              <a:rPr lang="th-TH" sz="1050" dirty="0">
                <a:solidFill>
                  <a:srgbClr val="FF0000"/>
                </a:solidFill>
                <a:latin typeface="Noto Serif Thai" panose="02020502060505020204" pitchFamily="18" charset="-34"/>
                <a:cs typeface="Noto Serif Thai" panose="02020502060505020204" pitchFamily="18" charset="-34"/>
              </a:rPr>
              <a:t>จะได้รู้ว่าเป็นของ </a:t>
            </a:r>
            <a:r>
              <a:rPr lang="en-US" sz="1050" dirty="0">
                <a:solidFill>
                  <a:srgbClr val="FF0000"/>
                </a:solidFill>
                <a:latin typeface="Noto Serif Thai" panose="02020502060505020204" pitchFamily="18" charset="-34"/>
                <a:cs typeface="Noto Serif Thai" panose="02020502060505020204" pitchFamily="18" charset="-34"/>
              </a:rPr>
              <a:t>customer </a:t>
            </a:r>
            <a:r>
              <a:rPr lang="th-TH" sz="1050" dirty="0">
                <a:solidFill>
                  <a:srgbClr val="FF0000"/>
                </a:solidFill>
                <a:latin typeface="Noto Serif Thai" panose="02020502060505020204" pitchFamily="18" charset="-34"/>
                <a:cs typeface="Noto Serif Thai" panose="02020502060505020204" pitchFamily="18" charset="-34"/>
              </a:rPr>
              <a:t>คนไหน</a:t>
            </a:r>
            <a:endParaRPr lang="en-US" sz="105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134735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6AE08-76FD-A6BC-CD54-4DB74D1AAC24}"/>
              </a:ext>
            </a:extLst>
          </p:cNvPr>
          <p:cNvPicPr>
            <a:picLocks noChangeAspect="1"/>
          </p:cNvPicPr>
          <p:nvPr/>
        </p:nvPicPr>
        <p:blipFill>
          <a:blip r:embed="rId2"/>
          <a:stretch>
            <a:fillRect/>
          </a:stretch>
        </p:blipFill>
        <p:spPr>
          <a:xfrm>
            <a:off x="451650" y="595420"/>
            <a:ext cx="11288700" cy="2457793"/>
          </a:xfrm>
          <a:prstGeom prst="rect">
            <a:avLst/>
          </a:prstGeom>
        </p:spPr>
      </p:pic>
    </p:spTree>
    <p:extLst>
      <p:ext uri="{BB962C8B-B14F-4D97-AF65-F5344CB8AC3E}">
        <p14:creationId xmlns:p14="http://schemas.microsoft.com/office/powerpoint/2010/main" val="49470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8DA21-29AF-EFF4-3D9B-A8B352BC4749}"/>
            </a:ext>
          </a:extLst>
        </p:cNvPr>
        <p:cNvGrpSpPr/>
        <p:nvPr/>
      </p:nvGrpSpPr>
      <p:grpSpPr>
        <a:xfrm>
          <a:off x="0" y="0"/>
          <a:ext cx="0" cy="0"/>
          <a:chOff x="0" y="0"/>
          <a:chExt cx="0" cy="0"/>
        </a:xfrm>
      </p:grpSpPr>
      <p:pic>
        <p:nvPicPr>
          <p:cNvPr id="1026" name="Picture 2" descr="ERD Notation">
            <a:extLst>
              <a:ext uri="{FF2B5EF4-FFF2-40B4-BE49-F238E27FC236}">
                <a16:creationId xmlns:a16="http://schemas.microsoft.com/office/drawing/2014/main" id="{27CC033E-C6F5-3800-C167-80C51E239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24" y="2544298"/>
            <a:ext cx="3962400" cy="3000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F1E00-F69E-ECFA-8BD3-DBCE06C450F4}"/>
              </a:ext>
            </a:extLst>
          </p:cNvPr>
          <p:cNvSpPr txBox="1"/>
          <p:nvPr/>
        </p:nvSpPr>
        <p:spPr>
          <a:xfrm>
            <a:off x="502024" y="5916708"/>
            <a:ext cx="5952564" cy="369332"/>
          </a:xfrm>
          <a:prstGeom prst="rect">
            <a:avLst/>
          </a:prstGeom>
          <a:noFill/>
        </p:spPr>
        <p:txBody>
          <a:bodyPr wrap="square" rtlCol="0">
            <a:spAutoFit/>
          </a:bodyPr>
          <a:lstStyle/>
          <a:p>
            <a:r>
              <a:rPr lang="th-TH" dirty="0">
                <a:latin typeface="Noto Serif Thai" panose="02020502060505020204" pitchFamily="18" charset="-34"/>
                <a:cs typeface="Noto Serif Thai" panose="02020502060505020204" pitchFamily="18" charset="-34"/>
              </a:rPr>
              <a:t>ลองยกตัวอย่างความสัมพันธ์แต่ละแบบ ที่พบในชีวิตประจำวัน</a:t>
            </a:r>
            <a:endParaRPr lang="en-US" dirty="0">
              <a:latin typeface="Noto Serif Thai" panose="02020502060505020204" pitchFamily="18" charset="-34"/>
              <a:cs typeface="Noto Serif Thai" panose="02020502060505020204" pitchFamily="18" charset="-34"/>
            </a:endParaRPr>
          </a:p>
        </p:txBody>
      </p:sp>
      <p:sp>
        <p:nvSpPr>
          <p:cNvPr id="3" name="TextBox 2">
            <a:extLst>
              <a:ext uri="{FF2B5EF4-FFF2-40B4-BE49-F238E27FC236}">
                <a16:creationId xmlns:a16="http://schemas.microsoft.com/office/drawing/2014/main" id="{ADB0A7EF-91F3-C745-BE3E-710CE414B4C9}"/>
              </a:ext>
            </a:extLst>
          </p:cNvPr>
          <p:cNvSpPr txBox="1"/>
          <p:nvPr/>
        </p:nvSpPr>
        <p:spPr>
          <a:xfrm>
            <a:off x="4975414" y="4778190"/>
            <a:ext cx="1882588" cy="307777"/>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many </a:t>
            </a:r>
            <a:r>
              <a:rPr lang="th-TH" sz="1400" dirty="0">
                <a:solidFill>
                  <a:srgbClr val="FF0000"/>
                </a:solidFill>
                <a:latin typeface="Noto Serif Thai" panose="02020502060505020204" pitchFamily="18" charset="-34"/>
                <a:cs typeface="Noto Serif Thai" panose="02020502060505020204" pitchFamily="18" charset="-34"/>
              </a:rPr>
              <a:t>แต่เป็น </a:t>
            </a:r>
            <a:r>
              <a:rPr lang="en-US" sz="1400" dirty="0">
                <a:solidFill>
                  <a:srgbClr val="FF0000"/>
                </a:solidFill>
                <a:latin typeface="Noto Serif Thai" panose="02020502060505020204" pitchFamily="18" charset="-34"/>
                <a:cs typeface="Noto Serif Thai" panose="02020502060505020204" pitchFamily="18" charset="-34"/>
              </a:rPr>
              <a:t>0 </a:t>
            </a:r>
            <a:r>
              <a:rPr lang="th-TH" sz="1400" dirty="0">
                <a:solidFill>
                  <a:srgbClr val="FF0000"/>
                </a:solidFill>
                <a:latin typeface="Noto Serif Thai" panose="02020502060505020204" pitchFamily="18" charset="-34"/>
                <a:cs typeface="Noto Serif Thai" panose="02020502060505020204" pitchFamily="18" charset="-34"/>
              </a:rPr>
              <a:t>ไม่ได้</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4" name="TextBox 3">
            <a:extLst>
              <a:ext uri="{FF2B5EF4-FFF2-40B4-BE49-F238E27FC236}">
                <a16:creationId xmlns:a16="http://schemas.microsoft.com/office/drawing/2014/main" id="{F2BBDAFF-33C1-06E1-FD96-46946E7CAF64}"/>
              </a:ext>
            </a:extLst>
          </p:cNvPr>
          <p:cNvSpPr txBox="1"/>
          <p:nvPr/>
        </p:nvSpPr>
        <p:spPr>
          <a:xfrm>
            <a:off x="4975414" y="5277990"/>
            <a:ext cx="1882588" cy="307777"/>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many </a:t>
            </a:r>
            <a:r>
              <a:rPr lang="th-TH" sz="1400" dirty="0">
                <a:solidFill>
                  <a:srgbClr val="FF0000"/>
                </a:solidFill>
                <a:latin typeface="Noto Serif Thai" panose="02020502060505020204" pitchFamily="18" charset="-34"/>
                <a:cs typeface="Noto Serif Thai" panose="02020502060505020204" pitchFamily="18" charset="-34"/>
              </a:rPr>
              <a:t>แต่เป็น </a:t>
            </a:r>
            <a:r>
              <a:rPr lang="en-US" sz="1400" dirty="0">
                <a:solidFill>
                  <a:srgbClr val="FF0000"/>
                </a:solidFill>
                <a:latin typeface="Noto Serif Thai" panose="02020502060505020204" pitchFamily="18" charset="-34"/>
                <a:cs typeface="Noto Serif Thai" panose="02020502060505020204" pitchFamily="18" charset="-34"/>
              </a:rPr>
              <a:t>1 </a:t>
            </a:r>
            <a:r>
              <a:rPr lang="th-TH" sz="1400" dirty="0">
                <a:solidFill>
                  <a:srgbClr val="FF0000"/>
                </a:solidFill>
                <a:latin typeface="Noto Serif Thai" panose="02020502060505020204" pitchFamily="18" charset="-34"/>
                <a:cs typeface="Noto Serif Thai" panose="02020502060505020204" pitchFamily="18" charset="-34"/>
              </a:rPr>
              <a:t>ไม่ได้</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5" name="TextBox 4">
            <a:extLst>
              <a:ext uri="{FF2B5EF4-FFF2-40B4-BE49-F238E27FC236}">
                <a16:creationId xmlns:a16="http://schemas.microsoft.com/office/drawing/2014/main" id="{B345F494-BEA0-9D9A-F3D2-8BF781EA95B2}"/>
              </a:ext>
            </a:extLst>
          </p:cNvPr>
          <p:cNvSpPr txBox="1"/>
          <p:nvPr/>
        </p:nvSpPr>
        <p:spPr>
          <a:xfrm>
            <a:off x="4975413" y="3083861"/>
            <a:ext cx="2250139" cy="307777"/>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many </a:t>
            </a:r>
            <a:r>
              <a:rPr lang="th-TH" sz="1400" dirty="0">
                <a:solidFill>
                  <a:srgbClr val="FF0000"/>
                </a:solidFill>
                <a:latin typeface="Noto Serif Thai" panose="02020502060505020204" pitchFamily="18" charset="-34"/>
                <a:cs typeface="Noto Serif Thai" panose="02020502060505020204" pitchFamily="18" charset="-34"/>
              </a:rPr>
              <a:t>จะเป็น </a:t>
            </a:r>
            <a:r>
              <a:rPr lang="en-US" sz="1400" dirty="0">
                <a:solidFill>
                  <a:srgbClr val="FF0000"/>
                </a:solidFill>
                <a:latin typeface="Noto Serif Thai" panose="02020502060505020204" pitchFamily="18" charset="-34"/>
                <a:cs typeface="Noto Serif Thai" panose="02020502060505020204" pitchFamily="18" charset="-34"/>
              </a:rPr>
              <a:t>0 </a:t>
            </a:r>
            <a:r>
              <a:rPr lang="th-TH" sz="1400" dirty="0">
                <a:solidFill>
                  <a:srgbClr val="FF0000"/>
                </a:solidFill>
                <a:latin typeface="Noto Serif Thai" panose="02020502060505020204" pitchFamily="18" charset="-34"/>
                <a:cs typeface="Noto Serif Thai" panose="02020502060505020204" pitchFamily="18" charset="-34"/>
              </a:rPr>
              <a:t>หรือ </a:t>
            </a:r>
            <a:r>
              <a:rPr lang="en-US" sz="1400" dirty="0">
                <a:solidFill>
                  <a:srgbClr val="FF0000"/>
                </a:solidFill>
                <a:latin typeface="Noto Serif Thai" panose="02020502060505020204" pitchFamily="18" charset="-34"/>
                <a:cs typeface="Noto Serif Thai" panose="02020502060505020204" pitchFamily="18" charset="-34"/>
              </a:rPr>
              <a:t>1 </a:t>
            </a:r>
            <a:r>
              <a:rPr lang="th-TH" sz="1400" dirty="0">
                <a:solidFill>
                  <a:srgbClr val="FF0000"/>
                </a:solidFill>
                <a:latin typeface="Noto Serif Thai" panose="02020502060505020204" pitchFamily="18" charset="-34"/>
                <a:cs typeface="Noto Serif Thai" panose="02020502060505020204" pitchFamily="18" charset="-34"/>
              </a:rPr>
              <a:t>ก็ได้</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6" name="TextBox 5">
            <a:extLst>
              <a:ext uri="{FF2B5EF4-FFF2-40B4-BE49-F238E27FC236}">
                <a16:creationId xmlns:a16="http://schemas.microsoft.com/office/drawing/2014/main" id="{C1E99A4C-8700-F4B7-1FE4-A362D4491DA7}"/>
              </a:ext>
            </a:extLst>
          </p:cNvPr>
          <p:cNvSpPr txBox="1"/>
          <p:nvPr/>
        </p:nvSpPr>
        <p:spPr>
          <a:xfrm>
            <a:off x="4975413" y="2481719"/>
            <a:ext cx="2250139" cy="307777"/>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one </a:t>
            </a:r>
            <a:r>
              <a:rPr lang="th-TH" sz="1400" dirty="0">
                <a:solidFill>
                  <a:srgbClr val="FF0000"/>
                </a:solidFill>
                <a:latin typeface="Noto Serif Thai" panose="02020502060505020204" pitchFamily="18" charset="-34"/>
                <a:cs typeface="Noto Serif Thai" panose="02020502060505020204" pitchFamily="18" charset="-34"/>
              </a:rPr>
              <a:t>จะเป็น </a:t>
            </a:r>
            <a:r>
              <a:rPr lang="en-US" sz="1400" dirty="0">
                <a:solidFill>
                  <a:srgbClr val="FF0000"/>
                </a:solidFill>
                <a:latin typeface="Noto Serif Thai" panose="02020502060505020204" pitchFamily="18" charset="-34"/>
                <a:cs typeface="Noto Serif Thai" panose="02020502060505020204" pitchFamily="18" charset="-34"/>
              </a:rPr>
              <a:t>0 </a:t>
            </a:r>
            <a:r>
              <a:rPr lang="th-TH" sz="1400" dirty="0">
                <a:solidFill>
                  <a:srgbClr val="FF0000"/>
                </a:solidFill>
                <a:latin typeface="Noto Serif Thai" panose="02020502060505020204" pitchFamily="18" charset="-34"/>
                <a:cs typeface="Noto Serif Thai" panose="02020502060505020204" pitchFamily="18" charset="-34"/>
              </a:rPr>
              <a:t>ไม่ได้</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8" name="TextBox 7">
            <a:extLst>
              <a:ext uri="{FF2B5EF4-FFF2-40B4-BE49-F238E27FC236}">
                <a16:creationId xmlns:a16="http://schemas.microsoft.com/office/drawing/2014/main" id="{93EE7FD4-FAFD-3579-0991-48DE3E881593}"/>
              </a:ext>
            </a:extLst>
          </p:cNvPr>
          <p:cNvSpPr txBox="1"/>
          <p:nvPr/>
        </p:nvSpPr>
        <p:spPr>
          <a:xfrm>
            <a:off x="502024" y="327958"/>
            <a:ext cx="6096000" cy="461665"/>
          </a:xfrm>
          <a:prstGeom prst="rect">
            <a:avLst/>
          </a:prstGeom>
          <a:noFill/>
        </p:spPr>
        <p:txBody>
          <a:bodyPr wrap="square">
            <a:spAutoFit/>
          </a:bodyPr>
          <a:lstStyle/>
          <a:p>
            <a:pPr algn="l">
              <a:spcBef>
                <a:spcPts val="1800"/>
              </a:spcBef>
              <a:spcAft>
                <a:spcPts val="1800"/>
              </a:spcAft>
            </a:pPr>
            <a:r>
              <a:rPr lang="en-US" sz="2400" b="1" i="0" dirty="0">
                <a:solidFill>
                  <a:srgbClr val="282C33"/>
                </a:solidFill>
                <a:effectLst/>
                <a:latin typeface="Kanit" panose="00000500000000000000" pitchFamily="2" charset="-34"/>
                <a:cs typeface="Kanit" panose="00000500000000000000" pitchFamily="2" charset="-34"/>
              </a:rPr>
              <a:t>Cardinality and ordinality</a:t>
            </a:r>
          </a:p>
        </p:txBody>
      </p:sp>
      <p:sp>
        <p:nvSpPr>
          <p:cNvPr id="10" name="TextBox 9">
            <a:extLst>
              <a:ext uri="{FF2B5EF4-FFF2-40B4-BE49-F238E27FC236}">
                <a16:creationId xmlns:a16="http://schemas.microsoft.com/office/drawing/2014/main" id="{B7EB5F74-A796-DB29-C6FE-5AA40DA4B5E2}"/>
              </a:ext>
            </a:extLst>
          </p:cNvPr>
          <p:cNvSpPr txBox="1"/>
          <p:nvPr/>
        </p:nvSpPr>
        <p:spPr>
          <a:xfrm>
            <a:off x="502024" y="898647"/>
            <a:ext cx="11456894" cy="1200329"/>
          </a:xfrm>
          <a:prstGeom prst="rect">
            <a:avLst/>
          </a:prstGeom>
          <a:noFill/>
        </p:spPr>
        <p:txBody>
          <a:bodyPr wrap="square">
            <a:spAutoFit/>
          </a:bodyPr>
          <a:lstStyle/>
          <a:p>
            <a:pPr algn="thaiDist">
              <a:spcAft>
                <a:spcPts val="1200"/>
              </a:spcAft>
            </a:pPr>
            <a:r>
              <a:rPr lang="en-US" b="0" i="0" dirty="0">
                <a:solidFill>
                  <a:srgbClr val="282C33"/>
                </a:solidFill>
                <a:effectLst/>
                <a:latin typeface="Graphik"/>
              </a:rPr>
              <a:t>Cardinality refers to the maximum number of times an instance in one entity can relate to instances of another entity. Ordinality, on the other hand, is the minimum number of times an instance in one entity can be associated with an instance in the related entity. Cardinality and ordinality are shown by the styling of a line and its endpoint, according to the chosen notation style.</a:t>
            </a:r>
          </a:p>
        </p:txBody>
      </p:sp>
      <p:sp>
        <p:nvSpPr>
          <p:cNvPr id="12" name="TextBox 11">
            <a:extLst>
              <a:ext uri="{FF2B5EF4-FFF2-40B4-BE49-F238E27FC236}">
                <a16:creationId xmlns:a16="http://schemas.microsoft.com/office/drawing/2014/main" id="{A0C166CD-6FA6-3608-68E9-235AC1FEF053}"/>
              </a:ext>
            </a:extLst>
          </p:cNvPr>
          <p:cNvSpPr txBox="1"/>
          <p:nvPr/>
        </p:nvSpPr>
        <p:spPr>
          <a:xfrm>
            <a:off x="6858002" y="6550223"/>
            <a:ext cx="5333998" cy="307777"/>
          </a:xfrm>
          <a:prstGeom prst="rect">
            <a:avLst/>
          </a:prstGeom>
          <a:noFill/>
        </p:spPr>
        <p:txBody>
          <a:bodyPr wrap="square">
            <a:spAutoFit/>
          </a:bodyPr>
          <a:lstStyle/>
          <a:p>
            <a:pPr algn="r"/>
            <a:r>
              <a:rPr lang="en-US" sz="1400" dirty="0"/>
              <a:t>https://www.lucidchart.com/pages/ER-diagram-symbols-and-meaning</a:t>
            </a:r>
          </a:p>
        </p:txBody>
      </p:sp>
      <p:sp>
        <p:nvSpPr>
          <p:cNvPr id="16" name="TextBox 15">
            <a:extLst>
              <a:ext uri="{FF2B5EF4-FFF2-40B4-BE49-F238E27FC236}">
                <a16:creationId xmlns:a16="http://schemas.microsoft.com/office/drawing/2014/main" id="{E7DB0C2E-B681-4F0A-65FD-F1FA3986C043}"/>
              </a:ext>
            </a:extLst>
          </p:cNvPr>
          <p:cNvSpPr txBox="1"/>
          <p:nvPr/>
        </p:nvSpPr>
        <p:spPr>
          <a:xfrm>
            <a:off x="519955" y="2204392"/>
            <a:ext cx="1963269" cy="307777"/>
          </a:xfrm>
          <a:prstGeom prst="rect">
            <a:avLst/>
          </a:prstGeom>
          <a:noFill/>
        </p:spPr>
        <p:txBody>
          <a:bodyPr wrap="square">
            <a:spAutoFit/>
          </a:bodyPr>
          <a:lstStyle/>
          <a:p>
            <a:pPr algn="ctr"/>
            <a:r>
              <a:rPr lang="en-US" sz="1400" dirty="0">
                <a:solidFill>
                  <a:srgbClr val="FF0000"/>
                </a:solidFill>
                <a:latin typeface="Noto Serif Thai" panose="02020502060505020204" pitchFamily="18" charset="-34"/>
                <a:cs typeface="Noto Serif Thai" panose="02020502060505020204" pitchFamily="18" charset="-34"/>
              </a:rPr>
              <a:t>Crow's Foot Notation</a:t>
            </a:r>
          </a:p>
        </p:txBody>
      </p:sp>
    </p:spTree>
    <p:extLst>
      <p:ext uri="{BB962C8B-B14F-4D97-AF65-F5344CB8AC3E}">
        <p14:creationId xmlns:p14="http://schemas.microsoft.com/office/powerpoint/2010/main" val="376312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9ADC-9908-9D23-2284-B28D2481BC60}"/>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C4DC3B6A-7E9F-80D0-87C7-D16EB307B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63" y="0"/>
            <a:ext cx="5379470" cy="42296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1D6535-5D27-A526-D059-1B9E95A99A43}"/>
              </a:ext>
            </a:extLst>
          </p:cNvPr>
          <p:cNvSpPr txBox="1"/>
          <p:nvPr/>
        </p:nvSpPr>
        <p:spPr>
          <a:xfrm>
            <a:off x="5298141" y="2983051"/>
            <a:ext cx="6096000" cy="1323439"/>
          </a:xfrm>
          <a:prstGeom prst="rect">
            <a:avLst/>
          </a:prstGeom>
          <a:noFill/>
        </p:spPr>
        <p:txBody>
          <a:bodyPr wrap="square">
            <a:spAutoFit/>
          </a:bodyPr>
          <a:lstStyle/>
          <a:p>
            <a:pPr algn="thaiDist" fontAlgn="base"/>
            <a:r>
              <a:rPr lang="en-US" sz="1600" dirty="0">
                <a:solidFill>
                  <a:srgbClr val="0C0D0E"/>
                </a:solidFill>
                <a:latin typeface="Noto Serif Thai" panose="02020502060505020204" pitchFamily="18" charset="-34"/>
                <a:cs typeface="Noto Serif Thai" panose="02020502060505020204" pitchFamily="18" charset="-34"/>
              </a:rPr>
              <a:t>A student, Alice, can only have one dorm room at time. A dorm room can only house one student at a time (for the sake of this example). Next year, Alice will be assigned a new dorm room, and at that point her dorm room from this year will be assigned to a new student.</a:t>
            </a:r>
          </a:p>
        </p:txBody>
      </p:sp>
      <p:sp>
        <p:nvSpPr>
          <p:cNvPr id="5" name="TextBox 4">
            <a:extLst>
              <a:ext uri="{FF2B5EF4-FFF2-40B4-BE49-F238E27FC236}">
                <a16:creationId xmlns:a16="http://schemas.microsoft.com/office/drawing/2014/main" id="{59C20412-69F6-395F-7A0C-BF73DE61771F}"/>
              </a:ext>
            </a:extLst>
          </p:cNvPr>
          <p:cNvSpPr txBox="1"/>
          <p:nvPr/>
        </p:nvSpPr>
        <p:spPr>
          <a:xfrm>
            <a:off x="5298141" y="926768"/>
            <a:ext cx="6096000" cy="830997"/>
          </a:xfrm>
          <a:prstGeom prst="rect">
            <a:avLst/>
          </a:prstGeom>
          <a:noFill/>
        </p:spPr>
        <p:txBody>
          <a:bodyPr wrap="square">
            <a:spAutoFit/>
          </a:bodyPr>
          <a:lstStyle/>
          <a:p>
            <a:pPr algn="thaiDist" fontAlgn="base"/>
            <a:r>
              <a:rPr lang="en-US" sz="1600" b="0" i="0" dirty="0">
                <a:solidFill>
                  <a:srgbClr val="0C0D0E"/>
                </a:solidFill>
                <a:effectLst/>
                <a:latin typeface="Noto Serif Thai" panose="02020502060505020204" pitchFamily="18" charset="-34"/>
                <a:cs typeface="Noto Serif Thai" panose="02020502060505020204" pitchFamily="18" charset="-34"/>
              </a:rPr>
              <a:t>Alice can have one and only one login (e.g. a11235) and that login can only be assigned to Alice. When Alice graduates, no one else can be assigned the login a11235.</a:t>
            </a:r>
          </a:p>
        </p:txBody>
      </p:sp>
      <p:sp>
        <p:nvSpPr>
          <p:cNvPr id="7" name="TextBox 6">
            <a:extLst>
              <a:ext uri="{FF2B5EF4-FFF2-40B4-BE49-F238E27FC236}">
                <a16:creationId xmlns:a16="http://schemas.microsoft.com/office/drawing/2014/main" id="{82A3C99C-5207-AE8E-CF52-7568703C8085}"/>
              </a:ext>
            </a:extLst>
          </p:cNvPr>
          <p:cNvSpPr txBox="1"/>
          <p:nvPr/>
        </p:nvSpPr>
        <p:spPr>
          <a:xfrm>
            <a:off x="5701554" y="6550223"/>
            <a:ext cx="6490446" cy="307777"/>
          </a:xfrm>
          <a:prstGeom prst="rect">
            <a:avLst/>
          </a:prstGeom>
          <a:noFill/>
        </p:spPr>
        <p:txBody>
          <a:bodyPr wrap="square">
            <a:spAutoFit/>
          </a:bodyPr>
          <a:lstStyle/>
          <a:p>
            <a:pPr algn="r"/>
            <a:r>
              <a:rPr lang="en-US" sz="1400" dirty="0"/>
              <a:t>https://stackoverflow.com/questions/33781451/crows-feet-one-vs-one-and-only-one</a:t>
            </a:r>
          </a:p>
        </p:txBody>
      </p:sp>
      <p:sp>
        <p:nvSpPr>
          <p:cNvPr id="8" name="TextBox 7">
            <a:extLst>
              <a:ext uri="{FF2B5EF4-FFF2-40B4-BE49-F238E27FC236}">
                <a16:creationId xmlns:a16="http://schemas.microsoft.com/office/drawing/2014/main" id="{5F5A1080-32DE-C1A7-DC55-699B0969355C}"/>
              </a:ext>
            </a:extLst>
          </p:cNvPr>
          <p:cNvSpPr txBox="1"/>
          <p:nvPr/>
        </p:nvSpPr>
        <p:spPr>
          <a:xfrm>
            <a:off x="5298141" y="1757765"/>
            <a:ext cx="1954306" cy="30777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คล้าย ๆ </a:t>
            </a:r>
            <a:r>
              <a:rPr lang="en-US" sz="1400" dirty="0">
                <a:solidFill>
                  <a:srgbClr val="FF0000"/>
                </a:solidFill>
                <a:latin typeface="Noto Serif Thai" panose="02020502060505020204" pitchFamily="18" charset="-34"/>
                <a:cs typeface="Noto Serif Thai" panose="02020502060505020204" pitchFamily="18" charset="-34"/>
              </a:rPr>
              <a:t>if and only if</a:t>
            </a:r>
          </a:p>
        </p:txBody>
      </p:sp>
    </p:spTree>
    <p:extLst>
      <p:ext uri="{BB962C8B-B14F-4D97-AF65-F5344CB8AC3E}">
        <p14:creationId xmlns:p14="http://schemas.microsoft.com/office/powerpoint/2010/main" val="427299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B9563-AA80-D1B3-BD25-82C09BDF14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CDA7A5-DFF1-CF5E-3684-A173A5BE102D}"/>
              </a:ext>
            </a:extLst>
          </p:cNvPr>
          <p:cNvPicPr>
            <a:picLocks noChangeAspect="1"/>
          </p:cNvPicPr>
          <p:nvPr/>
        </p:nvPicPr>
        <p:blipFill>
          <a:blip r:embed="rId2"/>
          <a:stretch>
            <a:fillRect/>
          </a:stretch>
        </p:blipFill>
        <p:spPr>
          <a:xfrm>
            <a:off x="742203" y="228153"/>
            <a:ext cx="10707594" cy="6401693"/>
          </a:xfrm>
          <a:prstGeom prst="rect">
            <a:avLst/>
          </a:prstGeom>
        </p:spPr>
      </p:pic>
    </p:spTree>
    <p:extLst>
      <p:ext uri="{BB962C8B-B14F-4D97-AF65-F5344CB8AC3E}">
        <p14:creationId xmlns:p14="http://schemas.microsoft.com/office/powerpoint/2010/main" val="125449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75AC90-5170-686B-6158-6A6A5CDDC362}"/>
              </a:ext>
            </a:extLst>
          </p:cNvPr>
          <p:cNvPicPr>
            <a:picLocks noChangeAspect="1"/>
          </p:cNvPicPr>
          <p:nvPr/>
        </p:nvPicPr>
        <p:blipFill>
          <a:blip r:embed="rId2"/>
          <a:stretch>
            <a:fillRect/>
          </a:stretch>
        </p:blipFill>
        <p:spPr>
          <a:xfrm>
            <a:off x="796374" y="0"/>
            <a:ext cx="6798216" cy="6858000"/>
          </a:xfrm>
          <a:prstGeom prst="rect">
            <a:avLst/>
          </a:prstGeom>
        </p:spPr>
      </p:pic>
      <p:pic>
        <p:nvPicPr>
          <p:cNvPr id="7" name="Picture 6">
            <a:extLst>
              <a:ext uri="{FF2B5EF4-FFF2-40B4-BE49-F238E27FC236}">
                <a16:creationId xmlns:a16="http://schemas.microsoft.com/office/drawing/2014/main" id="{49E793A2-B5C7-1139-32D2-749156FAF5F2}"/>
              </a:ext>
            </a:extLst>
          </p:cNvPr>
          <p:cNvPicPr>
            <a:picLocks noChangeAspect="1"/>
          </p:cNvPicPr>
          <p:nvPr/>
        </p:nvPicPr>
        <p:blipFill>
          <a:blip r:embed="rId3"/>
          <a:stretch>
            <a:fillRect/>
          </a:stretch>
        </p:blipFill>
        <p:spPr>
          <a:xfrm>
            <a:off x="7594590" y="6295947"/>
            <a:ext cx="1867161" cy="562053"/>
          </a:xfrm>
          <a:prstGeom prst="rect">
            <a:avLst/>
          </a:prstGeom>
        </p:spPr>
      </p:pic>
    </p:spTree>
    <p:extLst>
      <p:ext uri="{BB962C8B-B14F-4D97-AF65-F5344CB8AC3E}">
        <p14:creationId xmlns:p14="http://schemas.microsoft.com/office/powerpoint/2010/main" val="254660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7FACD-9BCB-6E37-A75C-EA68B32B55C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32DEE8D-CF8E-8993-3B20-7B6CB8FBE3EA}"/>
              </a:ext>
            </a:extLst>
          </p:cNvPr>
          <p:cNvPicPr>
            <a:picLocks noChangeAspect="1"/>
          </p:cNvPicPr>
          <p:nvPr/>
        </p:nvPicPr>
        <p:blipFill>
          <a:blip r:embed="rId2"/>
          <a:stretch>
            <a:fillRect/>
          </a:stretch>
        </p:blipFill>
        <p:spPr>
          <a:xfrm>
            <a:off x="455714" y="309127"/>
            <a:ext cx="2886478" cy="6239746"/>
          </a:xfrm>
          <a:prstGeom prst="rect">
            <a:avLst/>
          </a:prstGeom>
        </p:spPr>
      </p:pic>
      <p:pic>
        <p:nvPicPr>
          <p:cNvPr id="5" name="Picture 4">
            <a:extLst>
              <a:ext uri="{FF2B5EF4-FFF2-40B4-BE49-F238E27FC236}">
                <a16:creationId xmlns:a16="http://schemas.microsoft.com/office/drawing/2014/main" id="{A080BF18-B9CB-494E-636D-A6A9F9AAC593}"/>
              </a:ext>
            </a:extLst>
          </p:cNvPr>
          <p:cNvPicPr>
            <a:picLocks noChangeAspect="1"/>
          </p:cNvPicPr>
          <p:nvPr/>
        </p:nvPicPr>
        <p:blipFill>
          <a:blip r:embed="rId3"/>
          <a:stretch>
            <a:fillRect/>
          </a:stretch>
        </p:blipFill>
        <p:spPr>
          <a:xfrm>
            <a:off x="3342192" y="5720082"/>
            <a:ext cx="2095792" cy="828791"/>
          </a:xfrm>
          <a:prstGeom prst="rect">
            <a:avLst/>
          </a:prstGeom>
        </p:spPr>
      </p:pic>
      <p:pic>
        <p:nvPicPr>
          <p:cNvPr id="6" name="Picture 5">
            <a:extLst>
              <a:ext uri="{FF2B5EF4-FFF2-40B4-BE49-F238E27FC236}">
                <a16:creationId xmlns:a16="http://schemas.microsoft.com/office/drawing/2014/main" id="{A9529449-61BB-77F3-7A8B-060FBEC9617F}"/>
              </a:ext>
            </a:extLst>
          </p:cNvPr>
          <p:cNvPicPr>
            <a:picLocks noChangeAspect="1"/>
          </p:cNvPicPr>
          <p:nvPr/>
        </p:nvPicPr>
        <p:blipFill>
          <a:blip r:embed="rId4"/>
          <a:stretch>
            <a:fillRect/>
          </a:stretch>
        </p:blipFill>
        <p:spPr>
          <a:xfrm>
            <a:off x="3906970" y="555562"/>
            <a:ext cx="7436690" cy="4918085"/>
          </a:xfrm>
          <a:prstGeom prst="rect">
            <a:avLst/>
          </a:prstGeom>
        </p:spPr>
      </p:pic>
      <p:pic>
        <p:nvPicPr>
          <p:cNvPr id="9" name="Picture 8">
            <a:extLst>
              <a:ext uri="{FF2B5EF4-FFF2-40B4-BE49-F238E27FC236}">
                <a16:creationId xmlns:a16="http://schemas.microsoft.com/office/drawing/2014/main" id="{54FEF259-172C-5481-D076-82910A131A66}"/>
              </a:ext>
            </a:extLst>
          </p:cNvPr>
          <p:cNvPicPr>
            <a:picLocks noChangeAspect="1"/>
          </p:cNvPicPr>
          <p:nvPr/>
        </p:nvPicPr>
        <p:blipFill>
          <a:blip r:embed="rId5"/>
          <a:stretch>
            <a:fillRect/>
          </a:stretch>
        </p:blipFill>
        <p:spPr>
          <a:xfrm>
            <a:off x="9733710" y="5467634"/>
            <a:ext cx="1609950" cy="504895"/>
          </a:xfrm>
          <a:prstGeom prst="rect">
            <a:avLst/>
          </a:prstGeom>
        </p:spPr>
      </p:pic>
      <p:sp>
        <p:nvSpPr>
          <p:cNvPr id="2" name="TextBox 1">
            <a:extLst>
              <a:ext uri="{FF2B5EF4-FFF2-40B4-BE49-F238E27FC236}">
                <a16:creationId xmlns:a16="http://schemas.microsoft.com/office/drawing/2014/main" id="{5D20AE25-9825-71E7-CAF3-5640B8245A31}"/>
              </a:ext>
            </a:extLst>
          </p:cNvPr>
          <p:cNvSpPr txBox="1"/>
          <p:nvPr/>
        </p:nvSpPr>
        <p:spPr>
          <a:xfrm>
            <a:off x="8516470" y="2114526"/>
            <a:ext cx="3675530" cy="900246"/>
          </a:xfrm>
          <a:prstGeom prst="rect">
            <a:avLst/>
          </a:prstGeom>
          <a:noFill/>
        </p:spPr>
        <p:txBody>
          <a:bodyPr wrap="square" rtlCol="0">
            <a:spAutoFit/>
          </a:bodyPr>
          <a:lstStyle/>
          <a:p>
            <a:r>
              <a:rPr lang="th-TH" sz="1050" dirty="0">
                <a:solidFill>
                  <a:srgbClr val="FF0000"/>
                </a:solidFill>
                <a:latin typeface="Noto Serif Thai" panose="02020502060505020204" pitchFamily="18" charset="-34"/>
                <a:cs typeface="Noto Serif Thai" panose="02020502060505020204" pitchFamily="18" charset="-34"/>
              </a:rPr>
              <a:t>สลับซ้ายขวา</a:t>
            </a:r>
            <a:br>
              <a:rPr lang="th-TH" sz="1050" dirty="0">
                <a:solidFill>
                  <a:srgbClr val="FF0000"/>
                </a:solidFill>
                <a:latin typeface="Noto Serif Thai" panose="02020502060505020204" pitchFamily="18" charset="-34"/>
                <a:cs typeface="Noto Serif Thai" panose="02020502060505020204" pitchFamily="18" charset="-34"/>
              </a:rPr>
            </a:br>
            <a:r>
              <a:rPr lang="en-US" sz="1050" dirty="0">
                <a:solidFill>
                  <a:srgbClr val="FF0000"/>
                </a:solidFill>
                <a:latin typeface="Noto Serif Thai" panose="02020502060505020204" pitchFamily="18" charset="-34"/>
                <a:cs typeface="Noto Serif Thai" panose="02020502060505020204" pitchFamily="18" charset="-34"/>
              </a:rPr>
              <a:t>EMPLOYEE 1 </a:t>
            </a:r>
            <a:r>
              <a:rPr lang="th-TH" sz="1050" dirty="0">
                <a:solidFill>
                  <a:srgbClr val="FF0000"/>
                </a:solidFill>
                <a:latin typeface="Noto Serif Thai" panose="02020502060505020204" pitchFamily="18" charset="-34"/>
                <a:cs typeface="Noto Serif Thai" panose="02020502060505020204" pitchFamily="18" charset="-34"/>
              </a:rPr>
              <a:t>คน มี </a:t>
            </a:r>
            <a:r>
              <a:rPr lang="en-US" sz="1050" dirty="0">
                <a:solidFill>
                  <a:srgbClr val="FF0000"/>
                </a:solidFill>
                <a:latin typeface="Noto Serif Thai" panose="02020502060505020204" pitchFamily="18" charset="-34"/>
                <a:cs typeface="Noto Serif Thai" panose="02020502060505020204" pitchFamily="18" charset="-34"/>
              </a:rPr>
              <a:t>JOB_SKILL </a:t>
            </a:r>
            <a:r>
              <a:rPr lang="th-TH" sz="1050" dirty="0">
                <a:solidFill>
                  <a:srgbClr val="FF0000"/>
                </a:solidFill>
                <a:latin typeface="Noto Serif Thai" panose="02020502060505020204" pitchFamily="18" charset="-34"/>
                <a:cs typeface="Noto Serif Thai" panose="02020502060505020204" pitchFamily="18" charset="-34"/>
              </a:rPr>
              <a:t>ได้หลายรายการ</a:t>
            </a:r>
            <a:br>
              <a:rPr lang="th-TH" sz="1050" dirty="0">
                <a:solidFill>
                  <a:srgbClr val="FF0000"/>
                </a:solidFill>
                <a:latin typeface="Noto Serif Thai" panose="02020502060505020204" pitchFamily="18" charset="-34"/>
                <a:cs typeface="Noto Serif Thai" panose="02020502060505020204" pitchFamily="18" charset="-34"/>
              </a:rPr>
            </a:br>
            <a:r>
              <a:rPr lang="en-US" sz="1050" dirty="0">
                <a:solidFill>
                  <a:srgbClr val="FF0000"/>
                </a:solidFill>
                <a:latin typeface="Noto Serif Thai" panose="02020502060505020204" pitchFamily="18" charset="-34"/>
                <a:cs typeface="Noto Serif Thai" panose="02020502060505020204" pitchFamily="18" charset="-34"/>
              </a:rPr>
              <a:t>JOB_SKILL </a:t>
            </a:r>
            <a:r>
              <a:rPr lang="th-TH" sz="1050" dirty="0">
                <a:solidFill>
                  <a:srgbClr val="FF0000"/>
                </a:solidFill>
                <a:latin typeface="Noto Serif Thai" panose="02020502060505020204" pitchFamily="18" charset="-34"/>
                <a:cs typeface="Noto Serif Thai" panose="02020502060505020204" pitchFamily="18" charset="-34"/>
              </a:rPr>
              <a:t>แต่ละรายการสามารถระบุตัว </a:t>
            </a:r>
            <a:r>
              <a:rPr lang="en-US" sz="1050" dirty="0">
                <a:solidFill>
                  <a:srgbClr val="FF0000"/>
                </a:solidFill>
                <a:latin typeface="Noto Serif Thai" panose="02020502060505020204" pitchFamily="18" charset="-34"/>
                <a:cs typeface="Noto Serif Thai" panose="02020502060505020204" pitchFamily="18" charset="-34"/>
              </a:rPr>
              <a:t>EMPLOYEE </a:t>
            </a:r>
            <a:r>
              <a:rPr lang="th-TH" sz="1050" dirty="0">
                <a:solidFill>
                  <a:srgbClr val="FF0000"/>
                </a:solidFill>
                <a:latin typeface="Noto Serif Thai" panose="02020502060505020204" pitchFamily="18" charset="-34"/>
                <a:cs typeface="Noto Serif Thai" panose="02020502060505020204" pitchFamily="18" charset="-34"/>
              </a:rPr>
              <a:t>ได้</a:t>
            </a:r>
            <a:br>
              <a:rPr lang="th-TH" sz="1050" dirty="0">
                <a:solidFill>
                  <a:srgbClr val="FF0000"/>
                </a:solidFill>
                <a:latin typeface="Noto Serif Thai" panose="02020502060505020204" pitchFamily="18" charset="-34"/>
                <a:cs typeface="Noto Serif Thai" panose="02020502060505020204" pitchFamily="18" charset="-34"/>
              </a:rPr>
            </a:br>
            <a:r>
              <a:rPr lang="th-TH" sz="1050" dirty="0">
                <a:solidFill>
                  <a:srgbClr val="FF0000"/>
                </a:solidFill>
                <a:latin typeface="Noto Serif Thai" panose="02020502060505020204" pitchFamily="18" charset="-34"/>
                <a:cs typeface="Noto Serif Thai" panose="02020502060505020204" pitchFamily="18" charset="-34"/>
              </a:rPr>
              <a:t>สังเกตว่ามี </a:t>
            </a:r>
            <a:r>
              <a:rPr lang="en-US" sz="1050" dirty="0" err="1">
                <a:solidFill>
                  <a:srgbClr val="FF0000"/>
                </a:solidFill>
                <a:latin typeface="Noto Serif Thai" panose="02020502060505020204" pitchFamily="18" charset="-34"/>
                <a:cs typeface="Noto Serif Thai" panose="02020502060505020204" pitchFamily="18" charset="-34"/>
              </a:rPr>
              <a:t>Date_Skill_Acquired</a:t>
            </a:r>
            <a:r>
              <a:rPr lang="en-US" sz="1050" dirty="0">
                <a:solidFill>
                  <a:srgbClr val="FF0000"/>
                </a:solidFill>
                <a:latin typeface="Noto Serif Thai" panose="02020502060505020204" pitchFamily="18" charset="-34"/>
                <a:cs typeface="Noto Serif Thai" panose="02020502060505020204" pitchFamily="18" charset="-34"/>
              </a:rPr>
              <a:t>  </a:t>
            </a:r>
            <a:r>
              <a:rPr lang="th-TH" sz="1050" dirty="0">
                <a:solidFill>
                  <a:srgbClr val="FF0000"/>
                </a:solidFill>
                <a:latin typeface="Noto Serif Thai" panose="02020502060505020204" pitchFamily="18" charset="-34"/>
                <a:cs typeface="Noto Serif Thai" panose="02020502060505020204" pitchFamily="18" charset="-34"/>
              </a:rPr>
              <a:t>คือเรียนจบ</a:t>
            </a:r>
            <a:r>
              <a:rPr lang="en-US" sz="1050" dirty="0">
                <a:solidFill>
                  <a:srgbClr val="FF0000"/>
                </a:solidFill>
                <a:latin typeface="Noto Serif Thai" panose="02020502060505020204" pitchFamily="18" charset="-34"/>
                <a:cs typeface="Noto Serif Thai" panose="02020502060505020204" pitchFamily="18" charset="-34"/>
              </a:rPr>
              <a:t>/</a:t>
            </a:r>
            <a:r>
              <a:rPr lang="th-TH" sz="1050" dirty="0">
                <a:solidFill>
                  <a:srgbClr val="FF0000"/>
                </a:solidFill>
                <a:latin typeface="Noto Serif Thai" panose="02020502060505020204" pitchFamily="18" charset="-34"/>
                <a:cs typeface="Noto Serif Thai" panose="02020502060505020204" pitchFamily="18" charset="-34"/>
              </a:rPr>
              <a:t>สอบผ่านวันไหน</a:t>
            </a:r>
            <a:br>
              <a:rPr lang="th-TH" sz="1050" dirty="0">
                <a:solidFill>
                  <a:srgbClr val="FF0000"/>
                </a:solidFill>
                <a:latin typeface="Noto Serif Thai" panose="02020502060505020204" pitchFamily="18" charset="-34"/>
                <a:cs typeface="Noto Serif Thai" panose="02020502060505020204" pitchFamily="18" charset="-34"/>
              </a:rPr>
            </a:br>
            <a:r>
              <a:rPr lang="th-TH" sz="1050" dirty="0">
                <a:solidFill>
                  <a:srgbClr val="FF0000"/>
                </a:solidFill>
                <a:latin typeface="Noto Serif Thai" panose="02020502060505020204" pitchFamily="18" charset="-34"/>
                <a:cs typeface="Noto Serif Thai" panose="02020502060505020204" pitchFamily="18" charset="-34"/>
              </a:rPr>
              <a:t>ดังนั้นจึงเป็น </a:t>
            </a:r>
            <a:r>
              <a:rPr lang="en-US" sz="1050" dirty="0">
                <a:solidFill>
                  <a:srgbClr val="FF0000"/>
                </a:solidFill>
                <a:latin typeface="Noto Serif Thai" panose="02020502060505020204" pitchFamily="18" charset="-34"/>
                <a:cs typeface="Noto Serif Thai" panose="02020502060505020204" pitchFamily="18" charset="-34"/>
              </a:rPr>
              <a:t>one and only one</a:t>
            </a:r>
          </a:p>
        </p:txBody>
      </p:sp>
    </p:spTree>
    <p:extLst>
      <p:ext uri="{BB962C8B-B14F-4D97-AF65-F5344CB8AC3E}">
        <p14:creationId xmlns:p14="http://schemas.microsoft.com/office/powerpoint/2010/main" val="3790736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439</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Graphik</vt:lpstr>
      <vt:lpstr>Kanit</vt:lpstr>
      <vt:lpstr>Noto Serif Thai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ชัชวิทย์ อาภรณ์เทวัญ</dc:creator>
  <cp:lastModifiedBy>ชัชวิทย์ อาภรณ์เทวัญ</cp:lastModifiedBy>
  <cp:revision>464</cp:revision>
  <dcterms:created xsi:type="dcterms:W3CDTF">2025-01-07T07:16:12Z</dcterms:created>
  <dcterms:modified xsi:type="dcterms:W3CDTF">2025-02-17T14:40:40Z</dcterms:modified>
</cp:coreProperties>
</file>