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334" r:id="rId4"/>
    <p:sldId id="305" r:id="rId5"/>
    <p:sldId id="336" r:id="rId6"/>
    <p:sldId id="335"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73" r:id="rId20"/>
    <p:sldId id="359" r:id="rId21"/>
    <p:sldId id="360" r:id="rId22"/>
    <p:sldId id="361" r:id="rId23"/>
    <p:sldId id="362" r:id="rId24"/>
    <p:sldId id="363" r:id="rId25"/>
    <p:sldId id="364" r:id="rId26"/>
    <p:sldId id="367" r:id="rId27"/>
    <p:sldId id="349" r:id="rId28"/>
    <p:sldId id="350" r:id="rId29"/>
    <p:sldId id="351" r:id="rId30"/>
    <p:sldId id="352" r:id="rId31"/>
    <p:sldId id="368" r:id="rId32"/>
    <p:sldId id="353" r:id="rId33"/>
    <p:sldId id="354" r:id="rId34"/>
    <p:sldId id="355" r:id="rId35"/>
    <p:sldId id="369" r:id="rId36"/>
    <p:sldId id="370" r:id="rId37"/>
    <p:sldId id="37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107" d="100"/>
          <a:sy n="107" d="100"/>
        </p:scale>
        <p:origin x="63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F943-73A5-16FA-1DF6-C764FCF67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97C5B-625E-D4BA-0D22-AB15140CE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7FDDF-C9ED-764B-324D-9A4F5A178FB3}"/>
              </a:ext>
            </a:extLst>
          </p:cNvPr>
          <p:cNvSpPr>
            <a:spLocks noGrp="1"/>
          </p:cNvSpPr>
          <p:nvPr>
            <p:ph type="dt" sz="half" idx="10"/>
          </p:nvPr>
        </p:nvSpPr>
        <p:spPr/>
        <p:txBody>
          <a:bodyPr/>
          <a:lstStyle/>
          <a:p>
            <a:fld id="{6A101931-694A-4E36-A729-AF0FE0265620}" type="datetimeFigureOut">
              <a:rPr lang="en-US" smtClean="0"/>
              <a:t>2/25/2025</a:t>
            </a:fld>
            <a:endParaRPr lang="en-US"/>
          </a:p>
        </p:txBody>
      </p:sp>
      <p:sp>
        <p:nvSpPr>
          <p:cNvPr id="5" name="Footer Placeholder 4">
            <a:extLst>
              <a:ext uri="{FF2B5EF4-FFF2-40B4-BE49-F238E27FC236}">
                <a16:creationId xmlns:a16="http://schemas.microsoft.com/office/drawing/2014/main" id="{1E40546E-B79B-01B7-99D7-DDD6D31AB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EEEB2-03D5-67A6-1BE1-BB7034567CED}"/>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243212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C51A-EB58-6A3D-12C0-DBDE2FC9D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5FADDE-DF0A-FB18-44BB-15B66FC03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14650-0182-5C98-C947-972AAC923B2D}"/>
              </a:ext>
            </a:extLst>
          </p:cNvPr>
          <p:cNvSpPr>
            <a:spLocks noGrp="1"/>
          </p:cNvSpPr>
          <p:nvPr>
            <p:ph type="dt" sz="half" idx="10"/>
          </p:nvPr>
        </p:nvSpPr>
        <p:spPr/>
        <p:txBody>
          <a:bodyPr/>
          <a:lstStyle/>
          <a:p>
            <a:fld id="{6A101931-694A-4E36-A729-AF0FE0265620}" type="datetimeFigureOut">
              <a:rPr lang="en-US" smtClean="0"/>
              <a:t>2/25/2025</a:t>
            </a:fld>
            <a:endParaRPr lang="en-US"/>
          </a:p>
        </p:txBody>
      </p:sp>
      <p:sp>
        <p:nvSpPr>
          <p:cNvPr id="5" name="Footer Placeholder 4">
            <a:extLst>
              <a:ext uri="{FF2B5EF4-FFF2-40B4-BE49-F238E27FC236}">
                <a16:creationId xmlns:a16="http://schemas.microsoft.com/office/drawing/2014/main" id="{A0F358F3-29A9-8D93-4435-7679A218B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A2D8E-F41C-DA4E-FEB3-C29D39AE08F6}"/>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88161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CC1EE-7E9B-DA33-B4CE-7A2622D13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BB0B0D-C57C-C909-5B82-6AA5A24206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E6C19-C448-C0F5-3B72-BC6F7BCD4579}"/>
              </a:ext>
            </a:extLst>
          </p:cNvPr>
          <p:cNvSpPr>
            <a:spLocks noGrp="1"/>
          </p:cNvSpPr>
          <p:nvPr>
            <p:ph type="dt" sz="half" idx="10"/>
          </p:nvPr>
        </p:nvSpPr>
        <p:spPr/>
        <p:txBody>
          <a:bodyPr/>
          <a:lstStyle/>
          <a:p>
            <a:fld id="{6A101931-694A-4E36-A729-AF0FE0265620}" type="datetimeFigureOut">
              <a:rPr lang="en-US" smtClean="0"/>
              <a:t>2/25/2025</a:t>
            </a:fld>
            <a:endParaRPr lang="en-US"/>
          </a:p>
        </p:txBody>
      </p:sp>
      <p:sp>
        <p:nvSpPr>
          <p:cNvPr id="5" name="Footer Placeholder 4">
            <a:extLst>
              <a:ext uri="{FF2B5EF4-FFF2-40B4-BE49-F238E27FC236}">
                <a16:creationId xmlns:a16="http://schemas.microsoft.com/office/drawing/2014/main" id="{4EC94023-FF70-35B0-EC05-A62373435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1ACE2-FEEF-CADB-23F5-27D98EA6EB30}"/>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269916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54FF-DBB1-98F1-FBEA-B64DCBE42B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8DFF6-0B35-B8A4-8132-B4FD934A98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7A831-7735-04A6-B975-4366F6E8EE01}"/>
              </a:ext>
            </a:extLst>
          </p:cNvPr>
          <p:cNvSpPr>
            <a:spLocks noGrp="1"/>
          </p:cNvSpPr>
          <p:nvPr>
            <p:ph type="dt" sz="half" idx="10"/>
          </p:nvPr>
        </p:nvSpPr>
        <p:spPr/>
        <p:txBody>
          <a:bodyPr/>
          <a:lstStyle/>
          <a:p>
            <a:fld id="{6A101931-694A-4E36-A729-AF0FE0265620}" type="datetimeFigureOut">
              <a:rPr lang="en-US" smtClean="0"/>
              <a:t>2/25/2025</a:t>
            </a:fld>
            <a:endParaRPr lang="en-US"/>
          </a:p>
        </p:txBody>
      </p:sp>
      <p:sp>
        <p:nvSpPr>
          <p:cNvPr id="5" name="Footer Placeholder 4">
            <a:extLst>
              <a:ext uri="{FF2B5EF4-FFF2-40B4-BE49-F238E27FC236}">
                <a16:creationId xmlns:a16="http://schemas.microsoft.com/office/drawing/2014/main" id="{9652B679-0919-280E-0E12-D49FBE689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41AFF-0F2B-DBAA-1796-C0A996A93147}"/>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230899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2289-6FD9-A3AF-21A0-C88A1BFA51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D2C086-03B2-4395-A0D7-69E29D9CE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A78F39-DD23-64B0-2828-84802AB895F5}"/>
              </a:ext>
            </a:extLst>
          </p:cNvPr>
          <p:cNvSpPr>
            <a:spLocks noGrp="1"/>
          </p:cNvSpPr>
          <p:nvPr>
            <p:ph type="dt" sz="half" idx="10"/>
          </p:nvPr>
        </p:nvSpPr>
        <p:spPr/>
        <p:txBody>
          <a:bodyPr/>
          <a:lstStyle/>
          <a:p>
            <a:fld id="{6A101931-694A-4E36-A729-AF0FE0265620}" type="datetimeFigureOut">
              <a:rPr lang="en-US" smtClean="0"/>
              <a:t>2/25/2025</a:t>
            </a:fld>
            <a:endParaRPr lang="en-US"/>
          </a:p>
        </p:txBody>
      </p:sp>
      <p:sp>
        <p:nvSpPr>
          <p:cNvPr id="5" name="Footer Placeholder 4">
            <a:extLst>
              <a:ext uri="{FF2B5EF4-FFF2-40B4-BE49-F238E27FC236}">
                <a16:creationId xmlns:a16="http://schemas.microsoft.com/office/drawing/2014/main" id="{84D45749-E447-E29F-DFFB-16F49190A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86720-3F38-3463-79D2-2C64CB04FE84}"/>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336806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D16D-A0F7-560A-21EA-4AF360A9F5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5AF11-8768-B014-618A-8305DCE9D6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191E59-C14B-E627-B74A-788416B1C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3B8BF0-A6D4-92E9-3CED-331481EB9CCF}"/>
              </a:ext>
            </a:extLst>
          </p:cNvPr>
          <p:cNvSpPr>
            <a:spLocks noGrp="1"/>
          </p:cNvSpPr>
          <p:nvPr>
            <p:ph type="dt" sz="half" idx="10"/>
          </p:nvPr>
        </p:nvSpPr>
        <p:spPr/>
        <p:txBody>
          <a:bodyPr/>
          <a:lstStyle/>
          <a:p>
            <a:fld id="{6A101931-694A-4E36-A729-AF0FE0265620}" type="datetimeFigureOut">
              <a:rPr lang="en-US" smtClean="0"/>
              <a:t>2/25/2025</a:t>
            </a:fld>
            <a:endParaRPr lang="en-US"/>
          </a:p>
        </p:txBody>
      </p:sp>
      <p:sp>
        <p:nvSpPr>
          <p:cNvPr id="6" name="Footer Placeholder 5">
            <a:extLst>
              <a:ext uri="{FF2B5EF4-FFF2-40B4-BE49-F238E27FC236}">
                <a16:creationId xmlns:a16="http://schemas.microsoft.com/office/drawing/2014/main" id="{149B4F18-0DB8-63C1-A346-974FE057C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C1108-E5D7-AC33-C93B-8D41150F9407}"/>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79947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9647-196E-E926-3598-7E65448AC2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95946C-2F05-92B1-BF32-520E6CCE0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7AA267-FEE7-A38B-A43B-1E51AD6BDF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E9B15-0D81-3503-3418-6CD4E038A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9390B5-1FA8-CA0C-3698-9D6B9EAB3E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D81C52-1852-C60F-9221-4224A00DDC99}"/>
              </a:ext>
            </a:extLst>
          </p:cNvPr>
          <p:cNvSpPr>
            <a:spLocks noGrp="1"/>
          </p:cNvSpPr>
          <p:nvPr>
            <p:ph type="dt" sz="half" idx="10"/>
          </p:nvPr>
        </p:nvSpPr>
        <p:spPr/>
        <p:txBody>
          <a:bodyPr/>
          <a:lstStyle/>
          <a:p>
            <a:fld id="{6A101931-694A-4E36-A729-AF0FE0265620}" type="datetimeFigureOut">
              <a:rPr lang="en-US" smtClean="0"/>
              <a:t>2/25/2025</a:t>
            </a:fld>
            <a:endParaRPr lang="en-US"/>
          </a:p>
        </p:txBody>
      </p:sp>
      <p:sp>
        <p:nvSpPr>
          <p:cNvPr id="8" name="Footer Placeholder 7">
            <a:extLst>
              <a:ext uri="{FF2B5EF4-FFF2-40B4-BE49-F238E27FC236}">
                <a16:creationId xmlns:a16="http://schemas.microsoft.com/office/drawing/2014/main" id="{DFF2CEAB-2B55-C493-D569-AFBDDBBC34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5F334-D7B6-CE32-60F1-0DD1F0C3CBDE}"/>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116785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B743-700B-B7D3-AD72-1BC3CC08B5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FC82ED-E248-0025-207C-F5B64372629E}"/>
              </a:ext>
            </a:extLst>
          </p:cNvPr>
          <p:cNvSpPr>
            <a:spLocks noGrp="1"/>
          </p:cNvSpPr>
          <p:nvPr>
            <p:ph type="dt" sz="half" idx="10"/>
          </p:nvPr>
        </p:nvSpPr>
        <p:spPr/>
        <p:txBody>
          <a:bodyPr/>
          <a:lstStyle/>
          <a:p>
            <a:fld id="{6A101931-694A-4E36-A729-AF0FE0265620}" type="datetimeFigureOut">
              <a:rPr lang="en-US" smtClean="0"/>
              <a:t>2/25/2025</a:t>
            </a:fld>
            <a:endParaRPr lang="en-US"/>
          </a:p>
        </p:txBody>
      </p:sp>
      <p:sp>
        <p:nvSpPr>
          <p:cNvPr id="4" name="Footer Placeholder 3">
            <a:extLst>
              <a:ext uri="{FF2B5EF4-FFF2-40B4-BE49-F238E27FC236}">
                <a16:creationId xmlns:a16="http://schemas.microsoft.com/office/drawing/2014/main" id="{E847FE30-53E5-7979-060A-542ED39470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EC7B75-5D26-39DA-D4BB-C61EBA7B60B6}"/>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408033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78C725-5E6B-AACC-F036-2F27F49B12CA}"/>
              </a:ext>
            </a:extLst>
          </p:cNvPr>
          <p:cNvSpPr>
            <a:spLocks noGrp="1"/>
          </p:cNvSpPr>
          <p:nvPr>
            <p:ph type="dt" sz="half" idx="10"/>
          </p:nvPr>
        </p:nvSpPr>
        <p:spPr/>
        <p:txBody>
          <a:bodyPr/>
          <a:lstStyle/>
          <a:p>
            <a:fld id="{6A101931-694A-4E36-A729-AF0FE0265620}" type="datetimeFigureOut">
              <a:rPr lang="en-US" smtClean="0"/>
              <a:t>2/25/2025</a:t>
            </a:fld>
            <a:endParaRPr lang="en-US"/>
          </a:p>
        </p:txBody>
      </p:sp>
      <p:sp>
        <p:nvSpPr>
          <p:cNvPr id="3" name="Footer Placeholder 2">
            <a:extLst>
              <a:ext uri="{FF2B5EF4-FFF2-40B4-BE49-F238E27FC236}">
                <a16:creationId xmlns:a16="http://schemas.microsoft.com/office/drawing/2014/main" id="{8BAAEDD9-7A74-3D4F-65A1-7A8191EB61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DC8BB-69B8-4A4D-D9D0-6DB362DDABD6}"/>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102846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E79D-8EC4-E3AE-2ACD-22EEAF92C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361BF7-55F4-5F76-7150-FBC09C374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378FF-C6C4-534B-621F-D5C85B986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F01C7-9BBE-BAC9-2F68-03558424670D}"/>
              </a:ext>
            </a:extLst>
          </p:cNvPr>
          <p:cNvSpPr>
            <a:spLocks noGrp="1"/>
          </p:cNvSpPr>
          <p:nvPr>
            <p:ph type="dt" sz="half" idx="10"/>
          </p:nvPr>
        </p:nvSpPr>
        <p:spPr/>
        <p:txBody>
          <a:bodyPr/>
          <a:lstStyle/>
          <a:p>
            <a:fld id="{6A101931-694A-4E36-A729-AF0FE0265620}" type="datetimeFigureOut">
              <a:rPr lang="en-US" smtClean="0"/>
              <a:t>2/25/2025</a:t>
            </a:fld>
            <a:endParaRPr lang="en-US"/>
          </a:p>
        </p:txBody>
      </p:sp>
      <p:sp>
        <p:nvSpPr>
          <p:cNvPr id="6" name="Footer Placeholder 5">
            <a:extLst>
              <a:ext uri="{FF2B5EF4-FFF2-40B4-BE49-F238E27FC236}">
                <a16:creationId xmlns:a16="http://schemas.microsoft.com/office/drawing/2014/main" id="{5661F613-029E-9E81-DDA5-60366D5C5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A024A-2A32-052B-ABD3-A73325508F03}"/>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399876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F362-D9FD-9B89-CB57-3C6661EE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06537B-3FCF-9476-679A-7ECC9E79A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931D0C-C986-5E25-C274-3C17B1E79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07D6CC-CFD0-8266-F594-88412AB72F92}"/>
              </a:ext>
            </a:extLst>
          </p:cNvPr>
          <p:cNvSpPr>
            <a:spLocks noGrp="1"/>
          </p:cNvSpPr>
          <p:nvPr>
            <p:ph type="dt" sz="half" idx="10"/>
          </p:nvPr>
        </p:nvSpPr>
        <p:spPr/>
        <p:txBody>
          <a:bodyPr/>
          <a:lstStyle/>
          <a:p>
            <a:fld id="{6A101931-694A-4E36-A729-AF0FE0265620}" type="datetimeFigureOut">
              <a:rPr lang="en-US" smtClean="0"/>
              <a:t>2/25/2025</a:t>
            </a:fld>
            <a:endParaRPr lang="en-US"/>
          </a:p>
        </p:txBody>
      </p:sp>
      <p:sp>
        <p:nvSpPr>
          <p:cNvPr id="6" name="Footer Placeholder 5">
            <a:extLst>
              <a:ext uri="{FF2B5EF4-FFF2-40B4-BE49-F238E27FC236}">
                <a16:creationId xmlns:a16="http://schemas.microsoft.com/office/drawing/2014/main" id="{5D862BE0-65F8-3A37-8AA6-15E52F77F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E529E-C246-11D4-20A5-F5D0808FA3AB}"/>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116395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4585E-CB1D-5603-55F5-A8295F23F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A6367A-2795-5C01-3EE9-B69DD59DE1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B7827-25FE-CFAC-4F8D-E9EEADB41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01931-694A-4E36-A729-AF0FE0265620}" type="datetimeFigureOut">
              <a:rPr lang="en-US" smtClean="0"/>
              <a:t>2/25/2025</a:t>
            </a:fld>
            <a:endParaRPr lang="en-US"/>
          </a:p>
        </p:txBody>
      </p:sp>
      <p:sp>
        <p:nvSpPr>
          <p:cNvPr id="5" name="Footer Placeholder 4">
            <a:extLst>
              <a:ext uri="{FF2B5EF4-FFF2-40B4-BE49-F238E27FC236}">
                <a16:creationId xmlns:a16="http://schemas.microsoft.com/office/drawing/2014/main" id="{2528E020-08D6-4FEA-3D32-80389B4B8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5724CF-AC92-C555-87E7-2C2DF836E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D08B8-8E8E-41B2-B4E1-3B7B5F0ECAB2}" type="slidenum">
              <a:rPr lang="en-US" smtClean="0"/>
              <a:t>‹#›</a:t>
            </a:fld>
            <a:endParaRPr lang="en-US"/>
          </a:p>
        </p:txBody>
      </p:sp>
    </p:spTree>
    <p:extLst>
      <p:ext uri="{BB962C8B-B14F-4D97-AF65-F5344CB8AC3E}">
        <p14:creationId xmlns:p14="http://schemas.microsoft.com/office/powerpoint/2010/main" val="33140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E895C9-29F5-D611-90AF-F60177909F50}"/>
              </a:ext>
            </a:extLst>
          </p:cNvPr>
          <p:cNvSpPr txBox="1"/>
          <p:nvPr/>
        </p:nvSpPr>
        <p:spPr>
          <a:xfrm>
            <a:off x="0" y="1089898"/>
            <a:ext cx="12192000" cy="4278094"/>
          </a:xfrm>
          <a:prstGeom prst="rect">
            <a:avLst/>
          </a:prstGeom>
          <a:noFill/>
        </p:spPr>
        <p:txBody>
          <a:bodyPr wrap="square" rtlCol="0">
            <a:spAutoFit/>
          </a:bodyPr>
          <a:lstStyle/>
          <a:p>
            <a:pPr algn="ctr"/>
            <a:r>
              <a:rPr lang="en-US" sz="7200" b="0" i="0" dirty="0">
                <a:effectLst/>
                <a:latin typeface="Kanit" panose="00000500000000000000" pitchFamily="2" charset="-34"/>
                <a:cs typeface="Kanit" panose="00000500000000000000" pitchFamily="2" charset="-34"/>
              </a:rPr>
              <a:t>2301361</a:t>
            </a:r>
            <a:br>
              <a:rPr lang="en-US" sz="6600" b="0" i="0" dirty="0">
                <a:effectLst/>
                <a:latin typeface="Kanit" panose="00000500000000000000" pitchFamily="2" charset="-34"/>
                <a:cs typeface="Kanit" panose="00000500000000000000" pitchFamily="2" charset="-34"/>
              </a:rPr>
            </a:br>
            <a:r>
              <a:rPr lang="en-US" sz="9600" b="0" i="0" dirty="0">
                <a:effectLst/>
                <a:latin typeface="Kanit" panose="00000500000000000000" pitchFamily="2" charset="-34"/>
                <a:cs typeface="Kanit" panose="00000500000000000000" pitchFamily="2" charset="-34"/>
              </a:rPr>
              <a:t>SYSTEMS ANALYSIS</a:t>
            </a:r>
            <a:br>
              <a:rPr lang="en-US" sz="9600" b="0" i="0" dirty="0">
                <a:effectLst/>
                <a:latin typeface="Kanit" panose="00000500000000000000" pitchFamily="2" charset="-34"/>
                <a:cs typeface="Kanit" panose="00000500000000000000" pitchFamily="2" charset="-34"/>
              </a:rPr>
            </a:br>
            <a:r>
              <a:rPr lang="en-US" sz="9600" b="0" i="0" dirty="0">
                <a:effectLst/>
                <a:latin typeface="Kanit" panose="00000500000000000000" pitchFamily="2" charset="-34"/>
                <a:cs typeface="Kanit" panose="00000500000000000000" pitchFamily="2" charset="-34"/>
              </a:rPr>
              <a:t>AND DESIGN</a:t>
            </a:r>
            <a:endParaRPr lang="en-US" sz="6600" dirty="0">
              <a:latin typeface="Kanit" panose="00000500000000000000" pitchFamily="2" charset="-34"/>
              <a:cs typeface="Kanit" panose="00000500000000000000" pitchFamily="2" charset="-34"/>
            </a:endParaRPr>
          </a:p>
        </p:txBody>
      </p:sp>
      <p:sp>
        <p:nvSpPr>
          <p:cNvPr id="2" name="TextBox 1">
            <a:extLst>
              <a:ext uri="{FF2B5EF4-FFF2-40B4-BE49-F238E27FC236}">
                <a16:creationId xmlns:a16="http://schemas.microsoft.com/office/drawing/2014/main" id="{17532985-D2BD-7708-3B5C-8BF6911A07DF}"/>
              </a:ext>
            </a:extLst>
          </p:cNvPr>
          <p:cNvSpPr txBox="1"/>
          <p:nvPr/>
        </p:nvSpPr>
        <p:spPr>
          <a:xfrm>
            <a:off x="0" y="10998"/>
            <a:ext cx="9144000" cy="369332"/>
          </a:xfrm>
          <a:prstGeom prst="rect">
            <a:avLst/>
          </a:prstGeom>
          <a:noFill/>
        </p:spPr>
        <p:txBody>
          <a:bodyPr wrap="square" rtlCol="0">
            <a:spAutoFit/>
          </a:bodyPr>
          <a:lstStyle/>
          <a:p>
            <a:r>
              <a:rPr lang="th-TH" dirty="0">
                <a:solidFill>
                  <a:srgbClr val="FF0000"/>
                </a:solidFill>
                <a:latin typeface="Kanit" panose="00000500000000000000" pitchFamily="2" charset="-34"/>
                <a:cs typeface="Kanit" panose="00000500000000000000" pitchFamily="2" charset="-34"/>
              </a:rPr>
              <a:t>แก้ไขครั้งล่าสุดเมื่อวันที่ </a:t>
            </a:r>
            <a:r>
              <a:rPr lang="en-US">
                <a:solidFill>
                  <a:srgbClr val="FF0000"/>
                </a:solidFill>
                <a:latin typeface="Kanit" panose="00000500000000000000" pitchFamily="2" charset="-34"/>
                <a:cs typeface="Kanit" panose="00000500000000000000" pitchFamily="2" charset="-34"/>
              </a:rPr>
              <a:t>25 </a:t>
            </a:r>
            <a:r>
              <a:rPr lang="th-TH" dirty="0">
                <a:solidFill>
                  <a:srgbClr val="FF0000"/>
                </a:solidFill>
                <a:latin typeface="Kanit" panose="00000500000000000000" pitchFamily="2" charset="-34"/>
                <a:cs typeface="Kanit" panose="00000500000000000000" pitchFamily="2" charset="-34"/>
              </a:rPr>
              <a:t>กุมภาพันธ์ </a:t>
            </a:r>
            <a:r>
              <a:rPr lang="en-US" dirty="0">
                <a:solidFill>
                  <a:srgbClr val="FF0000"/>
                </a:solidFill>
                <a:latin typeface="Kanit" panose="00000500000000000000" pitchFamily="2" charset="-34"/>
                <a:cs typeface="Kanit" panose="00000500000000000000" pitchFamily="2" charset="-34"/>
              </a:rPr>
              <a:t>256</a:t>
            </a:r>
            <a:r>
              <a:rPr lang="th-TH" dirty="0">
                <a:solidFill>
                  <a:srgbClr val="FF0000"/>
                </a:solidFill>
                <a:latin typeface="Kanit" panose="00000500000000000000" pitchFamily="2" charset="-34"/>
                <a:cs typeface="Kanit" panose="00000500000000000000" pitchFamily="2" charset="-34"/>
              </a:rPr>
              <a:t>8</a:t>
            </a:r>
            <a:endParaRPr lang="en-US" dirty="0">
              <a:solidFill>
                <a:srgbClr val="FF0000"/>
              </a:solidFill>
              <a:latin typeface="Kanit" panose="00000500000000000000" pitchFamily="2" charset="-34"/>
              <a:cs typeface="Kanit" panose="00000500000000000000" pitchFamily="2" charset="-34"/>
            </a:endParaRPr>
          </a:p>
        </p:txBody>
      </p:sp>
    </p:spTree>
    <p:extLst>
      <p:ext uri="{BB962C8B-B14F-4D97-AF65-F5344CB8AC3E}">
        <p14:creationId xmlns:p14="http://schemas.microsoft.com/office/powerpoint/2010/main" val="3077505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847BF-CED8-C9B2-AD14-055D013E00A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B5C0750-A348-8F90-1220-725C30657D61}"/>
              </a:ext>
            </a:extLst>
          </p:cNvPr>
          <p:cNvPicPr>
            <a:picLocks noChangeAspect="1"/>
          </p:cNvPicPr>
          <p:nvPr/>
        </p:nvPicPr>
        <p:blipFill>
          <a:blip r:embed="rId2"/>
          <a:stretch>
            <a:fillRect/>
          </a:stretch>
        </p:blipFill>
        <p:spPr>
          <a:xfrm>
            <a:off x="913677" y="462722"/>
            <a:ext cx="10364646" cy="2762636"/>
          </a:xfrm>
          <a:prstGeom prst="rect">
            <a:avLst/>
          </a:prstGeom>
        </p:spPr>
      </p:pic>
      <p:pic>
        <p:nvPicPr>
          <p:cNvPr id="6" name="Picture 5">
            <a:extLst>
              <a:ext uri="{FF2B5EF4-FFF2-40B4-BE49-F238E27FC236}">
                <a16:creationId xmlns:a16="http://schemas.microsoft.com/office/drawing/2014/main" id="{50ADD1F4-37C0-F5C9-4E1A-674D63931DB9}"/>
              </a:ext>
            </a:extLst>
          </p:cNvPr>
          <p:cNvPicPr>
            <a:picLocks noChangeAspect="1"/>
          </p:cNvPicPr>
          <p:nvPr/>
        </p:nvPicPr>
        <p:blipFill>
          <a:blip r:embed="rId3"/>
          <a:stretch>
            <a:fillRect/>
          </a:stretch>
        </p:blipFill>
        <p:spPr>
          <a:xfrm>
            <a:off x="846992" y="5743897"/>
            <a:ext cx="1838582" cy="952633"/>
          </a:xfrm>
          <a:prstGeom prst="rect">
            <a:avLst/>
          </a:prstGeom>
        </p:spPr>
      </p:pic>
      <p:sp>
        <p:nvSpPr>
          <p:cNvPr id="2" name="TextBox 1">
            <a:extLst>
              <a:ext uri="{FF2B5EF4-FFF2-40B4-BE49-F238E27FC236}">
                <a16:creationId xmlns:a16="http://schemas.microsoft.com/office/drawing/2014/main" id="{FB4903AC-B4F3-0AD7-3895-6B467445E7FC}"/>
              </a:ext>
            </a:extLst>
          </p:cNvPr>
          <p:cNvSpPr txBox="1"/>
          <p:nvPr/>
        </p:nvSpPr>
        <p:spPr>
          <a:xfrm>
            <a:off x="10112187" y="2572871"/>
            <a:ext cx="1461247" cy="307777"/>
          </a:xfrm>
          <a:prstGeom prst="rect">
            <a:avLst/>
          </a:prstGeom>
          <a:noFill/>
        </p:spPr>
        <p:txBody>
          <a:bodyPr wrap="square" rtlCol="0">
            <a:spAutoFit/>
          </a:bodyPr>
          <a:lstStyle/>
          <a:p>
            <a:r>
              <a:rPr lang="th-TH" sz="1400" dirty="0">
                <a:solidFill>
                  <a:srgbClr val="FF0000"/>
                </a:solidFill>
                <a:latin typeface="Noto Serif Thai" panose="02020502060505020204" pitchFamily="18" charset="-34"/>
                <a:cs typeface="Noto Serif Thai" panose="02020502060505020204" pitchFamily="18" charset="-34"/>
              </a:rPr>
              <a:t>บทบาทสมมติ</a:t>
            </a:r>
            <a:endParaRPr lang="en-US" sz="1400" dirty="0">
              <a:solidFill>
                <a:srgbClr val="FF000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1908934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7F367-7E1E-A90E-66ED-54E158E901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51DB3B-ABC1-8DF5-8DE7-C2E514D781E8}"/>
              </a:ext>
            </a:extLst>
          </p:cNvPr>
          <p:cNvPicPr>
            <a:picLocks noChangeAspect="1"/>
          </p:cNvPicPr>
          <p:nvPr/>
        </p:nvPicPr>
        <p:blipFill>
          <a:blip r:embed="rId2"/>
          <a:stretch>
            <a:fillRect/>
          </a:stretch>
        </p:blipFill>
        <p:spPr>
          <a:xfrm>
            <a:off x="563699" y="658378"/>
            <a:ext cx="10564699" cy="4906060"/>
          </a:xfrm>
          <a:prstGeom prst="rect">
            <a:avLst/>
          </a:prstGeom>
        </p:spPr>
      </p:pic>
      <p:pic>
        <p:nvPicPr>
          <p:cNvPr id="5" name="Picture 4">
            <a:extLst>
              <a:ext uri="{FF2B5EF4-FFF2-40B4-BE49-F238E27FC236}">
                <a16:creationId xmlns:a16="http://schemas.microsoft.com/office/drawing/2014/main" id="{B349F98D-D84C-84FC-83B9-5A63BDB90031}"/>
              </a:ext>
            </a:extLst>
          </p:cNvPr>
          <p:cNvPicPr>
            <a:picLocks noChangeAspect="1"/>
          </p:cNvPicPr>
          <p:nvPr/>
        </p:nvPicPr>
        <p:blipFill>
          <a:blip r:embed="rId3"/>
          <a:stretch>
            <a:fillRect/>
          </a:stretch>
        </p:blipFill>
        <p:spPr>
          <a:xfrm>
            <a:off x="563699" y="5564438"/>
            <a:ext cx="2036066" cy="1220143"/>
          </a:xfrm>
          <a:prstGeom prst="rect">
            <a:avLst/>
          </a:prstGeom>
        </p:spPr>
      </p:pic>
      <p:sp>
        <p:nvSpPr>
          <p:cNvPr id="4" name="TextBox 3">
            <a:extLst>
              <a:ext uri="{FF2B5EF4-FFF2-40B4-BE49-F238E27FC236}">
                <a16:creationId xmlns:a16="http://schemas.microsoft.com/office/drawing/2014/main" id="{AE11A8FD-CA25-94FF-ECE5-E4DD4E9759E8}"/>
              </a:ext>
            </a:extLst>
          </p:cNvPr>
          <p:cNvSpPr txBox="1"/>
          <p:nvPr/>
        </p:nvSpPr>
        <p:spPr>
          <a:xfrm>
            <a:off x="563699" y="319824"/>
            <a:ext cx="7422776" cy="338554"/>
          </a:xfrm>
          <a:prstGeom prst="rect">
            <a:avLst/>
          </a:prstGeom>
          <a:noFill/>
        </p:spPr>
        <p:txBody>
          <a:bodyPr wrap="square">
            <a:spAutoFit/>
          </a:bodyPr>
          <a:lstStyle/>
          <a:p>
            <a:pPr algn="l"/>
            <a:r>
              <a:rPr lang="en-US" sz="1600" b="0" i="0" u="none" strike="noStrike" baseline="0" dirty="0">
                <a:solidFill>
                  <a:srgbClr val="FF0000"/>
                </a:solidFill>
                <a:latin typeface="Noto Serif Thai" panose="02020502060505020204" pitchFamily="18" charset="-34"/>
                <a:cs typeface="Noto Serif Thai" panose="02020502060505020204" pitchFamily="18" charset="-34"/>
              </a:rPr>
              <a:t>In this example, we focus on the Drone Customization Shop Management.</a:t>
            </a:r>
            <a:endParaRPr lang="en-US" sz="1600" dirty="0">
              <a:solidFill>
                <a:srgbClr val="FF0000"/>
              </a:solidFill>
              <a:latin typeface="Noto Serif Thai" panose="02020502060505020204" pitchFamily="18" charset="-34"/>
              <a:cs typeface="Noto Serif Thai" panose="02020502060505020204" pitchFamily="18" charset="-34"/>
            </a:endParaRPr>
          </a:p>
        </p:txBody>
      </p:sp>
      <p:sp>
        <p:nvSpPr>
          <p:cNvPr id="6" name="Rectangle 5">
            <a:extLst>
              <a:ext uri="{FF2B5EF4-FFF2-40B4-BE49-F238E27FC236}">
                <a16:creationId xmlns:a16="http://schemas.microsoft.com/office/drawing/2014/main" id="{DA2B43DE-F16C-8D86-0CBB-22E9783C3674}"/>
              </a:ext>
            </a:extLst>
          </p:cNvPr>
          <p:cNvSpPr/>
          <p:nvPr/>
        </p:nvSpPr>
        <p:spPr>
          <a:xfrm>
            <a:off x="654424" y="2214282"/>
            <a:ext cx="10076329" cy="1541930"/>
          </a:xfrm>
          <a:prstGeom prst="rect">
            <a:avLst/>
          </a:prstGeom>
          <a:noFill/>
          <a:ln>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B59C53-4345-520B-29CE-C2E1CF450186}"/>
              </a:ext>
            </a:extLst>
          </p:cNvPr>
          <p:cNvSpPr txBox="1"/>
          <p:nvPr/>
        </p:nvSpPr>
        <p:spPr>
          <a:xfrm>
            <a:off x="6096000" y="5564438"/>
            <a:ext cx="4087906" cy="461665"/>
          </a:xfrm>
          <a:prstGeom prst="rect">
            <a:avLst/>
          </a:prstGeom>
          <a:noFill/>
        </p:spPr>
        <p:txBody>
          <a:bodyPr wrap="square">
            <a:spAutoFit/>
          </a:bodyPr>
          <a:lstStyle/>
          <a:p>
            <a:pPr algn="l"/>
            <a:r>
              <a:rPr lang="en-US" sz="1200" b="0" i="0" u="none" strike="noStrike" baseline="0" dirty="0">
                <a:solidFill>
                  <a:srgbClr val="FF0000"/>
                </a:solidFill>
                <a:latin typeface="TimesLTStd-Roman"/>
              </a:rPr>
              <a:t>these events are three parts of the overall user goal of</a:t>
            </a:r>
            <a:r>
              <a:rPr lang="en-US" sz="1200" dirty="0">
                <a:solidFill>
                  <a:srgbClr val="FF0000"/>
                </a:solidFill>
                <a:latin typeface="TimesLTStd-Roman"/>
              </a:rPr>
              <a:t> </a:t>
            </a:r>
            <a:r>
              <a:rPr lang="en-US" sz="1200" b="0" i="0" u="none" strike="noStrike" baseline="0" dirty="0">
                <a:solidFill>
                  <a:srgbClr val="FF0000"/>
                </a:solidFill>
                <a:highlight>
                  <a:srgbClr val="FFFF00"/>
                </a:highlight>
                <a:latin typeface="TimesLTStd-Roman"/>
              </a:rPr>
              <a:t>obtaining</a:t>
            </a:r>
            <a:br>
              <a:rPr lang="en-US" sz="1200" b="0" i="0" u="none" strike="noStrike" baseline="0" dirty="0">
                <a:solidFill>
                  <a:srgbClr val="FF0000"/>
                </a:solidFill>
                <a:latin typeface="TimesLTStd-Roman"/>
              </a:rPr>
            </a:br>
            <a:r>
              <a:rPr lang="en-US" sz="1200" b="0" i="0" u="none" strike="noStrike" baseline="0" dirty="0">
                <a:solidFill>
                  <a:srgbClr val="FF0000"/>
                </a:solidFill>
                <a:highlight>
                  <a:srgbClr val="FFFF00"/>
                </a:highlight>
                <a:latin typeface="TimesLTStd-Roman"/>
              </a:rPr>
              <a:t>all needed components </a:t>
            </a:r>
            <a:r>
              <a:rPr lang="en-US" sz="1200" b="0" i="0" u="none" strike="noStrike" baseline="0" dirty="0">
                <a:solidFill>
                  <a:srgbClr val="FF0000"/>
                </a:solidFill>
                <a:latin typeface="TimesLTStd-Roman"/>
              </a:rPr>
              <a:t>for a drone customization work order.</a:t>
            </a:r>
            <a:endParaRPr lang="en-US" sz="1200" dirty="0">
              <a:solidFill>
                <a:srgbClr val="FF0000"/>
              </a:solidFill>
            </a:endParaRPr>
          </a:p>
        </p:txBody>
      </p:sp>
      <p:cxnSp>
        <p:nvCxnSpPr>
          <p:cNvPr id="10" name="Connector: Elbow 9">
            <a:extLst>
              <a:ext uri="{FF2B5EF4-FFF2-40B4-BE49-F238E27FC236}">
                <a16:creationId xmlns:a16="http://schemas.microsoft.com/office/drawing/2014/main" id="{3B342550-5E9A-1A0C-5812-B9C3056B74CE}"/>
              </a:ext>
            </a:extLst>
          </p:cNvPr>
          <p:cNvCxnSpPr>
            <a:cxnSpLocks/>
            <a:stCxn id="6" idx="3"/>
            <a:endCxn id="8" idx="3"/>
          </p:cNvCxnSpPr>
          <p:nvPr/>
        </p:nvCxnSpPr>
        <p:spPr>
          <a:xfrm flipH="1">
            <a:off x="10183906" y="2985247"/>
            <a:ext cx="546847" cy="2810024"/>
          </a:xfrm>
          <a:prstGeom prst="bentConnector3">
            <a:avLst>
              <a:gd name="adj1" fmla="val -41803"/>
            </a:avLst>
          </a:prstGeom>
          <a:ln>
            <a:solidFill>
              <a:srgbClr val="FF0000"/>
            </a:solidFill>
            <a:prstDash val="soli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88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960F4-D27C-7F41-95AC-A2CD572C103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77826B4-6A73-4045-0053-CFACC76071F8}"/>
              </a:ext>
            </a:extLst>
          </p:cNvPr>
          <p:cNvPicPr>
            <a:picLocks noChangeAspect="1"/>
          </p:cNvPicPr>
          <p:nvPr/>
        </p:nvPicPr>
        <p:blipFill>
          <a:blip r:embed="rId2"/>
          <a:stretch>
            <a:fillRect/>
          </a:stretch>
        </p:blipFill>
        <p:spPr>
          <a:xfrm>
            <a:off x="551919" y="212830"/>
            <a:ext cx="10918722" cy="2727543"/>
          </a:xfrm>
          <a:prstGeom prst="rect">
            <a:avLst/>
          </a:prstGeom>
        </p:spPr>
      </p:pic>
      <p:sp>
        <p:nvSpPr>
          <p:cNvPr id="6" name="TextBox 5">
            <a:extLst>
              <a:ext uri="{FF2B5EF4-FFF2-40B4-BE49-F238E27FC236}">
                <a16:creationId xmlns:a16="http://schemas.microsoft.com/office/drawing/2014/main" id="{597EEB8C-AD6E-2EAC-01DC-1758C77158BC}"/>
              </a:ext>
            </a:extLst>
          </p:cNvPr>
          <p:cNvSpPr txBox="1"/>
          <p:nvPr/>
        </p:nvSpPr>
        <p:spPr>
          <a:xfrm>
            <a:off x="2196353" y="1114936"/>
            <a:ext cx="358588" cy="461665"/>
          </a:xfrm>
          <a:prstGeom prst="rect">
            <a:avLst/>
          </a:prstGeom>
          <a:noFill/>
        </p:spPr>
        <p:txBody>
          <a:bodyPr wrap="square" rtlCol="0">
            <a:spAutoFit/>
          </a:bodyPr>
          <a:lstStyle/>
          <a:p>
            <a:pPr algn="ctr"/>
            <a:r>
              <a:rPr lang="en-US" sz="2400" dirty="0">
                <a:solidFill>
                  <a:srgbClr val="FF0000"/>
                </a:solidFill>
              </a:rPr>
              <a:t>3</a:t>
            </a:r>
          </a:p>
        </p:txBody>
      </p:sp>
      <p:sp>
        <p:nvSpPr>
          <p:cNvPr id="7" name="TextBox 6">
            <a:extLst>
              <a:ext uri="{FF2B5EF4-FFF2-40B4-BE49-F238E27FC236}">
                <a16:creationId xmlns:a16="http://schemas.microsoft.com/office/drawing/2014/main" id="{85F9547F-BBEE-6BA9-23AE-ACC60F9EE778}"/>
              </a:ext>
            </a:extLst>
          </p:cNvPr>
          <p:cNvSpPr txBox="1"/>
          <p:nvPr/>
        </p:nvSpPr>
        <p:spPr>
          <a:xfrm>
            <a:off x="6011280" y="1114936"/>
            <a:ext cx="358588" cy="461665"/>
          </a:xfrm>
          <a:prstGeom prst="rect">
            <a:avLst/>
          </a:prstGeom>
          <a:noFill/>
        </p:spPr>
        <p:txBody>
          <a:bodyPr wrap="square" rtlCol="0">
            <a:spAutoFit/>
          </a:bodyPr>
          <a:lstStyle/>
          <a:p>
            <a:pPr algn="ctr"/>
            <a:r>
              <a:rPr lang="en-US" sz="2400" dirty="0">
                <a:solidFill>
                  <a:srgbClr val="FF0000"/>
                </a:solidFill>
              </a:rPr>
              <a:t>4</a:t>
            </a:r>
          </a:p>
        </p:txBody>
      </p:sp>
      <p:sp>
        <p:nvSpPr>
          <p:cNvPr id="8" name="TextBox 7">
            <a:extLst>
              <a:ext uri="{FF2B5EF4-FFF2-40B4-BE49-F238E27FC236}">
                <a16:creationId xmlns:a16="http://schemas.microsoft.com/office/drawing/2014/main" id="{9517C94B-6605-A7CF-E976-5BCD01673D63}"/>
              </a:ext>
            </a:extLst>
          </p:cNvPr>
          <p:cNvSpPr txBox="1"/>
          <p:nvPr/>
        </p:nvSpPr>
        <p:spPr>
          <a:xfrm>
            <a:off x="9646913" y="1114936"/>
            <a:ext cx="358588" cy="461665"/>
          </a:xfrm>
          <a:prstGeom prst="rect">
            <a:avLst/>
          </a:prstGeom>
          <a:noFill/>
        </p:spPr>
        <p:txBody>
          <a:bodyPr wrap="square" rtlCol="0">
            <a:spAutoFit/>
          </a:bodyPr>
          <a:lstStyle/>
          <a:p>
            <a:pPr algn="ctr"/>
            <a:r>
              <a:rPr lang="en-US" sz="2400" dirty="0">
                <a:solidFill>
                  <a:srgbClr val="FF0000"/>
                </a:solidFill>
              </a:rPr>
              <a:t>5</a:t>
            </a:r>
          </a:p>
        </p:txBody>
      </p:sp>
      <p:sp>
        <p:nvSpPr>
          <p:cNvPr id="9" name="TextBox 8">
            <a:extLst>
              <a:ext uri="{FF2B5EF4-FFF2-40B4-BE49-F238E27FC236}">
                <a16:creationId xmlns:a16="http://schemas.microsoft.com/office/drawing/2014/main" id="{D2BFCF2A-7C6B-5979-453B-35ABDC0E248D}"/>
              </a:ext>
            </a:extLst>
          </p:cNvPr>
          <p:cNvSpPr txBox="1"/>
          <p:nvPr/>
        </p:nvSpPr>
        <p:spPr>
          <a:xfrm>
            <a:off x="421338" y="3149326"/>
            <a:ext cx="11349317" cy="923330"/>
          </a:xfrm>
          <a:prstGeom prst="rect">
            <a:avLst/>
          </a:prstGeom>
          <a:noFill/>
        </p:spPr>
        <p:txBody>
          <a:bodyPr wrap="square">
            <a:spAutoFit/>
          </a:bodyPr>
          <a:lstStyle/>
          <a:p>
            <a:pPr algn="thaiDist"/>
            <a:r>
              <a:rPr lang="en-US" sz="1800" b="0" i="0" u="none" strike="noStrike" baseline="0" dirty="0">
                <a:latin typeface="Noto Serif Thai" panose="02020502060505020204" pitchFamily="18" charset="-34"/>
                <a:cs typeface="Noto Serif Thai" panose="02020502060505020204" pitchFamily="18" charset="-34"/>
              </a:rPr>
              <a:t>If the project team discovers more than eight or nine major use cases, this suggests that the system is complex (or that the use cases are not defined at the right level of detail). If there really are more than eight or nine major use cases, the use cases are grouped together into </a:t>
            </a:r>
            <a:r>
              <a:rPr lang="en-US" sz="1800" b="1" i="0" u="none" strike="noStrike" baseline="0" dirty="0">
                <a:solidFill>
                  <a:srgbClr val="FF0000"/>
                </a:solidFill>
                <a:latin typeface="Noto Serif Thai" panose="02020502060505020204" pitchFamily="18" charset="-34"/>
                <a:cs typeface="Noto Serif Thai" panose="02020502060505020204" pitchFamily="18" charset="-34"/>
              </a:rPr>
              <a:t>use case packages</a:t>
            </a:r>
            <a:r>
              <a:rPr lang="en-US" sz="1800" b="0" i="0" u="none" strike="noStrike" baseline="0" dirty="0">
                <a:latin typeface="Noto Serif Thai" panose="02020502060505020204" pitchFamily="18" charset="-34"/>
                <a:cs typeface="Noto Serif Thai" panose="02020502060505020204" pitchFamily="18" charset="-34"/>
              </a:rPr>
              <a:t>.</a:t>
            </a:r>
            <a:endParaRPr lang="en-US" dirty="0">
              <a:latin typeface="Noto Serif Thai" panose="02020502060505020204" pitchFamily="18" charset="-34"/>
              <a:cs typeface="Noto Serif Thai" panose="02020502060505020204" pitchFamily="18" charset="-34"/>
            </a:endParaRPr>
          </a:p>
        </p:txBody>
      </p:sp>
      <p:sp>
        <p:nvSpPr>
          <p:cNvPr id="2" name="TextBox 1">
            <a:extLst>
              <a:ext uri="{FF2B5EF4-FFF2-40B4-BE49-F238E27FC236}">
                <a16:creationId xmlns:a16="http://schemas.microsoft.com/office/drawing/2014/main" id="{39FB5697-3EEF-E6C3-03AE-55DAB5DF3B37}"/>
              </a:ext>
            </a:extLst>
          </p:cNvPr>
          <p:cNvSpPr txBox="1"/>
          <p:nvPr/>
        </p:nvSpPr>
        <p:spPr>
          <a:xfrm>
            <a:off x="421338" y="4281609"/>
            <a:ext cx="11349317" cy="1246495"/>
          </a:xfrm>
          <a:prstGeom prst="rect">
            <a:avLst/>
          </a:prstGeom>
          <a:noFill/>
        </p:spPr>
        <p:txBody>
          <a:bodyPr wrap="square">
            <a:spAutoFit/>
          </a:bodyPr>
          <a:lstStyle/>
          <a:p>
            <a:r>
              <a:rPr lang="th-TH" sz="1500" dirty="0">
                <a:solidFill>
                  <a:srgbClr val="0070C0"/>
                </a:solidFill>
                <a:latin typeface="Noto Serif Thai" panose="02020502060505020204" pitchFamily="18" charset="-34"/>
                <a:cs typeface="Noto Serif Thai" panose="02020502060505020204" pitchFamily="18" charset="-34"/>
              </a:rPr>
              <a:t>ใน </a:t>
            </a:r>
            <a:r>
              <a:rPr lang="en-US" sz="1500" dirty="0">
                <a:solidFill>
                  <a:srgbClr val="0070C0"/>
                </a:solidFill>
                <a:latin typeface="Noto Serif Thai" panose="02020502060505020204" pitchFamily="18" charset="-34"/>
                <a:cs typeface="Noto Serif Thai" panose="02020502060505020204" pitchFamily="18" charset="-34"/>
              </a:rPr>
              <a:t>data flow diagram </a:t>
            </a:r>
            <a:r>
              <a:rPr lang="th-TH" sz="1500" dirty="0">
                <a:solidFill>
                  <a:srgbClr val="0070C0"/>
                </a:solidFill>
                <a:latin typeface="Noto Serif Thai" panose="02020502060505020204" pitchFamily="18" charset="-34"/>
                <a:cs typeface="Noto Serif Thai" panose="02020502060505020204" pitchFamily="18" charset="-34"/>
              </a:rPr>
              <a:t>น่าจะยุบเป็น </a:t>
            </a:r>
            <a:r>
              <a:rPr lang="en-US" sz="1500" dirty="0">
                <a:solidFill>
                  <a:srgbClr val="0070C0"/>
                </a:solidFill>
                <a:latin typeface="Noto Serif Thai" panose="02020502060505020204" pitchFamily="18" charset="-34"/>
                <a:cs typeface="Noto Serif Thai" panose="02020502060505020204" pitchFamily="18" charset="-34"/>
              </a:rPr>
              <a:t>process </a:t>
            </a:r>
            <a:r>
              <a:rPr lang="th-TH" sz="1500" dirty="0">
                <a:solidFill>
                  <a:srgbClr val="0070C0"/>
                </a:solidFill>
                <a:latin typeface="Noto Serif Thai" panose="02020502060505020204" pitchFamily="18" charset="-34"/>
                <a:cs typeface="Noto Serif Thai" panose="02020502060505020204" pitchFamily="18" charset="-34"/>
              </a:rPr>
              <a:t>ใหญ่ชื่อ </a:t>
            </a:r>
            <a:r>
              <a:rPr lang="en-US" sz="1500" dirty="0">
                <a:solidFill>
                  <a:srgbClr val="0070C0"/>
                </a:solidFill>
                <a:latin typeface="Noto Serif Thai" panose="02020502060505020204" pitchFamily="18" charset="-34"/>
                <a:cs typeface="Noto Serif Thai" panose="02020502060505020204" pitchFamily="18" charset="-34"/>
              </a:rPr>
              <a:t>O</a:t>
            </a:r>
            <a:r>
              <a:rPr lang="en-US" sz="1500" b="0" i="0" u="none" strike="noStrike" baseline="0" dirty="0">
                <a:solidFill>
                  <a:srgbClr val="0070C0"/>
                </a:solidFill>
                <a:latin typeface="Noto Serif Thai" panose="02020502060505020204" pitchFamily="18" charset="-34"/>
                <a:cs typeface="Noto Serif Thai" panose="02020502060505020204" pitchFamily="18" charset="-34"/>
              </a:rPr>
              <a:t>btain all needed components (for a drone customization work order)</a:t>
            </a:r>
            <a:endParaRPr lang="en-US" sz="1500" dirty="0">
              <a:solidFill>
                <a:srgbClr val="0070C0"/>
              </a:solidFill>
              <a:latin typeface="Noto Serif Thai" panose="02020502060505020204" pitchFamily="18" charset="-34"/>
              <a:cs typeface="Noto Serif Thai" panose="02020502060505020204" pitchFamily="18" charset="-34"/>
            </a:endParaRPr>
          </a:p>
          <a:p>
            <a:r>
              <a:rPr lang="th-TH" sz="1500" dirty="0">
                <a:solidFill>
                  <a:srgbClr val="0070C0"/>
                </a:solidFill>
                <a:latin typeface="Noto Serif Thai" panose="02020502060505020204" pitchFamily="18" charset="-34"/>
                <a:cs typeface="Noto Serif Thai" panose="02020502060505020204" pitchFamily="18" charset="-34"/>
              </a:rPr>
              <a:t>แล้วแตกเป็น </a:t>
            </a:r>
            <a:r>
              <a:rPr lang="en-US" sz="1500" dirty="0">
                <a:solidFill>
                  <a:srgbClr val="0070C0"/>
                </a:solidFill>
                <a:latin typeface="Noto Serif Thai" panose="02020502060505020204" pitchFamily="18" charset="-34"/>
                <a:cs typeface="Noto Serif Thai" panose="02020502060505020204" pitchFamily="18" charset="-34"/>
              </a:rPr>
              <a:t>process </a:t>
            </a:r>
            <a:r>
              <a:rPr lang="th-TH" sz="1500" dirty="0">
                <a:solidFill>
                  <a:srgbClr val="0070C0"/>
                </a:solidFill>
                <a:latin typeface="Noto Serif Thai" panose="02020502060505020204" pitchFamily="18" charset="-34"/>
                <a:cs typeface="Noto Serif Thai" panose="02020502060505020204" pitchFamily="18" charset="-34"/>
              </a:rPr>
              <a:t>ย่อย</a:t>
            </a:r>
            <a:r>
              <a:rPr lang="en-US" sz="1500" dirty="0">
                <a:solidFill>
                  <a:srgbClr val="0070C0"/>
                </a:solidFill>
                <a:latin typeface="Noto Serif Thai" panose="02020502060505020204" pitchFamily="18" charset="-34"/>
                <a:cs typeface="Noto Serif Thai" panose="02020502060505020204" pitchFamily="18" charset="-34"/>
              </a:rPr>
              <a:t> 3 processes</a:t>
            </a:r>
          </a:p>
          <a:p>
            <a:pPr marL="457200" indent="-223838">
              <a:buFont typeface="+mj-lt"/>
              <a:buAutoNum type="arabicPeriod"/>
            </a:pPr>
            <a:r>
              <a:rPr lang="en-US" sz="1500" dirty="0">
                <a:solidFill>
                  <a:srgbClr val="0070C0"/>
                </a:solidFill>
                <a:latin typeface="Noto Serif Thai" panose="02020502060505020204" pitchFamily="18" charset="-34"/>
                <a:cs typeface="Noto Serif Thai" panose="02020502060505020204" pitchFamily="18" charset="-34"/>
              </a:rPr>
              <a:t>Create parts request</a:t>
            </a:r>
          </a:p>
          <a:p>
            <a:pPr marL="457200" indent="-223838">
              <a:buFont typeface="+mj-lt"/>
              <a:buAutoNum type="arabicPeriod"/>
            </a:pPr>
            <a:r>
              <a:rPr lang="en-US" sz="1500" dirty="0">
                <a:solidFill>
                  <a:srgbClr val="0070C0"/>
                </a:solidFill>
                <a:latin typeface="Noto Serif Thai" panose="02020502060505020204" pitchFamily="18" charset="-34"/>
                <a:cs typeface="Noto Serif Thai" panose="02020502060505020204" pitchFamily="18" charset="-34"/>
              </a:rPr>
              <a:t>Record receipt of component</a:t>
            </a:r>
          </a:p>
          <a:p>
            <a:pPr marL="457200" indent="-223838">
              <a:buFont typeface="+mj-lt"/>
              <a:buAutoNum type="arabicPeriod"/>
            </a:pPr>
            <a:r>
              <a:rPr lang="en-US" sz="1500" dirty="0">
                <a:solidFill>
                  <a:srgbClr val="0070C0"/>
                </a:solidFill>
                <a:latin typeface="Noto Serif Thai" panose="02020502060505020204" pitchFamily="18" charset="-34"/>
                <a:cs typeface="Noto Serif Thai" panose="02020502060505020204" pitchFamily="18" charset="-34"/>
              </a:rPr>
              <a:t>Finalize parts request</a:t>
            </a:r>
          </a:p>
        </p:txBody>
      </p:sp>
    </p:spTree>
    <p:extLst>
      <p:ext uri="{BB962C8B-B14F-4D97-AF65-F5344CB8AC3E}">
        <p14:creationId xmlns:p14="http://schemas.microsoft.com/office/powerpoint/2010/main" val="163216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10501-5EB2-EFDE-9EAB-7446BD7FB8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446A1F5-0F0F-A7AF-22D9-3B56F1632874}"/>
              </a:ext>
            </a:extLst>
          </p:cNvPr>
          <p:cNvPicPr>
            <a:picLocks noChangeAspect="1"/>
          </p:cNvPicPr>
          <p:nvPr/>
        </p:nvPicPr>
        <p:blipFill>
          <a:blip r:embed="rId2"/>
          <a:stretch>
            <a:fillRect/>
          </a:stretch>
        </p:blipFill>
        <p:spPr>
          <a:xfrm>
            <a:off x="396240" y="577056"/>
            <a:ext cx="11399520" cy="5703888"/>
          </a:xfrm>
          <a:prstGeom prst="rect">
            <a:avLst/>
          </a:prstGeom>
        </p:spPr>
      </p:pic>
      <p:pic>
        <p:nvPicPr>
          <p:cNvPr id="7" name="Picture 6">
            <a:extLst>
              <a:ext uri="{FF2B5EF4-FFF2-40B4-BE49-F238E27FC236}">
                <a16:creationId xmlns:a16="http://schemas.microsoft.com/office/drawing/2014/main" id="{1777C744-360A-915D-6857-3881978E240A}"/>
              </a:ext>
            </a:extLst>
          </p:cNvPr>
          <p:cNvPicPr>
            <a:picLocks noChangeAspect="1"/>
          </p:cNvPicPr>
          <p:nvPr/>
        </p:nvPicPr>
        <p:blipFill>
          <a:blip r:embed="rId3"/>
          <a:stretch>
            <a:fillRect/>
          </a:stretch>
        </p:blipFill>
        <p:spPr>
          <a:xfrm>
            <a:off x="396240" y="6401729"/>
            <a:ext cx="5734850" cy="333422"/>
          </a:xfrm>
          <a:prstGeom prst="rect">
            <a:avLst/>
          </a:prstGeom>
        </p:spPr>
      </p:pic>
      <p:cxnSp>
        <p:nvCxnSpPr>
          <p:cNvPr id="4" name="Straight Connector 3">
            <a:extLst>
              <a:ext uri="{FF2B5EF4-FFF2-40B4-BE49-F238E27FC236}">
                <a16:creationId xmlns:a16="http://schemas.microsoft.com/office/drawing/2014/main" id="{B6F43EE7-4BDE-3413-0E6D-654CFBA0F9B0}"/>
              </a:ext>
            </a:extLst>
          </p:cNvPr>
          <p:cNvCxnSpPr>
            <a:cxnSpLocks/>
          </p:cNvCxnSpPr>
          <p:nvPr/>
        </p:nvCxnSpPr>
        <p:spPr>
          <a:xfrm>
            <a:off x="9412940" y="932329"/>
            <a:ext cx="2061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D486615-0046-0025-C3E1-DFA58E8AC0AC}"/>
              </a:ext>
            </a:extLst>
          </p:cNvPr>
          <p:cNvCxnSpPr>
            <a:cxnSpLocks/>
          </p:cNvCxnSpPr>
          <p:nvPr/>
        </p:nvCxnSpPr>
        <p:spPr>
          <a:xfrm>
            <a:off x="9412940" y="4035319"/>
            <a:ext cx="2061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332AAEC-EAFD-8C83-CDD2-3E8750759C4E}"/>
              </a:ext>
            </a:extLst>
          </p:cNvPr>
          <p:cNvSpPr txBox="1"/>
          <p:nvPr/>
        </p:nvSpPr>
        <p:spPr>
          <a:xfrm>
            <a:off x="396240" y="271605"/>
            <a:ext cx="11399520" cy="369332"/>
          </a:xfrm>
          <a:prstGeom prst="rect">
            <a:avLst/>
          </a:prstGeom>
          <a:noFill/>
        </p:spPr>
        <p:txBody>
          <a:bodyPr wrap="square" rtlCol="0">
            <a:spAutoFit/>
          </a:bodyPr>
          <a:lstStyle/>
          <a:p>
            <a:r>
              <a:rPr lang="en-US" dirty="0">
                <a:solidFill>
                  <a:srgbClr val="FF0000"/>
                </a:solidFill>
                <a:latin typeface="Noto Serif Thai" panose="02020502060505020204" pitchFamily="18" charset="-34"/>
                <a:cs typeface="Noto Serif Thai" panose="02020502060505020204" pitchFamily="18" charset="-34"/>
              </a:rPr>
              <a:t>Major use cases with basic information</a:t>
            </a:r>
          </a:p>
        </p:txBody>
      </p:sp>
    </p:spTree>
    <p:extLst>
      <p:ext uri="{BB962C8B-B14F-4D97-AF65-F5344CB8AC3E}">
        <p14:creationId xmlns:p14="http://schemas.microsoft.com/office/powerpoint/2010/main" val="301988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15CB7-A044-CE8F-E075-C17549F6813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2B556EF-F967-18C7-E496-B134440A10E6}"/>
              </a:ext>
            </a:extLst>
          </p:cNvPr>
          <p:cNvPicPr>
            <a:picLocks noChangeAspect="1"/>
          </p:cNvPicPr>
          <p:nvPr/>
        </p:nvPicPr>
        <p:blipFill>
          <a:blip r:embed="rId2"/>
          <a:stretch>
            <a:fillRect/>
          </a:stretch>
        </p:blipFill>
        <p:spPr>
          <a:xfrm>
            <a:off x="396240" y="418819"/>
            <a:ext cx="11399520" cy="2893154"/>
          </a:xfrm>
          <a:prstGeom prst="rect">
            <a:avLst/>
          </a:prstGeom>
        </p:spPr>
      </p:pic>
      <p:cxnSp>
        <p:nvCxnSpPr>
          <p:cNvPr id="2" name="Straight Connector 1">
            <a:extLst>
              <a:ext uri="{FF2B5EF4-FFF2-40B4-BE49-F238E27FC236}">
                <a16:creationId xmlns:a16="http://schemas.microsoft.com/office/drawing/2014/main" id="{4A4FEF3E-36D4-657E-6E48-18D0D4378931}"/>
              </a:ext>
            </a:extLst>
          </p:cNvPr>
          <p:cNvCxnSpPr>
            <a:cxnSpLocks/>
          </p:cNvCxnSpPr>
          <p:nvPr/>
        </p:nvCxnSpPr>
        <p:spPr>
          <a:xfrm>
            <a:off x="9412940" y="764217"/>
            <a:ext cx="2061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CEABACE-9CF7-5F79-4D39-5021A79A11D2}"/>
              </a:ext>
            </a:extLst>
          </p:cNvPr>
          <p:cNvSpPr txBox="1"/>
          <p:nvPr/>
        </p:nvSpPr>
        <p:spPr>
          <a:xfrm>
            <a:off x="396239" y="3482303"/>
            <a:ext cx="11399519" cy="646331"/>
          </a:xfrm>
          <a:prstGeom prst="rect">
            <a:avLst/>
          </a:prstGeom>
          <a:noFill/>
        </p:spPr>
        <p:txBody>
          <a:bodyPr wrap="square">
            <a:spAutoFit/>
          </a:bodyPr>
          <a:lstStyle/>
          <a:p>
            <a:r>
              <a:rPr lang="en-US" sz="1800" b="0" i="0" u="none" strike="noStrike" baseline="0" dirty="0">
                <a:latin typeface="Noto Serif Thai" panose="02020502060505020204" pitchFamily="18" charset="-34"/>
                <a:cs typeface="Noto Serif Thai" panose="02020502060505020204" pitchFamily="18" charset="-34"/>
              </a:rPr>
              <a:t>If you end up with more than nine steps or steps that vary greatly in size, you must go back and adjust the steps. Recognizing the size of the steps takes practice but will become natural in time.</a:t>
            </a:r>
            <a:endParaRPr lang="en-US" dirty="0">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1455430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CCD0A-E4BB-932A-63EC-2AE63673EF2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D6EDC8B-5499-D8F7-4E61-B1D197B0E9EC}"/>
              </a:ext>
            </a:extLst>
          </p:cNvPr>
          <p:cNvPicPr>
            <a:picLocks noChangeAspect="1"/>
          </p:cNvPicPr>
          <p:nvPr/>
        </p:nvPicPr>
        <p:blipFill>
          <a:blip r:embed="rId2"/>
          <a:stretch>
            <a:fillRect/>
          </a:stretch>
        </p:blipFill>
        <p:spPr>
          <a:xfrm>
            <a:off x="242656" y="297737"/>
            <a:ext cx="11706687" cy="6052264"/>
          </a:xfrm>
          <a:prstGeom prst="rect">
            <a:avLst/>
          </a:prstGeom>
        </p:spPr>
      </p:pic>
      <p:pic>
        <p:nvPicPr>
          <p:cNvPr id="7" name="Picture 6">
            <a:extLst>
              <a:ext uri="{FF2B5EF4-FFF2-40B4-BE49-F238E27FC236}">
                <a16:creationId xmlns:a16="http://schemas.microsoft.com/office/drawing/2014/main" id="{66A64479-9EFC-62ED-A4BD-1C0BEC907A12}"/>
              </a:ext>
            </a:extLst>
          </p:cNvPr>
          <p:cNvPicPr>
            <a:picLocks noChangeAspect="1"/>
          </p:cNvPicPr>
          <p:nvPr/>
        </p:nvPicPr>
        <p:blipFill>
          <a:blip r:embed="rId3"/>
          <a:stretch>
            <a:fillRect/>
          </a:stretch>
        </p:blipFill>
        <p:spPr>
          <a:xfrm>
            <a:off x="242656" y="6450913"/>
            <a:ext cx="5620534" cy="371527"/>
          </a:xfrm>
          <a:prstGeom prst="rect">
            <a:avLst/>
          </a:prstGeom>
        </p:spPr>
      </p:pic>
      <p:sp>
        <p:nvSpPr>
          <p:cNvPr id="4" name="TextBox 3">
            <a:extLst>
              <a:ext uri="{FF2B5EF4-FFF2-40B4-BE49-F238E27FC236}">
                <a16:creationId xmlns:a16="http://schemas.microsoft.com/office/drawing/2014/main" id="{18798B98-DC8E-9AA8-5450-240BC0187AF8}"/>
              </a:ext>
            </a:extLst>
          </p:cNvPr>
          <p:cNvSpPr txBox="1"/>
          <p:nvPr/>
        </p:nvSpPr>
        <p:spPr>
          <a:xfrm>
            <a:off x="242656" y="93393"/>
            <a:ext cx="7404238" cy="307777"/>
          </a:xfrm>
          <a:prstGeom prst="rect">
            <a:avLst/>
          </a:prstGeom>
          <a:noFill/>
        </p:spPr>
        <p:txBody>
          <a:bodyPr wrap="square">
            <a:spAutoFit/>
          </a:bodyPr>
          <a:lstStyle/>
          <a:p>
            <a:pPr algn="l"/>
            <a:r>
              <a:rPr lang="en-US" sz="1400" b="0" i="0" u="none" strike="noStrike" baseline="0" dirty="0">
                <a:solidFill>
                  <a:srgbClr val="FF0000"/>
                </a:solidFill>
                <a:latin typeface="Noto Serif Thai" panose="02020502060505020204" pitchFamily="18" charset="-34"/>
                <a:cs typeface="Noto Serif Thai" panose="02020502060505020204" pitchFamily="18" charset="-34"/>
              </a:rPr>
              <a:t>After several revisions, the team settled on the partial use cases shown in Figure 4-8.</a:t>
            </a:r>
            <a:endParaRPr lang="en-US" sz="1400" dirty="0">
              <a:solidFill>
                <a:srgbClr val="FF000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36089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9E0D33-5669-2122-CE96-5070DA352E82}"/>
              </a:ext>
            </a:extLst>
          </p:cNvPr>
          <p:cNvPicPr>
            <a:picLocks noChangeAspect="1"/>
          </p:cNvPicPr>
          <p:nvPr/>
        </p:nvPicPr>
        <p:blipFill>
          <a:blip r:embed="rId2"/>
          <a:stretch>
            <a:fillRect/>
          </a:stretch>
        </p:blipFill>
        <p:spPr>
          <a:xfrm>
            <a:off x="242656" y="301435"/>
            <a:ext cx="11706687" cy="5245205"/>
          </a:xfrm>
          <a:prstGeom prst="rect">
            <a:avLst/>
          </a:prstGeom>
        </p:spPr>
      </p:pic>
      <p:pic>
        <p:nvPicPr>
          <p:cNvPr id="9" name="Picture 8">
            <a:extLst>
              <a:ext uri="{FF2B5EF4-FFF2-40B4-BE49-F238E27FC236}">
                <a16:creationId xmlns:a16="http://schemas.microsoft.com/office/drawing/2014/main" id="{6158A3D7-3CAB-0ADD-A448-932A0A893DEE}"/>
              </a:ext>
            </a:extLst>
          </p:cNvPr>
          <p:cNvPicPr>
            <a:picLocks noChangeAspect="1"/>
          </p:cNvPicPr>
          <p:nvPr/>
        </p:nvPicPr>
        <p:blipFill>
          <a:blip r:embed="rId3"/>
          <a:stretch>
            <a:fillRect/>
          </a:stretch>
        </p:blipFill>
        <p:spPr>
          <a:xfrm>
            <a:off x="242656" y="6450913"/>
            <a:ext cx="5620534" cy="371527"/>
          </a:xfrm>
          <a:prstGeom prst="rect">
            <a:avLst/>
          </a:prstGeom>
        </p:spPr>
      </p:pic>
    </p:spTree>
    <p:extLst>
      <p:ext uri="{BB962C8B-B14F-4D97-AF65-F5344CB8AC3E}">
        <p14:creationId xmlns:p14="http://schemas.microsoft.com/office/powerpoint/2010/main" val="1714527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CC2AD-DE21-F182-DECC-212B6DA3F872}"/>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3B13B8A7-5D32-C2EA-E2FF-79EBCD419196}"/>
              </a:ext>
            </a:extLst>
          </p:cNvPr>
          <p:cNvPicPr>
            <a:picLocks noChangeAspect="1"/>
          </p:cNvPicPr>
          <p:nvPr/>
        </p:nvPicPr>
        <p:blipFill>
          <a:blip r:embed="rId2"/>
          <a:stretch>
            <a:fillRect/>
          </a:stretch>
        </p:blipFill>
        <p:spPr>
          <a:xfrm>
            <a:off x="242656" y="361525"/>
            <a:ext cx="11706687" cy="5185115"/>
          </a:xfrm>
          <a:prstGeom prst="rect">
            <a:avLst/>
          </a:prstGeom>
        </p:spPr>
      </p:pic>
      <p:pic>
        <p:nvPicPr>
          <p:cNvPr id="2" name="Picture 1">
            <a:extLst>
              <a:ext uri="{FF2B5EF4-FFF2-40B4-BE49-F238E27FC236}">
                <a16:creationId xmlns:a16="http://schemas.microsoft.com/office/drawing/2014/main" id="{9C1A24C1-9284-A5DD-8E62-B8CC0C13B85A}"/>
              </a:ext>
            </a:extLst>
          </p:cNvPr>
          <p:cNvPicPr>
            <a:picLocks noChangeAspect="1"/>
          </p:cNvPicPr>
          <p:nvPr/>
        </p:nvPicPr>
        <p:blipFill>
          <a:blip r:embed="rId3"/>
          <a:stretch>
            <a:fillRect/>
          </a:stretch>
        </p:blipFill>
        <p:spPr>
          <a:xfrm>
            <a:off x="242656" y="6450913"/>
            <a:ext cx="5620534" cy="371527"/>
          </a:xfrm>
          <a:prstGeom prst="rect">
            <a:avLst/>
          </a:prstGeom>
        </p:spPr>
      </p:pic>
      <p:sp>
        <p:nvSpPr>
          <p:cNvPr id="3" name="TextBox 2">
            <a:extLst>
              <a:ext uri="{FF2B5EF4-FFF2-40B4-BE49-F238E27FC236}">
                <a16:creationId xmlns:a16="http://schemas.microsoft.com/office/drawing/2014/main" id="{4770D78C-877E-E6CE-ED7D-6DAC38DB772C}"/>
              </a:ext>
            </a:extLst>
          </p:cNvPr>
          <p:cNvSpPr txBox="1"/>
          <p:nvPr/>
        </p:nvSpPr>
        <p:spPr>
          <a:xfrm>
            <a:off x="242656" y="5647764"/>
            <a:ext cx="11706687" cy="523220"/>
          </a:xfrm>
          <a:prstGeom prst="rect">
            <a:avLst/>
          </a:prstGeom>
          <a:noFill/>
        </p:spPr>
        <p:txBody>
          <a:bodyPr wrap="square">
            <a:spAutoFit/>
          </a:bodyPr>
          <a:lstStyle/>
          <a:p>
            <a:pPr algn="l"/>
            <a:r>
              <a:rPr lang="en-US" sz="1400" b="0" i="0" u="none" strike="noStrike" baseline="0" dirty="0">
                <a:solidFill>
                  <a:srgbClr val="FF0000"/>
                </a:solidFill>
                <a:latin typeface="Noto Serif Thai" panose="02020502060505020204" pitchFamily="18" charset="-34"/>
                <a:cs typeface="Noto Serif Thai" panose="02020502060505020204" pitchFamily="18" charset="-34"/>
              </a:rPr>
              <a:t>The use case forms in Figure 4-8 require some final work before they are complete. The last column (“Information for Steps”) must be completed, and arrows may be drawn to describe </a:t>
            </a:r>
            <a:r>
              <a:rPr lang="en-US" sz="1400" b="1" i="0" u="none" strike="noStrike" baseline="0" dirty="0">
                <a:solidFill>
                  <a:srgbClr val="FF0000"/>
                </a:solidFill>
                <a:latin typeface="Noto Serif Thai" panose="02020502060505020204" pitchFamily="18" charset="-34"/>
                <a:cs typeface="Noto Serif Thai" panose="02020502060505020204" pitchFamily="18" charset="-34"/>
              </a:rPr>
              <a:t>inputs </a:t>
            </a:r>
            <a:r>
              <a:rPr lang="en-US" sz="1400" b="0" i="0" u="none" strike="noStrike" baseline="0" dirty="0">
                <a:solidFill>
                  <a:srgbClr val="FF0000"/>
                </a:solidFill>
                <a:latin typeface="Noto Serif Thai" panose="02020502060505020204" pitchFamily="18" charset="-34"/>
                <a:cs typeface="Noto Serif Thai" panose="02020502060505020204" pitchFamily="18" charset="-34"/>
              </a:rPr>
              <a:t>and </a:t>
            </a:r>
            <a:r>
              <a:rPr lang="en-US" sz="1400" b="1" i="0" u="none" strike="noStrike" baseline="0" dirty="0">
                <a:solidFill>
                  <a:srgbClr val="FF0000"/>
                </a:solidFill>
                <a:latin typeface="Noto Serif Thai" panose="02020502060505020204" pitchFamily="18" charset="-34"/>
                <a:cs typeface="Noto Serif Thai" panose="02020502060505020204" pitchFamily="18" charset="-34"/>
              </a:rPr>
              <a:t>outputs </a:t>
            </a:r>
            <a:r>
              <a:rPr lang="en-US" sz="1400" b="0" i="0" u="none" strike="noStrike" baseline="0" dirty="0">
                <a:solidFill>
                  <a:srgbClr val="FF0000"/>
                </a:solidFill>
                <a:latin typeface="Noto Serif Thai" panose="02020502060505020204" pitchFamily="18" charset="-34"/>
                <a:cs typeface="Noto Serif Thai" panose="02020502060505020204" pitchFamily="18" charset="-34"/>
              </a:rPr>
              <a:t>from the steps.</a:t>
            </a:r>
            <a:endParaRPr lang="en-US" sz="1400" dirty="0">
              <a:solidFill>
                <a:srgbClr val="FF000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391900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93BC1-8CEC-F9F2-15BA-D89C900988F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9D10965-B23B-A809-ADBA-D1A3D6D7FAE1}"/>
              </a:ext>
            </a:extLst>
          </p:cNvPr>
          <p:cNvPicPr>
            <a:picLocks noChangeAspect="1"/>
          </p:cNvPicPr>
          <p:nvPr/>
        </p:nvPicPr>
        <p:blipFill>
          <a:blip r:embed="rId2"/>
          <a:stretch>
            <a:fillRect/>
          </a:stretch>
        </p:blipFill>
        <p:spPr>
          <a:xfrm>
            <a:off x="1056571" y="228153"/>
            <a:ext cx="10078857" cy="6401693"/>
          </a:xfrm>
          <a:prstGeom prst="rect">
            <a:avLst/>
          </a:prstGeom>
        </p:spPr>
      </p:pic>
      <p:sp>
        <p:nvSpPr>
          <p:cNvPr id="6" name="Rectangle 5">
            <a:extLst>
              <a:ext uri="{FF2B5EF4-FFF2-40B4-BE49-F238E27FC236}">
                <a16:creationId xmlns:a16="http://schemas.microsoft.com/office/drawing/2014/main" id="{8C531F96-AB7E-5CFB-9CDC-C5500D9EE70D}"/>
              </a:ext>
            </a:extLst>
          </p:cNvPr>
          <p:cNvSpPr/>
          <p:nvPr/>
        </p:nvSpPr>
        <p:spPr>
          <a:xfrm>
            <a:off x="8064500" y="2554941"/>
            <a:ext cx="3022600" cy="2178424"/>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Rectangle 7">
            <a:extLst>
              <a:ext uri="{FF2B5EF4-FFF2-40B4-BE49-F238E27FC236}">
                <a16:creationId xmlns:a16="http://schemas.microsoft.com/office/drawing/2014/main" id="{374056FB-E9B1-BC8C-80BA-3CED6D60DB57}"/>
              </a:ext>
            </a:extLst>
          </p:cNvPr>
          <p:cNvSpPr/>
          <p:nvPr/>
        </p:nvSpPr>
        <p:spPr>
          <a:xfrm>
            <a:off x="1101724" y="5423646"/>
            <a:ext cx="9985375" cy="116809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29297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56AED8-944D-DECE-8B23-DD59276F23CC}"/>
              </a:ext>
            </a:extLst>
          </p:cNvPr>
          <p:cNvPicPr>
            <a:picLocks noChangeAspect="1"/>
          </p:cNvPicPr>
          <p:nvPr/>
        </p:nvPicPr>
        <p:blipFill>
          <a:blip r:embed="rId2"/>
          <a:stretch>
            <a:fillRect/>
          </a:stretch>
        </p:blipFill>
        <p:spPr>
          <a:xfrm>
            <a:off x="1023229" y="462990"/>
            <a:ext cx="10145541" cy="1324160"/>
          </a:xfrm>
          <a:prstGeom prst="rect">
            <a:avLst/>
          </a:prstGeom>
        </p:spPr>
      </p:pic>
      <p:sp>
        <p:nvSpPr>
          <p:cNvPr id="6" name="Oval 5">
            <a:extLst>
              <a:ext uri="{FF2B5EF4-FFF2-40B4-BE49-F238E27FC236}">
                <a16:creationId xmlns:a16="http://schemas.microsoft.com/office/drawing/2014/main" id="{604E46DA-8B71-6FA4-C572-4A0186740A25}"/>
              </a:ext>
            </a:extLst>
          </p:cNvPr>
          <p:cNvSpPr/>
          <p:nvPr/>
        </p:nvSpPr>
        <p:spPr>
          <a:xfrm>
            <a:off x="4612665" y="2034355"/>
            <a:ext cx="1324160" cy="1324160"/>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a:t>
            </a:r>
          </a:p>
        </p:txBody>
      </p:sp>
      <p:sp>
        <p:nvSpPr>
          <p:cNvPr id="8" name="Rectangle 7">
            <a:extLst>
              <a:ext uri="{FF2B5EF4-FFF2-40B4-BE49-F238E27FC236}">
                <a16:creationId xmlns:a16="http://schemas.microsoft.com/office/drawing/2014/main" id="{A9F3C882-A485-21CE-3A23-6854785F7825}"/>
              </a:ext>
            </a:extLst>
          </p:cNvPr>
          <p:cNvSpPr/>
          <p:nvPr/>
        </p:nvSpPr>
        <p:spPr>
          <a:xfrm>
            <a:off x="1652649" y="2460765"/>
            <a:ext cx="1046375" cy="47134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Noto Serif Thai" panose="02020502060505020204" pitchFamily="18" charset="-34"/>
                <a:cs typeface="Noto Serif Thai" panose="02020502060505020204" pitchFamily="18" charset="-34"/>
              </a:rPr>
              <a:t>Shop</a:t>
            </a:r>
            <a:br>
              <a:rPr lang="en-US" sz="1200" dirty="0">
                <a:solidFill>
                  <a:schemeClr val="tx1"/>
                </a:solidFill>
                <a:latin typeface="Noto Serif Thai" panose="02020502060505020204" pitchFamily="18" charset="-34"/>
                <a:cs typeface="Noto Serif Thai" panose="02020502060505020204" pitchFamily="18" charset="-34"/>
              </a:rPr>
            </a:br>
            <a:r>
              <a:rPr lang="en-US" sz="1200" dirty="0">
                <a:solidFill>
                  <a:schemeClr val="tx1"/>
                </a:solidFill>
                <a:latin typeface="Noto Serif Thai" panose="02020502060505020204" pitchFamily="18" charset="-34"/>
                <a:cs typeface="Noto Serif Thai" panose="02020502060505020204" pitchFamily="18" charset="-34"/>
              </a:rPr>
              <a:t>manager</a:t>
            </a:r>
          </a:p>
        </p:txBody>
      </p:sp>
      <p:cxnSp>
        <p:nvCxnSpPr>
          <p:cNvPr id="10" name="Straight Arrow Connector 9">
            <a:extLst>
              <a:ext uri="{FF2B5EF4-FFF2-40B4-BE49-F238E27FC236}">
                <a16:creationId xmlns:a16="http://schemas.microsoft.com/office/drawing/2014/main" id="{5ECA44DE-3DBF-98BE-E2A3-7F301E338E20}"/>
              </a:ext>
            </a:extLst>
          </p:cNvPr>
          <p:cNvCxnSpPr>
            <a:cxnSpLocks/>
          </p:cNvCxnSpPr>
          <p:nvPr/>
        </p:nvCxnSpPr>
        <p:spPr>
          <a:xfrm>
            <a:off x="2699024" y="2555033"/>
            <a:ext cx="191364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DCC4B62-CE7E-53E0-E825-8C2EFB30320B}"/>
              </a:ext>
            </a:extLst>
          </p:cNvPr>
          <p:cNvSpPr txBox="1"/>
          <p:nvPr/>
        </p:nvSpPr>
        <p:spPr>
          <a:xfrm>
            <a:off x="2831001" y="2348013"/>
            <a:ext cx="1524184" cy="261610"/>
          </a:xfrm>
          <a:prstGeom prst="rect">
            <a:avLst/>
          </a:prstGeom>
          <a:noFill/>
        </p:spPr>
        <p:txBody>
          <a:bodyPr wrap="square" rtlCol="0">
            <a:spAutoFit/>
          </a:bodyPr>
          <a:lstStyle/>
          <a:p>
            <a:pPr algn="ctr"/>
            <a:r>
              <a:rPr lang="en-US" sz="1100" dirty="0">
                <a:latin typeface="Noto Serif Thai" panose="02020502060505020204" pitchFamily="18" charset="-34"/>
                <a:cs typeface="Noto Serif Thai" panose="02020502060505020204" pitchFamily="18" charset="-34"/>
              </a:rPr>
              <a:t>Shop work order ID</a:t>
            </a:r>
          </a:p>
        </p:txBody>
      </p:sp>
      <p:cxnSp>
        <p:nvCxnSpPr>
          <p:cNvPr id="16" name="Straight Arrow Connector 15">
            <a:extLst>
              <a:ext uri="{FF2B5EF4-FFF2-40B4-BE49-F238E27FC236}">
                <a16:creationId xmlns:a16="http://schemas.microsoft.com/office/drawing/2014/main" id="{E6777EC1-3AFF-38BE-71CE-6BB0FE342F13}"/>
              </a:ext>
            </a:extLst>
          </p:cNvPr>
          <p:cNvCxnSpPr>
            <a:cxnSpLocks/>
          </p:cNvCxnSpPr>
          <p:nvPr/>
        </p:nvCxnSpPr>
        <p:spPr>
          <a:xfrm>
            <a:off x="2694128" y="2839404"/>
            <a:ext cx="1913641" cy="0"/>
          </a:xfrm>
          <a:prstGeom prst="straightConnector1">
            <a:avLst/>
          </a:prstGeom>
          <a:ln>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283F785-CA82-1185-E624-DCCE61AF3366}"/>
              </a:ext>
            </a:extLst>
          </p:cNvPr>
          <p:cNvSpPr txBox="1"/>
          <p:nvPr/>
        </p:nvSpPr>
        <p:spPr>
          <a:xfrm>
            <a:off x="2826105" y="2632384"/>
            <a:ext cx="1524184" cy="261610"/>
          </a:xfrm>
          <a:prstGeom prst="rect">
            <a:avLst/>
          </a:prstGeom>
          <a:noFill/>
        </p:spPr>
        <p:txBody>
          <a:bodyPr wrap="square" rtlCol="0">
            <a:spAutoFit/>
          </a:bodyPr>
          <a:lstStyle/>
          <a:p>
            <a:pPr algn="ctr"/>
            <a:r>
              <a:rPr lang="en-US" sz="1100" dirty="0">
                <a:latin typeface="Noto Serif Thai" panose="02020502060505020204" pitchFamily="18" charset="-34"/>
                <a:cs typeface="Noto Serif Thai" panose="02020502060505020204" pitchFamily="18" charset="-34"/>
              </a:rPr>
              <a:t>Shop work order</a:t>
            </a:r>
          </a:p>
        </p:txBody>
      </p:sp>
      <p:sp>
        <p:nvSpPr>
          <p:cNvPr id="18" name="Oval 17">
            <a:extLst>
              <a:ext uri="{FF2B5EF4-FFF2-40B4-BE49-F238E27FC236}">
                <a16:creationId xmlns:a16="http://schemas.microsoft.com/office/drawing/2014/main" id="{CA0A7AEB-C262-0C4B-694D-4766BA19E781}"/>
              </a:ext>
            </a:extLst>
          </p:cNvPr>
          <p:cNvSpPr/>
          <p:nvPr/>
        </p:nvSpPr>
        <p:spPr>
          <a:xfrm>
            <a:off x="4607769" y="3588296"/>
            <a:ext cx="1324160" cy="1324160"/>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a:t>
            </a:r>
          </a:p>
        </p:txBody>
      </p:sp>
      <p:sp>
        <p:nvSpPr>
          <p:cNvPr id="19" name="Rectangle 18">
            <a:extLst>
              <a:ext uri="{FF2B5EF4-FFF2-40B4-BE49-F238E27FC236}">
                <a16:creationId xmlns:a16="http://schemas.microsoft.com/office/drawing/2014/main" id="{EA7099B1-DFBA-CA33-8C92-B78932164317}"/>
              </a:ext>
            </a:extLst>
          </p:cNvPr>
          <p:cNvSpPr/>
          <p:nvPr/>
        </p:nvSpPr>
        <p:spPr>
          <a:xfrm>
            <a:off x="1647753" y="4014706"/>
            <a:ext cx="1046375" cy="47134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Noto Serif Thai" panose="02020502060505020204" pitchFamily="18" charset="-34"/>
                <a:cs typeface="Noto Serif Thai" panose="02020502060505020204" pitchFamily="18" charset="-34"/>
              </a:rPr>
              <a:t>Shop</a:t>
            </a:r>
            <a:br>
              <a:rPr lang="en-US" sz="1200" dirty="0">
                <a:solidFill>
                  <a:schemeClr val="tx1"/>
                </a:solidFill>
                <a:latin typeface="Noto Serif Thai" panose="02020502060505020204" pitchFamily="18" charset="-34"/>
                <a:cs typeface="Noto Serif Thai" panose="02020502060505020204" pitchFamily="18" charset="-34"/>
              </a:rPr>
            </a:br>
            <a:r>
              <a:rPr lang="en-US" sz="1200" dirty="0">
                <a:solidFill>
                  <a:schemeClr val="tx1"/>
                </a:solidFill>
                <a:latin typeface="Noto Serif Thai" panose="02020502060505020204" pitchFamily="18" charset="-34"/>
                <a:cs typeface="Noto Serif Thai" panose="02020502060505020204" pitchFamily="18" charset="-34"/>
              </a:rPr>
              <a:t>manager</a:t>
            </a:r>
          </a:p>
        </p:txBody>
      </p:sp>
      <p:cxnSp>
        <p:nvCxnSpPr>
          <p:cNvPr id="20" name="Straight Arrow Connector 19">
            <a:extLst>
              <a:ext uri="{FF2B5EF4-FFF2-40B4-BE49-F238E27FC236}">
                <a16:creationId xmlns:a16="http://schemas.microsoft.com/office/drawing/2014/main" id="{9FFC7E2C-5F01-00FD-42B3-3F9B877685EB}"/>
              </a:ext>
            </a:extLst>
          </p:cNvPr>
          <p:cNvCxnSpPr>
            <a:cxnSpLocks/>
          </p:cNvCxnSpPr>
          <p:nvPr/>
        </p:nvCxnSpPr>
        <p:spPr>
          <a:xfrm>
            <a:off x="2694128" y="4250376"/>
            <a:ext cx="191364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0F373AE-8E2E-9558-1E17-5195E48217E6}"/>
              </a:ext>
            </a:extLst>
          </p:cNvPr>
          <p:cNvSpPr txBox="1"/>
          <p:nvPr/>
        </p:nvSpPr>
        <p:spPr>
          <a:xfrm>
            <a:off x="2826105" y="4042987"/>
            <a:ext cx="1661054" cy="261610"/>
          </a:xfrm>
          <a:prstGeom prst="rect">
            <a:avLst/>
          </a:prstGeom>
          <a:noFill/>
        </p:spPr>
        <p:txBody>
          <a:bodyPr wrap="square" rtlCol="0">
            <a:spAutoFit/>
          </a:bodyPr>
          <a:lstStyle/>
          <a:p>
            <a:pPr algn="ctr"/>
            <a:r>
              <a:rPr lang="en-US" sz="1100" dirty="0">
                <a:latin typeface="Noto Serif Thai" panose="02020502060505020204" pitchFamily="18" charset="-34"/>
                <a:cs typeface="Noto Serif Thai" panose="02020502060505020204" pitchFamily="18" charset="-34"/>
              </a:rPr>
              <a:t>Part ID and quantity</a:t>
            </a:r>
          </a:p>
        </p:txBody>
      </p:sp>
      <p:sp>
        <p:nvSpPr>
          <p:cNvPr id="24" name="Rectangle 23">
            <a:extLst>
              <a:ext uri="{FF2B5EF4-FFF2-40B4-BE49-F238E27FC236}">
                <a16:creationId xmlns:a16="http://schemas.microsoft.com/office/drawing/2014/main" id="{2FF3C7F4-DBE5-F2B1-A60B-8444524C337B}"/>
              </a:ext>
            </a:extLst>
          </p:cNvPr>
          <p:cNvSpPr/>
          <p:nvPr/>
        </p:nvSpPr>
        <p:spPr>
          <a:xfrm>
            <a:off x="7845570" y="4042987"/>
            <a:ext cx="1046375" cy="47134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Noto Serif Thai" panose="02020502060505020204" pitchFamily="18" charset="-34"/>
                <a:cs typeface="Noto Serif Thai" panose="02020502060505020204" pitchFamily="18" charset="-34"/>
              </a:rPr>
              <a:t>Inventory</a:t>
            </a:r>
            <a:br>
              <a:rPr lang="en-US" sz="1200" dirty="0">
                <a:solidFill>
                  <a:schemeClr val="tx1"/>
                </a:solidFill>
                <a:latin typeface="Noto Serif Thai" panose="02020502060505020204" pitchFamily="18" charset="-34"/>
                <a:cs typeface="Noto Serif Thai" panose="02020502060505020204" pitchFamily="18" charset="-34"/>
              </a:rPr>
            </a:br>
            <a:r>
              <a:rPr lang="en-US" sz="1200" dirty="0">
                <a:solidFill>
                  <a:schemeClr val="tx1"/>
                </a:solidFill>
                <a:latin typeface="Noto Serif Thai" panose="02020502060505020204" pitchFamily="18" charset="-34"/>
                <a:cs typeface="Noto Serif Thai" panose="02020502060505020204" pitchFamily="18" charset="-34"/>
              </a:rPr>
              <a:t>system</a:t>
            </a:r>
          </a:p>
        </p:txBody>
      </p:sp>
      <p:cxnSp>
        <p:nvCxnSpPr>
          <p:cNvPr id="27" name="Straight Arrow Connector 26">
            <a:extLst>
              <a:ext uri="{FF2B5EF4-FFF2-40B4-BE49-F238E27FC236}">
                <a16:creationId xmlns:a16="http://schemas.microsoft.com/office/drawing/2014/main" id="{46232809-C059-14F1-B1B0-52E3A12D0422}"/>
              </a:ext>
            </a:extLst>
          </p:cNvPr>
          <p:cNvCxnSpPr>
            <a:cxnSpLocks/>
          </p:cNvCxnSpPr>
          <p:nvPr/>
        </p:nvCxnSpPr>
        <p:spPr>
          <a:xfrm>
            <a:off x="5920562" y="4268117"/>
            <a:ext cx="191364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10A3275-2443-A042-4E08-5877E8929817}"/>
              </a:ext>
            </a:extLst>
          </p:cNvPr>
          <p:cNvSpPr txBox="1"/>
          <p:nvPr/>
        </p:nvSpPr>
        <p:spPr>
          <a:xfrm>
            <a:off x="6052539" y="4060728"/>
            <a:ext cx="1649160" cy="261610"/>
          </a:xfrm>
          <a:prstGeom prst="rect">
            <a:avLst/>
          </a:prstGeom>
          <a:noFill/>
        </p:spPr>
        <p:txBody>
          <a:bodyPr wrap="square" rtlCol="0">
            <a:spAutoFit/>
          </a:bodyPr>
          <a:lstStyle/>
          <a:p>
            <a:pPr algn="ctr"/>
            <a:r>
              <a:rPr lang="en-US" sz="1100" dirty="0">
                <a:latin typeface="Noto Serif Thai" panose="02020502060505020204" pitchFamily="18" charset="-34"/>
                <a:cs typeface="Noto Serif Thai" panose="02020502060505020204" pitchFamily="18" charset="-34"/>
              </a:rPr>
              <a:t>Part inventory status</a:t>
            </a:r>
          </a:p>
        </p:txBody>
      </p:sp>
      <p:sp>
        <p:nvSpPr>
          <p:cNvPr id="29" name="Oval 28">
            <a:extLst>
              <a:ext uri="{FF2B5EF4-FFF2-40B4-BE49-F238E27FC236}">
                <a16:creationId xmlns:a16="http://schemas.microsoft.com/office/drawing/2014/main" id="{44A39DC8-D7A7-1988-1DB9-C35408B6ADF9}"/>
              </a:ext>
            </a:extLst>
          </p:cNvPr>
          <p:cNvSpPr/>
          <p:nvPr/>
        </p:nvSpPr>
        <p:spPr>
          <a:xfrm>
            <a:off x="4596402" y="5070850"/>
            <a:ext cx="1324160" cy="1324160"/>
          </a:xfrm>
          <a:prstGeom prst="ellipse">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Process</a:t>
            </a:r>
          </a:p>
        </p:txBody>
      </p:sp>
      <p:sp>
        <p:nvSpPr>
          <p:cNvPr id="30" name="Rectangle 29">
            <a:extLst>
              <a:ext uri="{FF2B5EF4-FFF2-40B4-BE49-F238E27FC236}">
                <a16:creationId xmlns:a16="http://schemas.microsoft.com/office/drawing/2014/main" id="{6AE188B8-4B1A-F30D-A90E-91A41AA7E6B2}"/>
              </a:ext>
            </a:extLst>
          </p:cNvPr>
          <p:cNvSpPr/>
          <p:nvPr/>
        </p:nvSpPr>
        <p:spPr>
          <a:xfrm>
            <a:off x="1636386" y="5497260"/>
            <a:ext cx="1046375" cy="47134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Noto Serif Thai" panose="02020502060505020204" pitchFamily="18" charset="-34"/>
                <a:cs typeface="Noto Serif Thai" panose="02020502060505020204" pitchFamily="18" charset="-34"/>
              </a:rPr>
              <a:t>Shop</a:t>
            </a:r>
            <a:br>
              <a:rPr lang="en-US" sz="1200" dirty="0">
                <a:solidFill>
                  <a:schemeClr val="tx1"/>
                </a:solidFill>
                <a:latin typeface="Noto Serif Thai" panose="02020502060505020204" pitchFamily="18" charset="-34"/>
                <a:cs typeface="Noto Serif Thai" panose="02020502060505020204" pitchFamily="18" charset="-34"/>
              </a:rPr>
            </a:br>
            <a:r>
              <a:rPr lang="en-US" sz="1200" dirty="0">
                <a:solidFill>
                  <a:schemeClr val="tx1"/>
                </a:solidFill>
                <a:latin typeface="Noto Serif Thai" panose="02020502060505020204" pitchFamily="18" charset="-34"/>
                <a:cs typeface="Noto Serif Thai" panose="02020502060505020204" pitchFamily="18" charset="-34"/>
              </a:rPr>
              <a:t>manager</a:t>
            </a:r>
          </a:p>
        </p:txBody>
      </p:sp>
      <p:cxnSp>
        <p:nvCxnSpPr>
          <p:cNvPr id="31" name="Straight Arrow Connector 30">
            <a:extLst>
              <a:ext uri="{FF2B5EF4-FFF2-40B4-BE49-F238E27FC236}">
                <a16:creationId xmlns:a16="http://schemas.microsoft.com/office/drawing/2014/main" id="{5B6385BD-7384-8B62-24D9-F7088552CFF4}"/>
              </a:ext>
            </a:extLst>
          </p:cNvPr>
          <p:cNvCxnSpPr>
            <a:cxnSpLocks/>
          </p:cNvCxnSpPr>
          <p:nvPr/>
        </p:nvCxnSpPr>
        <p:spPr>
          <a:xfrm>
            <a:off x="2682761" y="5732930"/>
            <a:ext cx="191364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65A0499-C8B8-F259-CFF2-3C4F292EE441}"/>
              </a:ext>
            </a:extLst>
          </p:cNvPr>
          <p:cNvSpPr txBox="1"/>
          <p:nvPr/>
        </p:nvSpPr>
        <p:spPr>
          <a:xfrm>
            <a:off x="2814738" y="5525541"/>
            <a:ext cx="1661054" cy="261610"/>
          </a:xfrm>
          <a:prstGeom prst="rect">
            <a:avLst/>
          </a:prstGeom>
          <a:noFill/>
        </p:spPr>
        <p:txBody>
          <a:bodyPr wrap="square" rtlCol="0">
            <a:spAutoFit/>
          </a:bodyPr>
          <a:lstStyle/>
          <a:p>
            <a:pPr algn="ctr"/>
            <a:r>
              <a:rPr lang="en-US" sz="1100" dirty="0">
                <a:latin typeface="Noto Serif Thai" panose="02020502060505020204" pitchFamily="18" charset="-34"/>
                <a:cs typeface="Noto Serif Thai" panose="02020502060505020204" pitchFamily="18" charset="-34"/>
              </a:rPr>
              <a:t>Part request status</a:t>
            </a:r>
          </a:p>
        </p:txBody>
      </p:sp>
      <p:sp>
        <p:nvSpPr>
          <p:cNvPr id="33" name="Rectangle 32">
            <a:extLst>
              <a:ext uri="{FF2B5EF4-FFF2-40B4-BE49-F238E27FC236}">
                <a16:creationId xmlns:a16="http://schemas.microsoft.com/office/drawing/2014/main" id="{34D80DFF-BDF0-1C6F-5289-9E428F16492D}"/>
              </a:ext>
            </a:extLst>
          </p:cNvPr>
          <p:cNvSpPr/>
          <p:nvPr/>
        </p:nvSpPr>
        <p:spPr>
          <a:xfrm>
            <a:off x="7721082" y="5129616"/>
            <a:ext cx="1057742" cy="47134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Noto Serif Thai" panose="02020502060505020204" pitchFamily="18" charset="-34"/>
                <a:cs typeface="Noto Serif Thai" panose="02020502060505020204" pitchFamily="18" charset="-34"/>
              </a:rPr>
              <a:t>Inventory</a:t>
            </a:r>
            <a:br>
              <a:rPr lang="en-US" sz="1200" dirty="0">
                <a:solidFill>
                  <a:schemeClr val="tx1"/>
                </a:solidFill>
                <a:latin typeface="Noto Serif Thai" panose="02020502060505020204" pitchFamily="18" charset="-34"/>
                <a:cs typeface="Noto Serif Thai" panose="02020502060505020204" pitchFamily="18" charset="-34"/>
              </a:rPr>
            </a:br>
            <a:r>
              <a:rPr lang="en-US" sz="1200" dirty="0">
                <a:solidFill>
                  <a:schemeClr val="tx1"/>
                </a:solidFill>
                <a:latin typeface="Noto Serif Thai" panose="02020502060505020204" pitchFamily="18" charset="-34"/>
                <a:cs typeface="Noto Serif Thai" panose="02020502060505020204" pitchFamily="18" charset="-34"/>
              </a:rPr>
              <a:t>department</a:t>
            </a:r>
          </a:p>
        </p:txBody>
      </p:sp>
      <p:cxnSp>
        <p:nvCxnSpPr>
          <p:cNvPr id="34" name="Straight Arrow Connector 33">
            <a:extLst>
              <a:ext uri="{FF2B5EF4-FFF2-40B4-BE49-F238E27FC236}">
                <a16:creationId xmlns:a16="http://schemas.microsoft.com/office/drawing/2014/main" id="{94E33E5E-5947-56DC-376D-5E309A754A0A}"/>
              </a:ext>
            </a:extLst>
          </p:cNvPr>
          <p:cNvCxnSpPr>
            <a:cxnSpLocks/>
          </p:cNvCxnSpPr>
          <p:nvPr/>
        </p:nvCxnSpPr>
        <p:spPr>
          <a:xfrm>
            <a:off x="5796074" y="5354746"/>
            <a:ext cx="191364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D596442-143F-299D-035B-1260C46E297B}"/>
              </a:ext>
            </a:extLst>
          </p:cNvPr>
          <p:cNvSpPr txBox="1"/>
          <p:nvPr/>
        </p:nvSpPr>
        <p:spPr>
          <a:xfrm>
            <a:off x="5709293" y="5147357"/>
            <a:ext cx="1947742" cy="261610"/>
          </a:xfrm>
          <a:prstGeom prst="rect">
            <a:avLst/>
          </a:prstGeom>
          <a:noFill/>
        </p:spPr>
        <p:txBody>
          <a:bodyPr wrap="square" rtlCol="0">
            <a:spAutoFit/>
          </a:bodyPr>
          <a:lstStyle/>
          <a:p>
            <a:pPr algn="ctr"/>
            <a:r>
              <a:rPr lang="en-US" sz="1100" dirty="0">
                <a:latin typeface="Noto Serif Thai" panose="02020502060505020204" pitchFamily="18" charset="-34"/>
                <a:cs typeface="Noto Serif Thai" panose="02020502060505020204" pitchFamily="18" charset="-34"/>
              </a:rPr>
              <a:t>Parts Request to fill</a:t>
            </a:r>
          </a:p>
        </p:txBody>
      </p:sp>
      <p:cxnSp>
        <p:nvCxnSpPr>
          <p:cNvPr id="37" name="Straight Connector 36">
            <a:extLst>
              <a:ext uri="{FF2B5EF4-FFF2-40B4-BE49-F238E27FC236}">
                <a16:creationId xmlns:a16="http://schemas.microsoft.com/office/drawing/2014/main" id="{64EC05D6-BE8A-D0C6-441C-F3A02A66CDED}"/>
              </a:ext>
            </a:extLst>
          </p:cNvPr>
          <p:cNvCxnSpPr/>
          <p:nvPr/>
        </p:nvCxnSpPr>
        <p:spPr>
          <a:xfrm>
            <a:off x="7721082" y="5863472"/>
            <a:ext cx="1057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0F57CF-7811-B49B-952C-AC4C940558E6}"/>
              </a:ext>
            </a:extLst>
          </p:cNvPr>
          <p:cNvCxnSpPr/>
          <p:nvPr/>
        </p:nvCxnSpPr>
        <p:spPr>
          <a:xfrm>
            <a:off x="7721082" y="6270397"/>
            <a:ext cx="1057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760C1D4-4A4F-6AE0-1724-D6E5113C9710}"/>
              </a:ext>
            </a:extLst>
          </p:cNvPr>
          <p:cNvSpPr txBox="1"/>
          <p:nvPr/>
        </p:nvSpPr>
        <p:spPr>
          <a:xfrm>
            <a:off x="7732449" y="5874332"/>
            <a:ext cx="1046375" cy="400110"/>
          </a:xfrm>
          <a:prstGeom prst="rect">
            <a:avLst/>
          </a:prstGeom>
          <a:noFill/>
        </p:spPr>
        <p:txBody>
          <a:bodyPr wrap="square" rtlCol="0">
            <a:spAutoFit/>
          </a:bodyPr>
          <a:lstStyle/>
          <a:p>
            <a:pPr algn="ctr"/>
            <a:r>
              <a:rPr lang="en-US" sz="1000" dirty="0">
                <a:latin typeface="Noto Serif Thai" panose="02020502060505020204" pitchFamily="18" charset="-34"/>
                <a:cs typeface="Noto Serif Thai" panose="02020502060505020204" pitchFamily="18" charset="-34"/>
              </a:rPr>
              <a:t>Parts Request</a:t>
            </a:r>
            <a:br>
              <a:rPr lang="en-US" sz="1000" dirty="0">
                <a:latin typeface="Noto Serif Thai" panose="02020502060505020204" pitchFamily="18" charset="-34"/>
                <a:cs typeface="Noto Serif Thai" panose="02020502060505020204" pitchFamily="18" charset="-34"/>
              </a:rPr>
            </a:br>
            <a:r>
              <a:rPr lang="en-US" sz="1000" dirty="0">
                <a:latin typeface="Noto Serif Thai" panose="02020502060505020204" pitchFamily="18" charset="-34"/>
                <a:cs typeface="Noto Serif Thai" panose="02020502060505020204" pitchFamily="18" charset="-34"/>
              </a:rPr>
              <a:t>datastore</a:t>
            </a:r>
          </a:p>
        </p:txBody>
      </p:sp>
      <p:cxnSp>
        <p:nvCxnSpPr>
          <p:cNvPr id="40" name="Straight Arrow Connector 39">
            <a:extLst>
              <a:ext uri="{FF2B5EF4-FFF2-40B4-BE49-F238E27FC236}">
                <a16:creationId xmlns:a16="http://schemas.microsoft.com/office/drawing/2014/main" id="{CD08F479-4AAA-80B7-B9D9-43861B3E9A94}"/>
              </a:ext>
            </a:extLst>
          </p:cNvPr>
          <p:cNvCxnSpPr>
            <a:cxnSpLocks/>
          </p:cNvCxnSpPr>
          <p:nvPr/>
        </p:nvCxnSpPr>
        <p:spPr>
          <a:xfrm>
            <a:off x="5814928" y="6070861"/>
            <a:ext cx="1913641" cy="0"/>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0DDC551-3667-BD94-2301-376849A346BD}"/>
              </a:ext>
            </a:extLst>
          </p:cNvPr>
          <p:cNvSpPr txBox="1"/>
          <p:nvPr/>
        </p:nvSpPr>
        <p:spPr>
          <a:xfrm>
            <a:off x="5765855" y="5863472"/>
            <a:ext cx="1947742" cy="261610"/>
          </a:xfrm>
          <a:prstGeom prst="rect">
            <a:avLst/>
          </a:prstGeom>
          <a:noFill/>
        </p:spPr>
        <p:txBody>
          <a:bodyPr wrap="square" rtlCol="0">
            <a:spAutoFit/>
          </a:bodyPr>
          <a:lstStyle/>
          <a:p>
            <a:pPr algn="ctr"/>
            <a:r>
              <a:rPr lang="en-US" sz="1100" dirty="0">
                <a:latin typeface="Noto Serif Thai" panose="02020502060505020204" pitchFamily="18" charset="-34"/>
                <a:cs typeface="Noto Serif Thai" panose="02020502060505020204" pitchFamily="18" charset="-34"/>
              </a:rPr>
              <a:t>New part request record</a:t>
            </a:r>
          </a:p>
        </p:txBody>
      </p:sp>
    </p:spTree>
    <p:extLst>
      <p:ext uri="{BB962C8B-B14F-4D97-AF65-F5344CB8AC3E}">
        <p14:creationId xmlns:p14="http://schemas.microsoft.com/office/powerpoint/2010/main" val="398888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6BBF96-6E5B-8C71-7DE5-CACFBCC34CE5}"/>
              </a:ext>
            </a:extLst>
          </p:cNvPr>
          <p:cNvSpPr txBox="1"/>
          <p:nvPr/>
        </p:nvSpPr>
        <p:spPr>
          <a:xfrm>
            <a:off x="962025" y="2259449"/>
            <a:ext cx="10267950" cy="2339102"/>
          </a:xfrm>
          <a:prstGeom prst="rect">
            <a:avLst/>
          </a:prstGeom>
          <a:noFill/>
        </p:spPr>
        <p:txBody>
          <a:bodyPr wrap="square">
            <a:spAutoFit/>
          </a:bodyPr>
          <a:lstStyle/>
          <a:p>
            <a:pPr algn="ctr"/>
            <a:r>
              <a:rPr lang="en-US" sz="6600" dirty="0">
                <a:latin typeface="Kanit" panose="00000500000000000000" pitchFamily="2" charset="-34"/>
                <a:cs typeface="Kanit" panose="00000500000000000000" pitchFamily="2" charset="-34"/>
              </a:rPr>
              <a:t>4</a:t>
            </a:r>
          </a:p>
          <a:p>
            <a:pPr algn="ctr"/>
            <a:r>
              <a:rPr lang="en-US" sz="4000" dirty="0">
                <a:latin typeface="Kanit" panose="00000500000000000000" pitchFamily="2" charset="-34"/>
                <a:cs typeface="Kanit" panose="00000500000000000000" pitchFamily="2" charset="-34"/>
              </a:rPr>
              <a:t>Understanding Processes with</a:t>
            </a:r>
            <a:br>
              <a:rPr lang="en-US" sz="4000" dirty="0">
                <a:latin typeface="Kanit" panose="00000500000000000000" pitchFamily="2" charset="-34"/>
                <a:cs typeface="Kanit" panose="00000500000000000000" pitchFamily="2" charset="-34"/>
              </a:rPr>
            </a:br>
            <a:r>
              <a:rPr lang="en-US" sz="4000" dirty="0">
                <a:latin typeface="Kanit" panose="00000500000000000000" pitchFamily="2" charset="-34"/>
                <a:cs typeface="Kanit" panose="00000500000000000000" pitchFamily="2" charset="-34"/>
              </a:rPr>
              <a:t>Use Cases and Process Models</a:t>
            </a:r>
          </a:p>
        </p:txBody>
      </p:sp>
    </p:spTree>
    <p:extLst>
      <p:ext uri="{BB962C8B-B14F-4D97-AF65-F5344CB8AC3E}">
        <p14:creationId xmlns:p14="http://schemas.microsoft.com/office/powerpoint/2010/main" val="312402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5702B-3DE7-18CB-2FEC-CE29F551D23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E80D42C-8743-5DBD-9385-ED1B33BAC508}"/>
              </a:ext>
            </a:extLst>
          </p:cNvPr>
          <p:cNvSpPr txBox="1"/>
          <p:nvPr/>
        </p:nvSpPr>
        <p:spPr>
          <a:xfrm>
            <a:off x="161924" y="138143"/>
            <a:ext cx="11877675" cy="2862322"/>
          </a:xfrm>
          <a:prstGeom prst="rect">
            <a:avLst/>
          </a:prstGeom>
          <a:noFill/>
        </p:spPr>
        <p:txBody>
          <a:bodyPr wrap="square">
            <a:spAutoFit/>
          </a:bodyPr>
          <a:lstStyle/>
          <a:p>
            <a:pPr algn="thaiDist"/>
            <a:r>
              <a:rPr lang="en-US" sz="1800" b="0" i="0" u="none" strike="noStrike" baseline="0" dirty="0">
                <a:latin typeface="Noto Serif Thai" panose="02020502060505020204" pitchFamily="18" charset="-34"/>
                <a:cs typeface="Noto Serif Thai" panose="02020502060505020204" pitchFamily="18" charset="-34"/>
              </a:rPr>
              <a:t>The Summary area for inputs and outputs found at the end of the use case form is completed once the team is satisfied with the steps, inflows, and outflows listed previously. In this section, all the input flows are listed in the left-most column and their source is specified in the adjacent column. In the third column, all the output flows are listed, and their destination is specified in the right-most column. As we have mentioned, this summary area allows the team to easily view all the inputs that must be included to complete the use case and all the outputs that will be produced by the use case. This area of the use case form will be especially useful if the team decides to depict the system with </a:t>
            </a:r>
            <a:r>
              <a:rPr lang="en-US" sz="1800" b="1" i="0" u="none" strike="noStrike" baseline="0" dirty="0">
                <a:solidFill>
                  <a:srgbClr val="FF0000"/>
                </a:solidFill>
                <a:latin typeface="Noto Serif Thai" panose="02020502060505020204" pitchFamily="18" charset="-34"/>
                <a:cs typeface="Noto Serif Thai" panose="02020502060505020204" pitchFamily="18" charset="-34"/>
              </a:rPr>
              <a:t>data flow diagrams</a:t>
            </a:r>
            <a:r>
              <a:rPr lang="en-US" sz="1800" b="0" i="0" u="none" strike="noStrike" baseline="0" dirty="0">
                <a:latin typeface="Noto Serif Thai" panose="02020502060505020204" pitchFamily="18" charset="-34"/>
                <a:cs typeface="Noto Serif Thai" panose="02020502060505020204" pitchFamily="18" charset="-34"/>
              </a:rPr>
              <a:t>.</a:t>
            </a:r>
          </a:p>
          <a:p>
            <a:pPr algn="thaiDist"/>
            <a:endParaRPr lang="en-US" dirty="0">
              <a:latin typeface="Noto Serif Thai" panose="02020502060505020204" pitchFamily="18" charset="-34"/>
              <a:cs typeface="Noto Serif Thai" panose="02020502060505020204" pitchFamily="18" charset="-34"/>
            </a:endParaRPr>
          </a:p>
          <a:p>
            <a:pPr algn="thaiDist"/>
            <a:r>
              <a:rPr lang="th-TH" dirty="0">
                <a:solidFill>
                  <a:srgbClr val="0070C0"/>
                </a:solidFill>
                <a:latin typeface="Noto Serif Thai" panose="02020502060505020204" pitchFamily="18" charset="-34"/>
                <a:cs typeface="Noto Serif Thai" panose="02020502060505020204" pitchFamily="18" charset="-34"/>
              </a:rPr>
              <a:t>เลือกใช้ </a:t>
            </a:r>
            <a:r>
              <a:rPr lang="en-US" dirty="0">
                <a:solidFill>
                  <a:srgbClr val="0070C0"/>
                </a:solidFill>
                <a:latin typeface="Noto Serif Thai" panose="02020502060505020204" pitchFamily="18" charset="-34"/>
                <a:cs typeface="Noto Serif Thai" panose="02020502060505020204" pitchFamily="18" charset="-34"/>
              </a:rPr>
              <a:t>diagram </a:t>
            </a:r>
            <a:r>
              <a:rPr lang="th-TH" dirty="0">
                <a:solidFill>
                  <a:srgbClr val="0070C0"/>
                </a:solidFill>
                <a:latin typeface="Noto Serif Thai" panose="02020502060505020204" pitchFamily="18" charset="-34"/>
                <a:cs typeface="Noto Serif Thai" panose="02020502060505020204" pitchFamily="18" charset="-34"/>
              </a:rPr>
              <a:t>อื่น ๆ ที่เหมาะสมกับระบบ </a:t>
            </a:r>
            <a:r>
              <a:rPr lang="en-US" dirty="0">
                <a:solidFill>
                  <a:srgbClr val="0070C0"/>
                </a:solidFill>
                <a:latin typeface="Noto Serif Thai" panose="02020502060505020204" pitchFamily="18" charset="-34"/>
                <a:cs typeface="Noto Serif Thai" panose="02020502060505020204" pitchFamily="18" charset="-34"/>
              </a:rPr>
              <a:t>Data Flow Diagram</a:t>
            </a:r>
            <a:r>
              <a:rPr lang="th-TH" dirty="0">
                <a:solidFill>
                  <a:srgbClr val="0070C0"/>
                </a:solidFill>
                <a:latin typeface="Noto Serif Thai" panose="02020502060505020204" pitchFamily="18" charset="-34"/>
                <a:cs typeface="Noto Serif Thai" panose="02020502060505020204" pitchFamily="18" charset="-34"/>
              </a:rPr>
              <a:t> </a:t>
            </a:r>
            <a:r>
              <a:rPr lang="en-US" dirty="0">
                <a:solidFill>
                  <a:srgbClr val="0070C0"/>
                </a:solidFill>
                <a:latin typeface="Noto Serif Thai" panose="02020502060505020204" pitchFamily="18" charset="-34"/>
                <a:cs typeface="Noto Serif Thai" panose="02020502060505020204" pitchFamily="18" charset="-34"/>
              </a:rPr>
              <a:t>(DFD) </a:t>
            </a:r>
            <a:r>
              <a:rPr lang="th-TH" dirty="0">
                <a:solidFill>
                  <a:srgbClr val="0070C0"/>
                </a:solidFill>
                <a:latin typeface="Noto Serif Thai" panose="02020502060505020204" pitchFamily="18" charset="-34"/>
                <a:cs typeface="Noto Serif Thai" panose="02020502060505020204" pitchFamily="18" charset="-34"/>
              </a:rPr>
              <a:t>เหมาะกับงานภายในองค์กร </a:t>
            </a:r>
            <a:r>
              <a:rPr lang="en-US" dirty="0">
                <a:solidFill>
                  <a:srgbClr val="0070C0"/>
                </a:solidFill>
                <a:latin typeface="Noto Serif Thai" panose="02020502060505020204" pitchFamily="18" charset="-34"/>
                <a:cs typeface="Noto Serif Thai" panose="02020502060505020204" pitchFamily="18" charset="-34"/>
              </a:rPr>
              <a:t>(</a:t>
            </a:r>
            <a:r>
              <a:rPr lang="th-TH" dirty="0">
                <a:solidFill>
                  <a:srgbClr val="0070C0"/>
                </a:solidFill>
                <a:latin typeface="Noto Serif Thai" panose="02020502060505020204" pitchFamily="18" charset="-34"/>
                <a:cs typeface="Noto Serif Thai" panose="02020502060505020204" pitchFamily="18" charset="-34"/>
              </a:rPr>
              <a:t>ธุรกิจเอกชน</a:t>
            </a:r>
            <a:r>
              <a:rPr lang="en-US" dirty="0">
                <a:solidFill>
                  <a:srgbClr val="0070C0"/>
                </a:solidFill>
                <a:latin typeface="Noto Serif Thai" panose="02020502060505020204" pitchFamily="18" charset="-34"/>
                <a:cs typeface="Noto Serif Thai" panose="02020502060505020204" pitchFamily="18" charset="-34"/>
              </a:rPr>
              <a:t>/</a:t>
            </a:r>
            <a:r>
              <a:rPr lang="th-TH" dirty="0">
                <a:solidFill>
                  <a:srgbClr val="0070C0"/>
                </a:solidFill>
                <a:latin typeface="Noto Serif Thai" panose="02020502060505020204" pitchFamily="18" charset="-34"/>
                <a:cs typeface="Noto Serif Thai" panose="02020502060505020204" pitchFamily="18" charset="-34"/>
              </a:rPr>
              <a:t>ราชการ</a:t>
            </a:r>
            <a:r>
              <a:rPr lang="en-US" dirty="0">
                <a:solidFill>
                  <a:srgbClr val="0070C0"/>
                </a:solidFill>
                <a:latin typeface="Noto Serif Thai" panose="02020502060505020204" pitchFamily="18" charset="-34"/>
                <a:cs typeface="Noto Serif Thai" panose="02020502060505020204" pitchFamily="18" charset="-34"/>
              </a:rPr>
              <a:t>)</a:t>
            </a:r>
            <a:r>
              <a:rPr lang="th-TH" dirty="0">
                <a:solidFill>
                  <a:srgbClr val="0070C0"/>
                </a:solidFill>
                <a:latin typeface="Noto Serif Thai" panose="02020502060505020204" pitchFamily="18" charset="-34"/>
                <a:cs typeface="Noto Serif Thai" panose="02020502060505020204" pitchFamily="18" charset="-34"/>
              </a:rPr>
              <a:t> แต่ไม่เหมาะกับวีดีโอเกม เกมออนไลน์ ฯลฯ</a:t>
            </a:r>
            <a:endParaRPr lang="en-US" dirty="0">
              <a:solidFill>
                <a:srgbClr val="0070C0"/>
              </a:solidFill>
              <a:latin typeface="Noto Serif Thai" panose="02020502060505020204" pitchFamily="18" charset="-34"/>
              <a:cs typeface="Noto Serif Thai" panose="02020502060505020204" pitchFamily="18" charset="-34"/>
            </a:endParaRPr>
          </a:p>
        </p:txBody>
      </p:sp>
      <p:pic>
        <p:nvPicPr>
          <p:cNvPr id="5" name="Picture 4">
            <a:extLst>
              <a:ext uri="{FF2B5EF4-FFF2-40B4-BE49-F238E27FC236}">
                <a16:creationId xmlns:a16="http://schemas.microsoft.com/office/drawing/2014/main" id="{EB05A1FE-40F0-E98C-BFE3-5A22BF102353}"/>
              </a:ext>
            </a:extLst>
          </p:cNvPr>
          <p:cNvPicPr>
            <a:picLocks noChangeAspect="1"/>
          </p:cNvPicPr>
          <p:nvPr/>
        </p:nvPicPr>
        <p:blipFill>
          <a:blip r:embed="rId2"/>
          <a:stretch>
            <a:fillRect/>
          </a:stretch>
        </p:blipFill>
        <p:spPr>
          <a:xfrm>
            <a:off x="723150" y="3429000"/>
            <a:ext cx="10745700" cy="3057952"/>
          </a:xfrm>
          <a:prstGeom prst="rect">
            <a:avLst/>
          </a:prstGeom>
        </p:spPr>
      </p:pic>
    </p:spTree>
    <p:extLst>
      <p:ext uri="{BB962C8B-B14F-4D97-AF65-F5344CB8AC3E}">
        <p14:creationId xmlns:p14="http://schemas.microsoft.com/office/powerpoint/2010/main" val="380696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F16AB-950B-FA9B-AB32-948BB966D6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DFBE034-CE9B-4CDC-8B7C-0DA8E0791BBB}"/>
              </a:ext>
            </a:extLst>
          </p:cNvPr>
          <p:cNvPicPr>
            <a:picLocks noChangeAspect="1"/>
          </p:cNvPicPr>
          <p:nvPr/>
        </p:nvPicPr>
        <p:blipFill>
          <a:blip r:embed="rId2"/>
          <a:stretch>
            <a:fillRect/>
          </a:stretch>
        </p:blipFill>
        <p:spPr>
          <a:xfrm>
            <a:off x="1116424" y="190721"/>
            <a:ext cx="9959152" cy="6476558"/>
          </a:xfrm>
          <a:prstGeom prst="rect">
            <a:avLst/>
          </a:prstGeom>
        </p:spPr>
      </p:pic>
    </p:spTree>
    <p:extLst>
      <p:ext uri="{BB962C8B-B14F-4D97-AF65-F5344CB8AC3E}">
        <p14:creationId xmlns:p14="http://schemas.microsoft.com/office/powerpoint/2010/main" val="2390705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207C0-A9E0-23F5-AB98-6794F998375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D1CE547-B752-0B27-D31F-2504F4F23198}"/>
              </a:ext>
            </a:extLst>
          </p:cNvPr>
          <p:cNvPicPr>
            <a:picLocks noChangeAspect="1"/>
          </p:cNvPicPr>
          <p:nvPr/>
        </p:nvPicPr>
        <p:blipFill>
          <a:blip r:embed="rId2"/>
          <a:stretch>
            <a:fillRect/>
          </a:stretch>
        </p:blipFill>
        <p:spPr>
          <a:xfrm>
            <a:off x="513755" y="782881"/>
            <a:ext cx="8516539" cy="4982270"/>
          </a:xfrm>
          <a:prstGeom prst="rect">
            <a:avLst/>
          </a:prstGeom>
        </p:spPr>
      </p:pic>
      <p:pic>
        <p:nvPicPr>
          <p:cNvPr id="5" name="Picture 4">
            <a:extLst>
              <a:ext uri="{FF2B5EF4-FFF2-40B4-BE49-F238E27FC236}">
                <a16:creationId xmlns:a16="http://schemas.microsoft.com/office/drawing/2014/main" id="{5717A493-B4C7-33FE-4F99-774E6BABE217}"/>
              </a:ext>
            </a:extLst>
          </p:cNvPr>
          <p:cNvPicPr>
            <a:picLocks noChangeAspect="1"/>
          </p:cNvPicPr>
          <p:nvPr/>
        </p:nvPicPr>
        <p:blipFill>
          <a:blip r:embed="rId3"/>
          <a:stretch>
            <a:fillRect/>
          </a:stretch>
        </p:blipFill>
        <p:spPr>
          <a:xfrm>
            <a:off x="513755" y="5845183"/>
            <a:ext cx="2038635" cy="771633"/>
          </a:xfrm>
          <a:prstGeom prst="rect">
            <a:avLst/>
          </a:prstGeom>
        </p:spPr>
      </p:pic>
      <p:sp>
        <p:nvSpPr>
          <p:cNvPr id="6" name="TextBox 5">
            <a:extLst>
              <a:ext uri="{FF2B5EF4-FFF2-40B4-BE49-F238E27FC236}">
                <a16:creationId xmlns:a16="http://schemas.microsoft.com/office/drawing/2014/main" id="{7F4A1751-0255-6A8B-F29E-AA373474AD1A}"/>
              </a:ext>
            </a:extLst>
          </p:cNvPr>
          <p:cNvSpPr txBox="1"/>
          <p:nvPr/>
        </p:nvSpPr>
        <p:spPr>
          <a:xfrm>
            <a:off x="513755" y="241184"/>
            <a:ext cx="3877270" cy="461665"/>
          </a:xfrm>
          <a:prstGeom prst="rect">
            <a:avLst/>
          </a:prstGeom>
          <a:noFill/>
        </p:spPr>
        <p:txBody>
          <a:bodyPr wrap="square">
            <a:spAutoFit/>
          </a:bodyPr>
          <a:lstStyle/>
          <a:p>
            <a:r>
              <a:rPr lang="th-TH" sz="2400" dirty="0">
                <a:solidFill>
                  <a:srgbClr val="FF0000"/>
                </a:solidFill>
                <a:latin typeface="Noto Serif Thai" panose="02020502060505020204" pitchFamily="18" charset="-34"/>
                <a:cs typeface="Noto Serif Thai" panose="02020502060505020204" pitchFamily="18" charset="-34"/>
              </a:rPr>
              <a:t>ทำ</a:t>
            </a:r>
            <a:r>
              <a:rPr lang="en-US" sz="2400" dirty="0">
                <a:solidFill>
                  <a:srgbClr val="FF0000"/>
                </a:solidFill>
                <a:latin typeface="Noto Serif Thai" panose="02020502060505020204" pitchFamily="18" charset="-34"/>
                <a:cs typeface="Noto Serif Thai" panose="02020502060505020204" pitchFamily="18" charset="-34"/>
              </a:rPr>
              <a:t> Use Cases </a:t>
            </a:r>
            <a:r>
              <a:rPr lang="th-TH" sz="2400" dirty="0">
                <a:solidFill>
                  <a:srgbClr val="FF0000"/>
                </a:solidFill>
                <a:latin typeface="Noto Serif Thai" panose="02020502060505020204" pitchFamily="18" charset="-34"/>
                <a:cs typeface="Noto Serif Thai" panose="02020502060505020204" pitchFamily="18" charset="-34"/>
              </a:rPr>
              <a:t>ที่เหลือให้ครบ</a:t>
            </a:r>
            <a:endParaRPr lang="en-US" sz="2400" dirty="0">
              <a:solidFill>
                <a:srgbClr val="FF000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244689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ABE3B-6560-F7A2-9B6E-10DDF7A07F2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A462C7A-F8F0-CE57-21AE-A92CC0199EFC}"/>
              </a:ext>
            </a:extLst>
          </p:cNvPr>
          <p:cNvPicPr>
            <a:picLocks noChangeAspect="1"/>
          </p:cNvPicPr>
          <p:nvPr/>
        </p:nvPicPr>
        <p:blipFill>
          <a:blip r:embed="rId2"/>
          <a:stretch>
            <a:fillRect/>
          </a:stretch>
        </p:blipFill>
        <p:spPr>
          <a:xfrm>
            <a:off x="2356007" y="0"/>
            <a:ext cx="7479986" cy="6858000"/>
          </a:xfrm>
          <a:prstGeom prst="rect">
            <a:avLst/>
          </a:prstGeom>
        </p:spPr>
      </p:pic>
    </p:spTree>
    <p:extLst>
      <p:ext uri="{BB962C8B-B14F-4D97-AF65-F5344CB8AC3E}">
        <p14:creationId xmlns:p14="http://schemas.microsoft.com/office/powerpoint/2010/main" val="3942705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85E51-72A5-D41B-3677-49A7EABD90F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2EAB6C0-3811-3820-B987-09754E0BEB12}"/>
              </a:ext>
            </a:extLst>
          </p:cNvPr>
          <p:cNvPicPr>
            <a:picLocks noChangeAspect="1"/>
          </p:cNvPicPr>
          <p:nvPr/>
        </p:nvPicPr>
        <p:blipFill>
          <a:blip r:embed="rId2"/>
          <a:stretch>
            <a:fillRect/>
          </a:stretch>
        </p:blipFill>
        <p:spPr>
          <a:xfrm>
            <a:off x="2357980" y="414337"/>
            <a:ext cx="7476039" cy="6029325"/>
          </a:xfrm>
          <a:prstGeom prst="rect">
            <a:avLst/>
          </a:prstGeom>
        </p:spPr>
      </p:pic>
    </p:spTree>
    <p:extLst>
      <p:ext uri="{BB962C8B-B14F-4D97-AF65-F5344CB8AC3E}">
        <p14:creationId xmlns:p14="http://schemas.microsoft.com/office/powerpoint/2010/main" val="4215384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B4C395-AC0F-6A43-129D-E3ED9AA7FFC9}"/>
              </a:ext>
            </a:extLst>
          </p:cNvPr>
          <p:cNvPicPr>
            <a:picLocks noChangeAspect="1"/>
          </p:cNvPicPr>
          <p:nvPr/>
        </p:nvPicPr>
        <p:blipFill>
          <a:blip r:embed="rId2"/>
          <a:stretch>
            <a:fillRect/>
          </a:stretch>
        </p:blipFill>
        <p:spPr>
          <a:xfrm>
            <a:off x="2735943" y="0"/>
            <a:ext cx="6720114" cy="6858000"/>
          </a:xfrm>
          <a:prstGeom prst="rect">
            <a:avLst/>
          </a:prstGeom>
        </p:spPr>
      </p:pic>
      <p:cxnSp>
        <p:nvCxnSpPr>
          <p:cNvPr id="5" name="Straight Connector 4">
            <a:extLst>
              <a:ext uri="{FF2B5EF4-FFF2-40B4-BE49-F238E27FC236}">
                <a16:creationId xmlns:a16="http://schemas.microsoft.com/office/drawing/2014/main" id="{143AA22C-8FFE-47D2-ED27-3443464A43C3}"/>
              </a:ext>
            </a:extLst>
          </p:cNvPr>
          <p:cNvCxnSpPr/>
          <p:nvPr/>
        </p:nvCxnSpPr>
        <p:spPr>
          <a:xfrm>
            <a:off x="3695700" y="962025"/>
            <a:ext cx="622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88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86F33-F31F-2291-0761-B60FE0994E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8BC6BE-955A-40EF-81B6-C666E2C9184F}"/>
              </a:ext>
            </a:extLst>
          </p:cNvPr>
          <p:cNvSpPr txBox="1"/>
          <p:nvPr/>
        </p:nvSpPr>
        <p:spPr>
          <a:xfrm>
            <a:off x="0" y="2151727"/>
            <a:ext cx="12192000" cy="2554545"/>
          </a:xfrm>
          <a:prstGeom prst="rect">
            <a:avLst/>
          </a:prstGeom>
          <a:noFill/>
        </p:spPr>
        <p:txBody>
          <a:bodyPr wrap="square">
            <a:spAutoFit/>
          </a:bodyPr>
          <a:lstStyle/>
          <a:p>
            <a:pPr algn="ctr"/>
            <a:r>
              <a:rPr lang="en-US" sz="8000" b="0" i="0" u="none" strike="noStrike" baseline="0" dirty="0">
                <a:latin typeface="Kanit" panose="00000500000000000000" pitchFamily="2" charset="-34"/>
                <a:cs typeface="Kanit" panose="00000500000000000000" pitchFamily="2" charset="-34"/>
              </a:rPr>
              <a:t>Data Flow Diagrams</a:t>
            </a:r>
            <a:br>
              <a:rPr lang="en-US" sz="8000" b="0" i="0" u="none" strike="noStrike" baseline="0" dirty="0">
                <a:latin typeface="Kanit" panose="00000500000000000000" pitchFamily="2" charset="-34"/>
                <a:cs typeface="Kanit" panose="00000500000000000000" pitchFamily="2" charset="-34"/>
              </a:rPr>
            </a:br>
            <a:r>
              <a:rPr lang="en-US" sz="8000" b="0" i="0" u="none" strike="noStrike" baseline="0" dirty="0">
                <a:latin typeface="Kanit" panose="00000500000000000000" pitchFamily="2" charset="-34"/>
                <a:cs typeface="Kanit" panose="00000500000000000000" pitchFamily="2" charset="-34"/>
              </a:rPr>
              <a:t>(DFDs)</a:t>
            </a:r>
            <a:endParaRPr lang="en-US" sz="8000" dirty="0">
              <a:latin typeface="Kanit" panose="00000500000000000000" pitchFamily="2" charset="-34"/>
              <a:cs typeface="Kanit" panose="00000500000000000000" pitchFamily="2" charset="-34"/>
            </a:endParaRPr>
          </a:p>
        </p:txBody>
      </p:sp>
    </p:spTree>
    <p:extLst>
      <p:ext uri="{BB962C8B-B14F-4D97-AF65-F5344CB8AC3E}">
        <p14:creationId xmlns:p14="http://schemas.microsoft.com/office/powerpoint/2010/main" val="246682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D62E8-7F5F-AD66-F03A-C8878663FAB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AFD6B8-9A7D-CE98-01D2-936BD18ADDF6}"/>
              </a:ext>
            </a:extLst>
          </p:cNvPr>
          <p:cNvPicPr>
            <a:picLocks noChangeAspect="1"/>
          </p:cNvPicPr>
          <p:nvPr/>
        </p:nvPicPr>
        <p:blipFill>
          <a:blip r:embed="rId2"/>
          <a:stretch>
            <a:fillRect/>
          </a:stretch>
        </p:blipFill>
        <p:spPr>
          <a:xfrm>
            <a:off x="813000" y="0"/>
            <a:ext cx="10566000" cy="6858000"/>
          </a:xfrm>
          <a:prstGeom prst="rect">
            <a:avLst/>
          </a:prstGeom>
        </p:spPr>
      </p:pic>
      <p:cxnSp>
        <p:nvCxnSpPr>
          <p:cNvPr id="2" name="Straight Connector 1">
            <a:extLst>
              <a:ext uri="{FF2B5EF4-FFF2-40B4-BE49-F238E27FC236}">
                <a16:creationId xmlns:a16="http://schemas.microsoft.com/office/drawing/2014/main" id="{16F31D2B-2C3C-FC54-5DB3-C3FA5E42C086}"/>
              </a:ext>
            </a:extLst>
          </p:cNvPr>
          <p:cNvCxnSpPr>
            <a:cxnSpLocks/>
          </p:cNvCxnSpPr>
          <p:nvPr/>
        </p:nvCxnSpPr>
        <p:spPr>
          <a:xfrm>
            <a:off x="5080000" y="6765925"/>
            <a:ext cx="419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925832D-F087-1CAF-4941-DCEDA3763466}"/>
              </a:ext>
            </a:extLst>
          </p:cNvPr>
          <p:cNvSpPr txBox="1"/>
          <p:nvPr/>
        </p:nvSpPr>
        <p:spPr>
          <a:xfrm>
            <a:off x="9377082" y="6334780"/>
            <a:ext cx="2814918" cy="523220"/>
          </a:xfrm>
          <a:prstGeom prst="rect">
            <a:avLst/>
          </a:prstGeom>
          <a:noFill/>
        </p:spPr>
        <p:txBody>
          <a:bodyPr wrap="square" rtlCol="0">
            <a:spAutoFit/>
          </a:bodyPr>
          <a:lstStyle/>
          <a:p>
            <a:pPr algn="r"/>
            <a:r>
              <a:rPr lang="th-TH" sz="1400" dirty="0">
                <a:solidFill>
                  <a:srgbClr val="FF0000"/>
                </a:solidFill>
                <a:latin typeface="Noto Serif Thai" panose="02020502060505020204" pitchFamily="18" charset="-34"/>
                <a:cs typeface="Noto Serif Thai" panose="02020502060505020204" pitchFamily="18" charset="-34"/>
              </a:rPr>
              <a:t>นิยมลากเส้นตรงหรือเส้นฉากเท่านั้น</a:t>
            </a:r>
            <a:br>
              <a:rPr lang="th-TH" sz="1400" dirty="0">
                <a:solidFill>
                  <a:srgbClr val="FF0000"/>
                </a:solidFill>
                <a:latin typeface="Noto Serif Thai" panose="02020502060505020204" pitchFamily="18" charset="-34"/>
                <a:cs typeface="Noto Serif Thai" panose="02020502060505020204" pitchFamily="18" charset="-34"/>
              </a:rPr>
            </a:br>
            <a:r>
              <a:rPr lang="th-TH" sz="1400" dirty="0">
                <a:solidFill>
                  <a:srgbClr val="FF0000"/>
                </a:solidFill>
                <a:latin typeface="Noto Serif Thai" panose="02020502060505020204" pitchFamily="18" charset="-34"/>
                <a:cs typeface="Noto Serif Thai" panose="02020502060505020204" pitchFamily="18" charset="-34"/>
              </a:rPr>
              <a:t>ไม่ลากเส้นโค้ง</a:t>
            </a:r>
            <a:endParaRPr lang="en-US" dirty="0">
              <a:solidFill>
                <a:srgbClr val="FF0000"/>
              </a:solidFill>
            </a:endParaRPr>
          </a:p>
        </p:txBody>
      </p:sp>
    </p:spTree>
    <p:extLst>
      <p:ext uri="{BB962C8B-B14F-4D97-AF65-F5344CB8AC3E}">
        <p14:creationId xmlns:p14="http://schemas.microsoft.com/office/powerpoint/2010/main" val="2308412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4B940-C4E6-8B5E-19E9-48895D998FF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B74B6D0-04E4-A4A2-E44A-DF45E39F008C}"/>
              </a:ext>
            </a:extLst>
          </p:cNvPr>
          <p:cNvPicPr>
            <a:picLocks noChangeAspect="1"/>
          </p:cNvPicPr>
          <p:nvPr/>
        </p:nvPicPr>
        <p:blipFill>
          <a:blip r:embed="rId2"/>
          <a:stretch>
            <a:fillRect/>
          </a:stretch>
        </p:blipFill>
        <p:spPr>
          <a:xfrm>
            <a:off x="206035" y="0"/>
            <a:ext cx="6273210" cy="6858000"/>
          </a:xfrm>
          <a:prstGeom prst="rect">
            <a:avLst/>
          </a:prstGeom>
        </p:spPr>
      </p:pic>
      <p:sp>
        <p:nvSpPr>
          <p:cNvPr id="5" name="TextBox 4">
            <a:extLst>
              <a:ext uri="{FF2B5EF4-FFF2-40B4-BE49-F238E27FC236}">
                <a16:creationId xmlns:a16="http://schemas.microsoft.com/office/drawing/2014/main" id="{DD89BE74-9C51-6A67-40E6-9C1D064FB6D6}"/>
              </a:ext>
            </a:extLst>
          </p:cNvPr>
          <p:cNvSpPr txBox="1"/>
          <p:nvPr/>
        </p:nvSpPr>
        <p:spPr>
          <a:xfrm>
            <a:off x="6588125" y="784165"/>
            <a:ext cx="5480050" cy="923330"/>
          </a:xfrm>
          <a:prstGeom prst="rect">
            <a:avLst/>
          </a:prstGeom>
          <a:noFill/>
        </p:spPr>
        <p:txBody>
          <a:bodyPr wrap="square">
            <a:spAutoFit/>
          </a:bodyPr>
          <a:lstStyle/>
          <a:p>
            <a:pPr algn="thaiDist"/>
            <a:r>
              <a:rPr lang="en-US" sz="1800" b="0" i="0" u="none" strike="noStrike" baseline="0" dirty="0">
                <a:latin typeface="Noto Serif Thai" panose="02020502060505020204" pitchFamily="18" charset="-34"/>
                <a:cs typeface="Noto Serif Thai" panose="02020502060505020204" pitchFamily="18" charset="-34"/>
              </a:rPr>
              <a:t>A </a:t>
            </a:r>
            <a:r>
              <a:rPr lang="en-US" sz="1800" b="1" i="0" u="none" strike="noStrike" baseline="0" dirty="0">
                <a:latin typeface="Noto Serif Thai" panose="02020502060505020204" pitchFamily="18" charset="-34"/>
                <a:cs typeface="Noto Serif Thai" panose="02020502060505020204" pitchFamily="18" charset="-34"/>
              </a:rPr>
              <a:t>process </a:t>
            </a:r>
            <a:r>
              <a:rPr lang="en-US" sz="1800" b="0" i="0" u="none" strike="noStrike" baseline="0" dirty="0">
                <a:latin typeface="Noto Serif Thai" panose="02020502060505020204" pitchFamily="18" charset="-34"/>
                <a:cs typeface="Noto Serif Thai" panose="02020502060505020204" pitchFamily="18" charset="-34"/>
              </a:rPr>
              <a:t>is an activity or a function that is performed for some specific business reason. Processes can be manual or computerized.</a:t>
            </a:r>
            <a:endParaRPr lang="en-US" dirty="0">
              <a:latin typeface="Noto Serif Thai" panose="02020502060505020204" pitchFamily="18" charset="-34"/>
              <a:cs typeface="Noto Serif Thai" panose="02020502060505020204" pitchFamily="18" charset="-34"/>
            </a:endParaRPr>
          </a:p>
        </p:txBody>
      </p:sp>
      <p:sp>
        <p:nvSpPr>
          <p:cNvPr id="7" name="TextBox 6">
            <a:extLst>
              <a:ext uri="{FF2B5EF4-FFF2-40B4-BE49-F238E27FC236}">
                <a16:creationId xmlns:a16="http://schemas.microsoft.com/office/drawing/2014/main" id="{C21556B9-F59B-785A-B1FC-7F3B603757D6}"/>
              </a:ext>
            </a:extLst>
          </p:cNvPr>
          <p:cNvSpPr txBox="1"/>
          <p:nvPr/>
        </p:nvSpPr>
        <p:spPr>
          <a:xfrm>
            <a:off x="6588125" y="2256472"/>
            <a:ext cx="5480050" cy="1477328"/>
          </a:xfrm>
          <a:prstGeom prst="rect">
            <a:avLst/>
          </a:prstGeom>
          <a:noFill/>
        </p:spPr>
        <p:txBody>
          <a:bodyPr wrap="square">
            <a:spAutoFit/>
          </a:bodyPr>
          <a:lstStyle/>
          <a:p>
            <a:pPr algn="l"/>
            <a:r>
              <a:rPr lang="en-US" sz="1800" b="0" i="0" u="none" strike="noStrike" baseline="0" dirty="0">
                <a:latin typeface="Noto Serif Thai" panose="02020502060505020204" pitchFamily="18" charset="-34"/>
                <a:cs typeface="Noto Serif Thai" panose="02020502060505020204" pitchFamily="18" charset="-34"/>
              </a:rPr>
              <a:t>A </a:t>
            </a:r>
            <a:r>
              <a:rPr lang="en-US" sz="1800" b="1" i="0" u="none" strike="noStrike" baseline="0" dirty="0">
                <a:latin typeface="Noto Serif Thai" panose="02020502060505020204" pitchFamily="18" charset="-34"/>
                <a:cs typeface="Noto Serif Thai" panose="02020502060505020204" pitchFamily="18" charset="-34"/>
              </a:rPr>
              <a:t>data flow </a:t>
            </a:r>
            <a:r>
              <a:rPr lang="en-US" sz="1800" b="0" i="0" u="none" strike="noStrike" baseline="0" dirty="0">
                <a:latin typeface="Noto Serif Thai" panose="02020502060505020204" pitchFamily="18" charset="-34"/>
                <a:cs typeface="Noto Serif Thai" panose="02020502060505020204" pitchFamily="18" charset="-34"/>
              </a:rPr>
              <a:t>is a single fact, such as Order ID (sometimes called a data element), or a logical collection of several facts (e.g., new shop work order). Every data flow should be named with a</a:t>
            </a:r>
          </a:p>
          <a:p>
            <a:pPr algn="l"/>
            <a:r>
              <a:rPr lang="en-US" sz="1800" b="0" i="0" u="none" strike="noStrike" baseline="0" dirty="0">
                <a:latin typeface="Noto Serif Thai" panose="02020502060505020204" pitchFamily="18" charset="-34"/>
                <a:cs typeface="Noto Serif Thai" panose="02020502060505020204" pitchFamily="18" charset="-34"/>
              </a:rPr>
              <a:t>noun.</a:t>
            </a:r>
            <a:endParaRPr lang="en-US" dirty="0">
              <a:latin typeface="Noto Serif Thai" panose="02020502060505020204" pitchFamily="18" charset="-34"/>
              <a:cs typeface="Noto Serif Thai" panose="02020502060505020204" pitchFamily="18" charset="-34"/>
            </a:endParaRPr>
          </a:p>
        </p:txBody>
      </p:sp>
      <p:sp>
        <p:nvSpPr>
          <p:cNvPr id="9" name="TextBox 8">
            <a:extLst>
              <a:ext uri="{FF2B5EF4-FFF2-40B4-BE49-F238E27FC236}">
                <a16:creationId xmlns:a16="http://schemas.microsoft.com/office/drawing/2014/main" id="{6CD56377-37CB-AB40-6E69-5FA5CD1FAF3B}"/>
              </a:ext>
            </a:extLst>
          </p:cNvPr>
          <p:cNvSpPr txBox="1"/>
          <p:nvPr/>
        </p:nvSpPr>
        <p:spPr>
          <a:xfrm>
            <a:off x="6588125" y="3830161"/>
            <a:ext cx="5480050" cy="1477328"/>
          </a:xfrm>
          <a:prstGeom prst="rect">
            <a:avLst/>
          </a:prstGeom>
          <a:noFill/>
        </p:spPr>
        <p:txBody>
          <a:bodyPr wrap="square">
            <a:spAutoFit/>
          </a:bodyPr>
          <a:lstStyle/>
          <a:p>
            <a:pPr algn="thaiDist"/>
            <a:r>
              <a:rPr lang="en-US" sz="1800" b="0" i="0" u="none" strike="noStrike" baseline="0" dirty="0">
                <a:latin typeface="Noto Serif Thai" panose="02020502060505020204" pitchFamily="18" charset="-34"/>
                <a:cs typeface="Noto Serif Thai" panose="02020502060505020204" pitchFamily="18" charset="-34"/>
              </a:rPr>
              <a:t>A </a:t>
            </a:r>
            <a:r>
              <a:rPr lang="en-US" sz="1800" b="1" i="0" u="none" strike="noStrike" baseline="0" dirty="0">
                <a:latin typeface="Noto Serif Thai" panose="02020502060505020204" pitchFamily="18" charset="-34"/>
                <a:cs typeface="Noto Serif Thai" panose="02020502060505020204" pitchFamily="18" charset="-34"/>
              </a:rPr>
              <a:t>data store </a:t>
            </a:r>
            <a:r>
              <a:rPr lang="en-US" sz="1800" b="0" i="0" u="none" strike="noStrike" baseline="0" dirty="0">
                <a:latin typeface="Noto Serif Thai" panose="02020502060505020204" pitchFamily="18" charset="-34"/>
                <a:cs typeface="Noto Serif Thai" panose="02020502060505020204" pitchFamily="18" charset="-34"/>
              </a:rPr>
              <a:t>is a collection of data that is stored in some way (which is determined later when creating the physical model). Every data store is named with a noun and is assigned an </a:t>
            </a:r>
            <a:r>
              <a:rPr lang="en-US" sz="1800" b="0" i="0" u="none" strike="noStrike" baseline="0" dirty="0" err="1">
                <a:latin typeface="Noto Serif Thai" panose="02020502060505020204" pitchFamily="18" charset="-34"/>
                <a:cs typeface="Noto Serif Thai" panose="02020502060505020204" pitchFamily="18" charset="-34"/>
              </a:rPr>
              <a:t>identifi</a:t>
            </a:r>
            <a:r>
              <a:rPr lang="en-US" sz="1800" b="0" i="0" u="none" strike="noStrike" baseline="0" dirty="0">
                <a:latin typeface="Noto Serif Thai" panose="02020502060505020204" pitchFamily="18" charset="-34"/>
                <a:cs typeface="Noto Serif Thai" panose="02020502060505020204" pitchFamily="18" charset="-34"/>
              </a:rPr>
              <a:t>-cation number and a description.</a:t>
            </a:r>
            <a:endParaRPr lang="en-US" dirty="0">
              <a:latin typeface="Noto Serif Thai" panose="02020502060505020204" pitchFamily="18" charset="-34"/>
              <a:cs typeface="Noto Serif Thai" panose="02020502060505020204" pitchFamily="18" charset="-34"/>
            </a:endParaRPr>
          </a:p>
        </p:txBody>
      </p:sp>
      <p:sp>
        <p:nvSpPr>
          <p:cNvPr id="11" name="TextBox 10">
            <a:extLst>
              <a:ext uri="{FF2B5EF4-FFF2-40B4-BE49-F238E27FC236}">
                <a16:creationId xmlns:a16="http://schemas.microsoft.com/office/drawing/2014/main" id="{69EE24C2-78E0-D7E9-7F3A-2D8B20F704C8}"/>
              </a:ext>
            </a:extLst>
          </p:cNvPr>
          <p:cNvSpPr txBox="1"/>
          <p:nvPr/>
        </p:nvSpPr>
        <p:spPr>
          <a:xfrm>
            <a:off x="6588125" y="5375433"/>
            <a:ext cx="5480050" cy="1477328"/>
          </a:xfrm>
          <a:prstGeom prst="rect">
            <a:avLst/>
          </a:prstGeom>
          <a:noFill/>
        </p:spPr>
        <p:txBody>
          <a:bodyPr wrap="square">
            <a:spAutoFit/>
          </a:bodyPr>
          <a:lstStyle/>
          <a:p>
            <a:pPr algn="thaiDist"/>
            <a:r>
              <a:rPr lang="en-US" sz="1800" b="0" i="0" u="none" strike="noStrike" baseline="0" dirty="0">
                <a:latin typeface="Noto Serif Thai" panose="02020502060505020204" pitchFamily="18" charset="-34"/>
                <a:cs typeface="Noto Serif Thai" panose="02020502060505020204" pitchFamily="18" charset="-34"/>
              </a:rPr>
              <a:t>An </a:t>
            </a:r>
            <a:r>
              <a:rPr lang="en-US" sz="1800" b="1" i="0" u="none" strike="noStrike" baseline="0" dirty="0">
                <a:latin typeface="Noto Serif Thai" panose="02020502060505020204" pitchFamily="18" charset="-34"/>
                <a:cs typeface="Noto Serif Thai" panose="02020502060505020204" pitchFamily="18" charset="-34"/>
              </a:rPr>
              <a:t>external entity </a:t>
            </a:r>
            <a:r>
              <a:rPr lang="en-US" sz="1800" b="0" i="0" u="none" strike="noStrike" baseline="0" dirty="0">
                <a:latin typeface="Noto Serif Thai" panose="02020502060505020204" pitchFamily="18" charset="-34"/>
                <a:cs typeface="Noto Serif Thai" panose="02020502060505020204" pitchFamily="18" charset="-34"/>
              </a:rPr>
              <a:t>is a person, organization, organization unit, or system that is external to the system, but interacts with it (e.g., customer, clearinghouse, government organization,</a:t>
            </a:r>
            <a:r>
              <a:rPr lang="en-US" dirty="0">
                <a:latin typeface="Noto Serif Thai" panose="02020502060505020204" pitchFamily="18" charset="-34"/>
                <a:cs typeface="Noto Serif Thai" panose="02020502060505020204" pitchFamily="18" charset="-34"/>
              </a:rPr>
              <a:t> </a:t>
            </a:r>
            <a:r>
              <a:rPr lang="en-US" sz="1800" b="0" i="0" u="none" strike="noStrike" baseline="0" dirty="0" err="1">
                <a:latin typeface="Noto Serif Thai" panose="02020502060505020204" pitchFamily="18" charset="-34"/>
                <a:cs typeface="Noto Serif Thai" panose="02020502060505020204" pitchFamily="18" charset="-34"/>
              </a:rPr>
              <a:t>accou-nting</a:t>
            </a:r>
            <a:r>
              <a:rPr lang="en-US" sz="1800" b="0" i="0" u="none" strike="noStrike" baseline="0" dirty="0">
                <a:latin typeface="Noto Serif Thai" panose="02020502060505020204" pitchFamily="18" charset="-34"/>
                <a:cs typeface="Noto Serif Thai" panose="02020502060505020204" pitchFamily="18" charset="-34"/>
              </a:rPr>
              <a:t> system).</a:t>
            </a:r>
            <a:endParaRPr lang="en-US" dirty="0">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339257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EA8D4-89A3-19FC-5FA0-FC5535EFE71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7D5EB54-6367-6A18-55FD-E02239F9D5FA}"/>
              </a:ext>
            </a:extLst>
          </p:cNvPr>
          <p:cNvPicPr>
            <a:picLocks noChangeAspect="1"/>
          </p:cNvPicPr>
          <p:nvPr/>
        </p:nvPicPr>
        <p:blipFill>
          <a:blip r:embed="rId2"/>
          <a:stretch>
            <a:fillRect/>
          </a:stretch>
        </p:blipFill>
        <p:spPr>
          <a:xfrm>
            <a:off x="399489" y="156706"/>
            <a:ext cx="8040222" cy="6544588"/>
          </a:xfrm>
          <a:prstGeom prst="rect">
            <a:avLst/>
          </a:prstGeom>
        </p:spPr>
      </p:pic>
      <p:pic>
        <p:nvPicPr>
          <p:cNvPr id="5" name="Picture 4">
            <a:extLst>
              <a:ext uri="{FF2B5EF4-FFF2-40B4-BE49-F238E27FC236}">
                <a16:creationId xmlns:a16="http://schemas.microsoft.com/office/drawing/2014/main" id="{A4C39E82-294B-5508-A813-C0818085113B}"/>
              </a:ext>
            </a:extLst>
          </p:cNvPr>
          <p:cNvPicPr>
            <a:picLocks noChangeAspect="1"/>
          </p:cNvPicPr>
          <p:nvPr/>
        </p:nvPicPr>
        <p:blipFill>
          <a:blip r:embed="rId3"/>
          <a:stretch>
            <a:fillRect/>
          </a:stretch>
        </p:blipFill>
        <p:spPr>
          <a:xfrm>
            <a:off x="8800312" y="5643871"/>
            <a:ext cx="2191056" cy="1057423"/>
          </a:xfrm>
          <a:prstGeom prst="rect">
            <a:avLst/>
          </a:prstGeom>
        </p:spPr>
      </p:pic>
      <p:sp>
        <p:nvSpPr>
          <p:cNvPr id="2" name="Rectangle 1">
            <a:extLst>
              <a:ext uri="{FF2B5EF4-FFF2-40B4-BE49-F238E27FC236}">
                <a16:creationId xmlns:a16="http://schemas.microsoft.com/office/drawing/2014/main" id="{CC0F6BDD-72EB-5C4C-B7FF-ECF30A9FF7D3}"/>
              </a:ext>
            </a:extLst>
          </p:cNvPr>
          <p:cNvSpPr/>
          <p:nvPr/>
        </p:nvSpPr>
        <p:spPr>
          <a:xfrm>
            <a:off x="3152775" y="438150"/>
            <a:ext cx="2457450" cy="154305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A781F49-8F3A-C1F9-0D89-E8411E2BE348}"/>
              </a:ext>
            </a:extLst>
          </p:cNvPr>
          <p:cNvSpPr txBox="1"/>
          <p:nvPr/>
        </p:nvSpPr>
        <p:spPr>
          <a:xfrm>
            <a:off x="8439711" y="2562224"/>
            <a:ext cx="3352800" cy="1200329"/>
          </a:xfrm>
          <a:prstGeom prst="rect">
            <a:avLst/>
          </a:prstGeom>
          <a:noFill/>
        </p:spPr>
        <p:txBody>
          <a:bodyPr wrap="square" rtlCol="0">
            <a:spAutoFit/>
          </a:bodyPr>
          <a:lstStyle/>
          <a:p>
            <a:r>
              <a:rPr lang="th-TH" dirty="0">
                <a:solidFill>
                  <a:srgbClr val="0070C0"/>
                </a:solidFill>
                <a:latin typeface="Noto Serif Thai" panose="02020502060505020204" pitchFamily="18" charset="-34"/>
                <a:cs typeface="Noto Serif Thai" panose="02020502060505020204" pitchFamily="18" charset="-34"/>
              </a:rPr>
              <a:t>ปกติผมทำ </a:t>
            </a:r>
            <a:r>
              <a:rPr lang="en-US" dirty="0">
                <a:solidFill>
                  <a:srgbClr val="0070C0"/>
                </a:solidFill>
                <a:latin typeface="Noto Serif Thai" panose="02020502060505020204" pitchFamily="18" charset="-34"/>
                <a:cs typeface="Noto Serif Thai" panose="02020502060505020204" pitchFamily="18" charset="-34"/>
              </a:rPr>
              <a:t>level 0 </a:t>
            </a:r>
            <a:r>
              <a:rPr lang="th-TH" dirty="0">
                <a:solidFill>
                  <a:srgbClr val="0070C0"/>
                </a:solidFill>
                <a:latin typeface="Noto Serif Thai" panose="02020502060505020204" pitchFamily="18" charset="-34"/>
                <a:cs typeface="Noto Serif Thai" panose="02020502060505020204" pitchFamily="18" charset="-34"/>
              </a:rPr>
              <a:t>ก่อน</a:t>
            </a:r>
            <a:endParaRPr lang="en-US" dirty="0">
              <a:solidFill>
                <a:srgbClr val="0070C0"/>
              </a:solidFill>
              <a:latin typeface="Noto Serif Thai" panose="02020502060505020204" pitchFamily="18" charset="-34"/>
              <a:cs typeface="Noto Serif Thai" panose="02020502060505020204" pitchFamily="18" charset="-34"/>
            </a:endParaRPr>
          </a:p>
          <a:p>
            <a:r>
              <a:rPr lang="th-TH" dirty="0">
                <a:solidFill>
                  <a:srgbClr val="0070C0"/>
                </a:solidFill>
                <a:latin typeface="Noto Serif Thai" panose="02020502060505020204" pitchFamily="18" charset="-34"/>
                <a:cs typeface="Noto Serif Thai" panose="02020502060505020204" pitchFamily="18" charset="-34"/>
              </a:rPr>
              <a:t>แล้วค่อยทำ </a:t>
            </a:r>
            <a:r>
              <a:rPr lang="en-US" dirty="0">
                <a:solidFill>
                  <a:srgbClr val="0070C0"/>
                </a:solidFill>
                <a:latin typeface="Noto Serif Thai" panose="02020502060505020204" pitchFamily="18" charset="-34"/>
                <a:cs typeface="Noto Serif Thai" panose="02020502060505020204" pitchFamily="18" charset="-34"/>
              </a:rPr>
              <a:t>level 1, 2, 3, …</a:t>
            </a:r>
          </a:p>
          <a:p>
            <a:r>
              <a:rPr lang="en-US" dirty="0">
                <a:solidFill>
                  <a:srgbClr val="0070C0"/>
                </a:solidFill>
                <a:latin typeface="Noto Serif Thai" panose="02020502060505020204" pitchFamily="18" charset="-34"/>
                <a:cs typeface="Noto Serif Thai" panose="02020502060505020204" pitchFamily="18" charset="-34"/>
              </a:rPr>
              <a:t>context diagram </a:t>
            </a:r>
            <a:r>
              <a:rPr lang="th-TH" dirty="0">
                <a:solidFill>
                  <a:srgbClr val="0070C0"/>
                </a:solidFill>
                <a:latin typeface="Noto Serif Thai" panose="02020502060505020204" pitchFamily="18" charset="-34"/>
                <a:cs typeface="Noto Serif Thai" panose="02020502060505020204" pitchFamily="18" charset="-34"/>
              </a:rPr>
              <a:t>ไว้ทำทีหลังสุด</a:t>
            </a:r>
            <a:endParaRPr lang="en-US" dirty="0">
              <a:solidFill>
                <a:srgbClr val="0070C0"/>
              </a:solidFill>
              <a:latin typeface="Noto Serif Thai" panose="02020502060505020204" pitchFamily="18" charset="-34"/>
              <a:cs typeface="Noto Serif Thai" panose="02020502060505020204" pitchFamily="18" charset="-34"/>
            </a:endParaRPr>
          </a:p>
          <a:p>
            <a:r>
              <a:rPr lang="th-TH" dirty="0">
                <a:solidFill>
                  <a:srgbClr val="0070C0"/>
                </a:solidFill>
                <a:latin typeface="Noto Serif Thai" panose="02020502060505020204" pitchFamily="18" charset="-34"/>
                <a:cs typeface="Noto Serif Thai" panose="02020502060505020204" pitchFamily="18" charset="-34"/>
              </a:rPr>
              <a:t>แยกเขียนเป็นหลาย ๆ หน้าได้</a:t>
            </a:r>
            <a:endParaRPr lang="en-US" dirty="0">
              <a:solidFill>
                <a:srgbClr val="0070C0"/>
              </a:solidFill>
              <a:latin typeface="Noto Serif Thai" panose="02020502060505020204" pitchFamily="18" charset="-34"/>
              <a:cs typeface="Noto Serif Thai" panose="02020502060505020204" pitchFamily="18" charset="-34"/>
            </a:endParaRPr>
          </a:p>
        </p:txBody>
      </p:sp>
      <p:sp>
        <p:nvSpPr>
          <p:cNvPr id="6" name="TextBox 5">
            <a:extLst>
              <a:ext uri="{FF2B5EF4-FFF2-40B4-BE49-F238E27FC236}">
                <a16:creationId xmlns:a16="http://schemas.microsoft.com/office/drawing/2014/main" id="{C60151C5-26F7-F863-3472-D993DDAA628A}"/>
              </a:ext>
            </a:extLst>
          </p:cNvPr>
          <p:cNvSpPr txBox="1"/>
          <p:nvPr/>
        </p:nvSpPr>
        <p:spPr>
          <a:xfrm>
            <a:off x="565609" y="2829804"/>
            <a:ext cx="1687398" cy="523220"/>
          </a:xfrm>
          <a:prstGeom prst="rect">
            <a:avLst/>
          </a:prstGeom>
          <a:noFill/>
        </p:spPr>
        <p:txBody>
          <a:bodyPr wrap="square" rtlCol="0">
            <a:spAutoFit/>
          </a:bodyPr>
          <a:lstStyle/>
          <a:p>
            <a:r>
              <a:rPr lang="en-US" sz="1400" dirty="0">
                <a:solidFill>
                  <a:srgbClr val="FF0000"/>
                </a:solidFill>
                <a:latin typeface="Noto Serif Thai" panose="02020502060505020204" pitchFamily="18" charset="-34"/>
                <a:cs typeface="Noto Serif Thai" panose="02020502060505020204" pitchFamily="18" charset="-34"/>
              </a:rPr>
              <a:t>0 </a:t>
            </a:r>
            <a:r>
              <a:rPr lang="th-TH" sz="1400" dirty="0">
                <a:solidFill>
                  <a:srgbClr val="FF0000"/>
                </a:solidFill>
                <a:latin typeface="Noto Serif Thai" panose="02020502060505020204" pitchFamily="18" charset="-34"/>
                <a:cs typeface="Noto Serif Thai" panose="02020502060505020204" pitchFamily="18" charset="-34"/>
              </a:rPr>
              <a:t>คือยังไม่แบ่งเป็น</a:t>
            </a:r>
            <a:br>
              <a:rPr lang="th-TH" sz="1400" dirty="0">
                <a:solidFill>
                  <a:srgbClr val="FF0000"/>
                </a:solidFill>
                <a:latin typeface="Noto Serif Thai" panose="02020502060505020204" pitchFamily="18" charset="-34"/>
                <a:cs typeface="Noto Serif Thai" panose="02020502060505020204" pitchFamily="18" charset="-34"/>
              </a:rPr>
            </a:br>
            <a:r>
              <a:rPr lang="en-US" sz="1400" dirty="0">
                <a:solidFill>
                  <a:srgbClr val="FF0000"/>
                </a:solidFill>
                <a:latin typeface="Noto Serif Thai" panose="02020502060505020204" pitchFamily="18" charset="-34"/>
                <a:cs typeface="Noto Serif Thai" panose="02020502060505020204" pitchFamily="18" charset="-34"/>
              </a:rPr>
              <a:t>process </a:t>
            </a:r>
            <a:r>
              <a:rPr lang="th-TH" sz="1400" dirty="0">
                <a:solidFill>
                  <a:srgbClr val="FF0000"/>
                </a:solidFill>
                <a:latin typeface="Noto Serif Thai" panose="02020502060505020204" pitchFamily="18" charset="-34"/>
                <a:cs typeface="Noto Serif Thai" panose="02020502060505020204" pitchFamily="18" charset="-34"/>
              </a:rPr>
              <a:t>ย่อย</a:t>
            </a:r>
            <a:endParaRPr lang="en-US" sz="1400" dirty="0">
              <a:solidFill>
                <a:srgbClr val="FF0000"/>
              </a:solidFill>
              <a:latin typeface="Noto Serif Thai" panose="02020502060505020204" pitchFamily="18" charset="-34"/>
              <a:cs typeface="Noto Serif Thai" panose="02020502060505020204" pitchFamily="18" charset="-34"/>
            </a:endParaRPr>
          </a:p>
        </p:txBody>
      </p:sp>
      <p:sp>
        <p:nvSpPr>
          <p:cNvPr id="8" name="TextBox 7">
            <a:extLst>
              <a:ext uri="{FF2B5EF4-FFF2-40B4-BE49-F238E27FC236}">
                <a16:creationId xmlns:a16="http://schemas.microsoft.com/office/drawing/2014/main" id="{C7AE2ADC-C3CB-250D-22A4-60FA65E5D800}"/>
              </a:ext>
            </a:extLst>
          </p:cNvPr>
          <p:cNvSpPr txBox="1"/>
          <p:nvPr/>
        </p:nvSpPr>
        <p:spPr>
          <a:xfrm>
            <a:off x="4410173" y="622170"/>
            <a:ext cx="834663" cy="430887"/>
          </a:xfrm>
          <a:prstGeom prst="rect">
            <a:avLst/>
          </a:prstGeom>
          <a:noFill/>
        </p:spPr>
        <p:txBody>
          <a:bodyPr wrap="square" rtlCol="0">
            <a:spAutoFit/>
          </a:bodyPr>
          <a:lstStyle/>
          <a:p>
            <a:r>
              <a:rPr lang="th-TH" sz="1050" dirty="0">
                <a:solidFill>
                  <a:srgbClr val="FF0000"/>
                </a:solidFill>
                <a:latin typeface="Noto Serif Thai" panose="02020502060505020204" pitchFamily="18" charset="-34"/>
                <a:cs typeface="Noto Serif Thai" panose="02020502060505020204" pitchFamily="18" charset="-34"/>
              </a:rPr>
              <a:t>ไม่ต้อง</a:t>
            </a:r>
            <a:br>
              <a:rPr lang="th-TH" sz="1050" dirty="0">
                <a:solidFill>
                  <a:srgbClr val="FF0000"/>
                </a:solidFill>
                <a:latin typeface="Noto Serif Thai" panose="02020502060505020204" pitchFamily="18" charset="-34"/>
                <a:cs typeface="Noto Serif Thai" panose="02020502060505020204" pitchFamily="18" charset="-34"/>
              </a:rPr>
            </a:br>
            <a:r>
              <a:rPr lang="th-TH" sz="1050" dirty="0">
                <a:solidFill>
                  <a:srgbClr val="FF0000"/>
                </a:solidFill>
                <a:latin typeface="Noto Serif Thai" panose="02020502060505020204" pitchFamily="18" charset="-34"/>
                <a:cs typeface="Noto Serif Thai" panose="02020502060505020204" pitchFamily="18" charset="-34"/>
              </a:rPr>
              <a:t>เขียน </a:t>
            </a:r>
            <a:r>
              <a:rPr lang="en-US" sz="1050" dirty="0">
                <a:solidFill>
                  <a:srgbClr val="FF0000"/>
                </a:solidFill>
                <a:latin typeface="Noto Serif Thai" panose="02020502060505020204" pitchFamily="18" charset="-34"/>
                <a:cs typeface="Noto Serif Thai" panose="02020502060505020204" pitchFamily="18" charset="-34"/>
              </a:rPr>
              <a:t>0 </a:t>
            </a:r>
            <a:r>
              <a:rPr lang="th-TH" sz="1050" dirty="0">
                <a:solidFill>
                  <a:srgbClr val="FF0000"/>
                </a:solidFill>
                <a:latin typeface="Noto Serif Thai" panose="02020502060505020204" pitchFamily="18" charset="-34"/>
                <a:cs typeface="Noto Serif Thai" panose="02020502060505020204" pitchFamily="18" charset="-34"/>
              </a:rPr>
              <a:t>ก็ได้</a:t>
            </a:r>
            <a:endParaRPr lang="en-US" sz="1050" dirty="0">
              <a:solidFill>
                <a:srgbClr val="FF0000"/>
              </a:solidFill>
              <a:latin typeface="Noto Serif Thai" panose="02020502060505020204" pitchFamily="18" charset="-34"/>
              <a:cs typeface="Noto Serif Thai" panose="02020502060505020204" pitchFamily="18" charset="-34"/>
            </a:endParaRPr>
          </a:p>
        </p:txBody>
      </p:sp>
      <p:cxnSp>
        <p:nvCxnSpPr>
          <p:cNvPr id="12" name="Straight Connector 11">
            <a:extLst>
              <a:ext uri="{FF2B5EF4-FFF2-40B4-BE49-F238E27FC236}">
                <a16:creationId xmlns:a16="http://schemas.microsoft.com/office/drawing/2014/main" id="{27644833-102F-4105-A91C-4699DB1B9B70}"/>
              </a:ext>
            </a:extLst>
          </p:cNvPr>
          <p:cNvCxnSpPr/>
          <p:nvPr/>
        </p:nvCxnSpPr>
        <p:spPr>
          <a:xfrm>
            <a:off x="2510118" y="2581834"/>
            <a:ext cx="0" cy="3908612"/>
          </a:xfrm>
          <a:prstGeom prst="lin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id="{1990B9AF-0E1F-0017-955C-068E10B78F09}"/>
              </a:ext>
            </a:extLst>
          </p:cNvPr>
          <p:cNvCxnSpPr>
            <a:cxnSpLocks/>
          </p:cNvCxnSpPr>
          <p:nvPr/>
        </p:nvCxnSpPr>
        <p:spPr>
          <a:xfrm flipH="1">
            <a:off x="2510118" y="6490446"/>
            <a:ext cx="2375648" cy="0"/>
          </a:xfrm>
          <a:prstGeom prst="lin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0F502FBB-D63C-B410-9C5F-95CDC6532FED}"/>
              </a:ext>
            </a:extLst>
          </p:cNvPr>
          <p:cNvCxnSpPr>
            <a:cxnSpLocks/>
          </p:cNvCxnSpPr>
          <p:nvPr/>
        </p:nvCxnSpPr>
        <p:spPr>
          <a:xfrm flipV="1">
            <a:off x="4885766" y="5643870"/>
            <a:ext cx="0" cy="846576"/>
          </a:xfrm>
          <a:prstGeom prst="lin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id="{8B9C7062-B40B-B4E7-4213-99EF48BEC3D6}"/>
              </a:ext>
            </a:extLst>
          </p:cNvPr>
          <p:cNvCxnSpPr>
            <a:cxnSpLocks/>
          </p:cNvCxnSpPr>
          <p:nvPr/>
        </p:nvCxnSpPr>
        <p:spPr>
          <a:xfrm flipH="1">
            <a:off x="4885766" y="5643870"/>
            <a:ext cx="1918446" cy="0"/>
          </a:xfrm>
          <a:prstGeom prst="lin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id="{9FCF59B0-6BEC-357D-D7EF-6AD6E958ACBF}"/>
              </a:ext>
            </a:extLst>
          </p:cNvPr>
          <p:cNvCxnSpPr>
            <a:cxnSpLocks/>
          </p:cNvCxnSpPr>
          <p:nvPr/>
        </p:nvCxnSpPr>
        <p:spPr>
          <a:xfrm>
            <a:off x="6804212" y="2581834"/>
            <a:ext cx="0" cy="3062036"/>
          </a:xfrm>
          <a:prstGeom prst="lin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id="{219118CC-FC70-6A5D-D5B7-289C676075A2}"/>
              </a:ext>
            </a:extLst>
          </p:cNvPr>
          <p:cNvCxnSpPr>
            <a:cxnSpLocks/>
          </p:cNvCxnSpPr>
          <p:nvPr/>
        </p:nvCxnSpPr>
        <p:spPr>
          <a:xfrm>
            <a:off x="2510118" y="2581834"/>
            <a:ext cx="4294094" cy="0"/>
          </a:xfrm>
          <a:prstGeom prst="line">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847510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74E25EE6-6F0E-5E7F-5842-A00C024BC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800" y="2129145"/>
            <a:ext cx="4521200" cy="47288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091426-162D-ED17-CBAD-EEC9675990D8}"/>
              </a:ext>
            </a:extLst>
          </p:cNvPr>
          <p:cNvSpPr txBox="1"/>
          <p:nvPr/>
        </p:nvSpPr>
        <p:spPr>
          <a:xfrm>
            <a:off x="660400" y="701038"/>
            <a:ext cx="11196320" cy="1200329"/>
          </a:xfrm>
          <a:prstGeom prst="rect">
            <a:avLst/>
          </a:prstGeom>
          <a:noFill/>
        </p:spPr>
        <p:txBody>
          <a:bodyPr wrap="square">
            <a:spAutoFit/>
          </a:bodyPr>
          <a:lstStyle/>
          <a:p>
            <a:r>
              <a:rPr lang="en-US" sz="3600" b="0" i="0" dirty="0">
                <a:effectLst/>
                <a:latin typeface="Noto Serif Thai" panose="02020502060505020204" pitchFamily="18" charset="-34"/>
                <a:cs typeface="Noto Serif Thai" panose="02020502060505020204" pitchFamily="18" charset="-34"/>
              </a:rPr>
              <a:t>If you cannot explain something in simple terms,</a:t>
            </a:r>
            <a:br>
              <a:rPr lang="en-US" sz="3600" b="0" i="0" dirty="0">
                <a:effectLst/>
                <a:latin typeface="Noto Serif Thai" panose="02020502060505020204" pitchFamily="18" charset="-34"/>
                <a:cs typeface="Noto Serif Thai" panose="02020502060505020204" pitchFamily="18" charset="-34"/>
              </a:rPr>
            </a:br>
            <a:r>
              <a:rPr lang="en-US" sz="3600" b="0" i="0" dirty="0">
                <a:effectLst/>
                <a:latin typeface="Noto Serif Thai" panose="02020502060505020204" pitchFamily="18" charset="-34"/>
                <a:cs typeface="Noto Serif Thai" panose="02020502060505020204" pitchFamily="18" charset="-34"/>
              </a:rPr>
              <a:t>you don't understand it. </a:t>
            </a:r>
            <a:r>
              <a:rPr lang="en-US" sz="2000" dirty="0">
                <a:latin typeface="Noto Serif Thai" panose="02020502060505020204" pitchFamily="18" charset="-34"/>
                <a:cs typeface="Noto Serif Thai" panose="02020502060505020204" pitchFamily="18" charset="-34"/>
              </a:rPr>
              <a:t>(Richard Feynman)</a:t>
            </a:r>
            <a:endParaRPr lang="en-US" sz="3600" dirty="0">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1347351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AA6D6-77ED-5B9E-D53E-5009F49DC51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F8CED06-8BFA-166C-66AC-97E76E04970D}"/>
              </a:ext>
            </a:extLst>
          </p:cNvPr>
          <p:cNvPicPr>
            <a:picLocks noChangeAspect="1"/>
          </p:cNvPicPr>
          <p:nvPr/>
        </p:nvPicPr>
        <p:blipFill>
          <a:blip r:embed="rId2"/>
          <a:stretch>
            <a:fillRect/>
          </a:stretch>
        </p:blipFill>
        <p:spPr>
          <a:xfrm>
            <a:off x="1971099" y="1742839"/>
            <a:ext cx="8249801" cy="3372321"/>
          </a:xfrm>
          <a:prstGeom prst="rect">
            <a:avLst/>
          </a:prstGeom>
        </p:spPr>
      </p:pic>
      <p:pic>
        <p:nvPicPr>
          <p:cNvPr id="7" name="Picture 6">
            <a:extLst>
              <a:ext uri="{FF2B5EF4-FFF2-40B4-BE49-F238E27FC236}">
                <a16:creationId xmlns:a16="http://schemas.microsoft.com/office/drawing/2014/main" id="{DF49246B-45C6-0368-99F4-0A4CE2F69E48}"/>
              </a:ext>
            </a:extLst>
          </p:cNvPr>
          <p:cNvPicPr>
            <a:picLocks noChangeAspect="1"/>
          </p:cNvPicPr>
          <p:nvPr/>
        </p:nvPicPr>
        <p:blipFill>
          <a:blip r:embed="rId3"/>
          <a:stretch>
            <a:fillRect/>
          </a:stretch>
        </p:blipFill>
        <p:spPr>
          <a:xfrm>
            <a:off x="10003015" y="5954974"/>
            <a:ext cx="2000529" cy="800212"/>
          </a:xfrm>
          <a:prstGeom prst="rect">
            <a:avLst/>
          </a:prstGeom>
        </p:spPr>
      </p:pic>
      <p:sp>
        <p:nvSpPr>
          <p:cNvPr id="2" name="TextBox 1">
            <a:extLst>
              <a:ext uri="{FF2B5EF4-FFF2-40B4-BE49-F238E27FC236}">
                <a16:creationId xmlns:a16="http://schemas.microsoft.com/office/drawing/2014/main" id="{41ADAA3D-9AD5-1043-1660-98F96801C54C}"/>
              </a:ext>
            </a:extLst>
          </p:cNvPr>
          <p:cNvSpPr txBox="1"/>
          <p:nvPr/>
        </p:nvSpPr>
        <p:spPr>
          <a:xfrm>
            <a:off x="5656084" y="5115160"/>
            <a:ext cx="1875932" cy="523220"/>
          </a:xfrm>
          <a:prstGeom prst="rect">
            <a:avLst/>
          </a:prstGeom>
          <a:noFill/>
        </p:spPr>
        <p:txBody>
          <a:bodyPr wrap="square" rtlCol="0">
            <a:spAutoFit/>
          </a:bodyPr>
          <a:lstStyle/>
          <a:p>
            <a:r>
              <a:rPr lang="en-US" sz="1400" dirty="0">
                <a:solidFill>
                  <a:srgbClr val="FF0000"/>
                </a:solidFill>
                <a:latin typeface="Noto Serif Thai" panose="02020502060505020204" pitchFamily="18" charset="-34"/>
                <a:cs typeface="Noto Serif Thai" panose="02020502060505020204" pitchFamily="18" charset="-34"/>
              </a:rPr>
              <a:t>Level 1 </a:t>
            </a:r>
            <a:r>
              <a:rPr lang="th-TH" sz="1400" dirty="0">
                <a:solidFill>
                  <a:srgbClr val="FF0000"/>
                </a:solidFill>
                <a:latin typeface="Noto Serif Thai" panose="02020502060505020204" pitchFamily="18" charset="-34"/>
                <a:cs typeface="Noto Serif Thai" panose="02020502060505020204" pitchFamily="18" charset="-34"/>
              </a:rPr>
              <a:t>คือแบ่ง </a:t>
            </a:r>
            <a:r>
              <a:rPr lang="en-US" sz="1400" dirty="0">
                <a:solidFill>
                  <a:srgbClr val="FF0000"/>
                </a:solidFill>
                <a:latin typeface="Noto Serif Thai" panose="02020502060505020204" pitchFamily="18" charset="-34"/>
                <a:cs typeface="Noto Serif Thai" panose="02020502060505020204" pitchFamily="18" charset="-34"/>
              </a:rPr>
              <a:t>1 </a:t>
            </a:r>
            <a:r>
              <a:rPr lang="th-TH" sz="1400" dirty="0">
                <a:solidFill>
                  <a:srgbClr val="FF0000"/>
                </a:solidFill>
                <a:latin typeface="Noto Serif Thai" panose="02020502060505020204" pitchFamily="18" charset="-34"/>
                <a:cs typeface="Noto Serif Thai" panose="02020502060505020204" pitchFamily="18" charset="-34"/>
              </a:rPr>
              <a:t>ครั้ง</a:t>
            </a:r>
            <a:br>
              <a:rPr lang="th-TH" sz="1400" dirty="0">
                <a:solidFill>
                  <a:srgbClr val="FF0000"/>
                </a:solidFill>
                <a:latin typeface="Noto Serif Thai" panose="02020502060505020204" pitchFamily="18" charset="-34"/>
                <a:cs typeface="Noto Serif Thai" panose="02020502060505020204" pitchFamily="18" charset="-34"/>
              </a:rPr>
            </a:br>
            <a:r>
              <a:rPr lang="th-TH" sz="1400" dirty="0">
                <a:solidFill>
                  <a:srgbClr val="FF0000"/>
                </a:solidFill>
                <a:latin typeface="Noto Serif Thai" panose="02020502060505020204" pitchFamily="18" charset="-34"/>
                <a:cs typeface="Noto Serif Thai" panose="02020502060505020204" pitchFamily="18" charset="-34"/>
              </a:rPr>
              <a:t>ทศนิยม </a:t>
            </a:r>
            <a:r>
              <a:rPr lang="en-US" sz="1400" dirty="0">
                <a:solidFill>
                  <a:srgbClr val="FF0000"/>
                </a:solidFill>
                <a:latin typeface="Noto Serif Thai" panose="02020502060505020204" pitchFamily="18" charset="-34"/>
                <a:cs typeface="Noto Serif Thai" panose="02020502060505020204" pitchFamily="18" charset="-34"/>
              </a:rPr>
              <a:t>1 </a:t>
            </a:r>
            <a:r>
              <a:rPr lang="th-TH" sz="1400" dirty="0">
                <a:solidFill>
                  <a:srgbClr val="FF0000"/>
                </a:solidFill>
                <a:latin typeface="Noto Serif Thai" panose="02020502060505020204" pitchFamily="18" charset="-34"/>
                <a:cs typeface="Noto Serif Thai" panose="02020502060505020204" pitchFamily="18" charset="-34"/>
              </a:rPr>
              <a:t>ตำแหน่ง</a:t>
            </a:r>
            <a:endParaRPr lang="en-US" sz="1400" dirty="0">
              <a:solidFill>
                <a:srgbClr val="FF0000"/>
              </a:solidFill>
              <a:latin typeface="Noto Serif Thai" panose="02020502060505020204" pitchFamily="18" charset="-34"/>
              <a:cs typeface="Noto Serif Thai" panose="02020502060505020204" pitchFamily="18" charset="-34"/>
            </a:endParaRPr>
          </a:p>
        </p:txBody>
      </p:sp>
      <p:sp>
        <p:nvSpPr>
          <p:cNvPr id="4" name="TextBox 3">
            <a:extLst>
              <a:ext uri="{FF2B5EF4-FFF2-40B4-BE49-F238E27FC236}">
                <a16:creationId xmlns:a16="http://schemas.microsoft.com/office/drawing/2014/main" id="{0F426CA7-DE59-E667-3657-DB17145FED29}"/>
              </a:ext>
            </a:extLst>
          </p:cNvPr>
          <p:cNvSpPr txBox="1"/>
          <p:nvPr/>
        </p:nvSpPr>
        <p:spPr>
          <a:xfrm>
            <a:off x="1971100" y="5831860"/>
            <a:ext cx="8249800" cy="461665"/>
          </a:xfrm>
          <a:prstGeom prst="rect">
            <a:avLst/>
          </a:prstGeom>
          <a:noFill/>
        </p:spPr>
        <p:txBody>
          <a:bodyPr wrap="square" rtlCol="0">
            <a:spAutoFit/>
          </a:bodyPr>
          <a:lstStyle/>
          <a:p>
            <a:r>
              <a:rPr lang="th-TH" sz="1200" dirty="0">
                <a:solidFill>
                  <a:srgbClr val="0070C0"/>
                </a:solidFill>
                <a:latin typeface="Noto Serif Thai" panose="02020502060505020204" pitchFamily="18" charset="-34"/>
                <a:cs typeface="Noto Serif Thai" panose="02020502060505020204" pitchFamily="18" charset="-34"/>
              </a:rPr>
              <a:t>นิสิตมักจะทำผิด คือพยายาม </a:t>
            </a:r>
            <a:r>
              <a:rPr lang="en-US" sz="1200" dirty="0">
                <a:solidFill>
                  <a:srgbClr val="0070C0"/>
                </a:solidFill>
                <a:latin typeface="Noto Serif Thai" panose="02020502060505020204" pitchFamily="18" charset="-34"/>
                <a:cs typeface="Noto Serif Thai" panose="02020502060505020204" pitchFamily="18" charset="-34"/>
              </a:rPr>
              <a:t>flow data </a:t>
            </a:r>
            <a:r>
              <a:rPr lang="th-TH" sz="1200" dirty="0">
                <a:solidFill>
                  <a:srgbClr val="0070C0"/>
                </a:solidFill>
                <a:latin typeface="Noto Serif Thai" panose="02020502060505020204" pitchFamily="18" charset="-34"/>
                <a:cs typeface="Noto Serif Thai" panose="02020502060505020204" pitchFamily="18" charset="-34"/>
              </a:rPr>
              <a:t>จาก </a:t>
            </a:r>
            <a:r>
              <a:rPr lang="en-US" sz="1200" dirty="0">
                <a:solidFill>
                  <a:srgbClr val="0070C0"/>
                </a:solidFill>
                <a:latin typeface="Noto Serif Thai" panose="02020502060505020204" pitchFamily="18" charset="-34"/>
                <a:cs typeface="Noto Serif Thai" panose="02020502060505020204" pitchFamily="18" charset="-34"/>
              </a:rPr>
              <a:t>process </a:t>
            </a:r>
            <a:r>
              <a:rPr lang="th-TH" sz="1200" dirty="0">
                <a:solidFill>
                  <a:srgbClr val="0070C0"/>
                </a:solidFill>
                <a:latin typeface="Noto Serif Thai" panose="02020502060505020204" pitchFamily="18" charset="-34"/>
                <a:cs typeface="Noto Serif Thai" panose="02020502060505020204" pitchFamily="18" charset="-34"/>
              </a:rPr>
              <a:t>แรกไปจนถึง </a:t>
            </a:r>
            <a:r>
              <a:rPr lang="en-US" sz="1200" dirty="0">
                <a:solidFill>
                  <a:srgbClr val="0070C0"/>
                </a:solidFill>
                <a:latin typeface="Noto Serif Thai" panose="02020502060505020204" pitchFamily="18" charset="-34"/>
                <a:cs typeface="Noto Serif Thai" panose="02020502060505020204" pitchFamily="18" charset="-34"/>
              </a:rPr>
              <a:t>process </a:t>
            </a:r>
            <a:r>
              <a:rPr lang="th-TH" sz="1200" dirty="0">
                <a:solidFill>
                  <a:srgbClr val="0070C0"/>
                </a:solidFill>
                <a:latin typeface="Noto Serif Thai" panose="02020502060505020204" pitchFamily="18" charset="-34"/>
                <a:cs typeface="Noto Serif Thai" panose="02020502060505020204" pitchFamily="18" charset="-34"/>
              </a:rPr>
              <a:t>สุดท้าย หรือให้มีเส้นเชื่อมทุก </a:t>
            </a:r>
            <a:r>
              <a:rPr lang="en-US" sz="1200" dirty="0">
                <a:solidFill>
                  <a:srgbClr val="0070C0"/>
                </a:solidFill>
                <a:latin typeface="Noto Serif Thai" panose="02020502060505020204" pitchFamily="18" charset="-34"/>
                <a:cs typeface="Noto Serif Thai" panose="02020502060505020204" pitchFamily="18" charset="-34"/>
              </a:rPr>
              <a:t>process </a:t>
            </a:r>
            <a:r>
              <a:rPr lang="th-TH" sz="1200" dirty="0">
                <a:solidFill>
                  <a:srgbClr val="0070C0"/>
                </a:solidFill>
                <a:latin typeface="Noto Serif Thai" panose="02020502060505020204" pitchFamily="18" charset="-34"/>
                <a:cs typeface="Noto Serif Thai" panose="02020502060505020204" pitchFamily="18" charset="-34"/>
              </a:rPr>
              <a:t>เข้าด้วยกัน</a:t>
            </a:r>
            <a:br>
              <a:rPr lang="th-TH" sz="1200" dirty="0">
                <a:solidFill>
                  <a:srgbClr val="0070C0"/>
                </a:solidFill>
                <a:latin typeface="Noto Serif Thai" panose="02020502060505020204" pitchFamily="18" charset="-34"/>
                <a:cs typeface="Noto Serif Thai" panose="02020502060505020204" pitchFamily="18" charset="-34"/>
              </a:rPr>
            </a:br>
            <a:r>
              <a:rPr lang="th-TH" sz="1200" dirty="0">
                <a:solidFill>
                  <a:srgbClr val="0070C0"/>
                </a:solidFill>
                <a:latin typeface="Noto Serif Thai" panose="02020502060505020204" pitchFamily="18" charset="-34"/>
                <a:cs typeface="Noto Serif Thai" panose="02020502060505020204" pitchFamily="18" charset="-34"/>
              </a:rPr>
              <a:t>วิธีที่ถูกคือ </a:t>
            </a:r>
            <a:r>
              <a:rPr lang="en-US" sz="1200" dirty="0">
                <a:solidFill>
                  <a:srgbClr val="0070C0"/>
                </a:solidFill>
                <a:latin typeface="Noto Serif Thai" panose="02020502060505020204" pitchFamily="18" charset="-34"/>
                <a:cs typeface="Noto Serif Thai" panose="02020502060505020204" pitchFamily="18" charset="-34"/>
              </a:rPr>
              <a:t>process </a:t>
            </a:r>
            <a:r>
              <a:rPr lang="th-TH" sz="1200" dirty="0">
                <a:solidFill>
                  <a:srgbClr val="0070C0"/>
                </a:solidFill>
                <a:latin typeface="Noto Serif Thai" panose="02020502060505020204" pitchFamily="18" charset="-34"/>
                <a:cs typeface="Noto Serif Thai" panose="02020502060505020204" pitchFamily="18" charset="-34"/>
              </a:rPr>
              <a:t>แรกอาจจะรับข้อมูลจากผู้ใช้ แล้วบันทึกลง </a:t>
            </a:r>
            <a:r>
              <a:rPr lang="en-US" sz="1200" dirty="0">
                <a:solidFill>
                  <a:srgbClr val="0070C0"/>
                </a:solidFill>
                <a:latin typeface="Noto Serif Thai" panose="02020502060505020204" pitchFamily="18" charset="-34"/>
                <a:cs typeface="Noto Serif Thai" panose="02020502060505020204" pitchFamily="18" charset="-34"/>
              </a:rPr>
              <a:t>data store </a:t>
            </a:r>
            <a:r>
              <a:rPr lang="th-TH" sz="1200" dirty="0">
                <a:solidFill>
                  <a:srgbClr val="0070C0"/>
                </a:solidFill>
                <a:latin typeface="Noto Serif Thai" panose="02020502060505020204" pitchFamily="18" charset="-34"/>
                <a:cs typeface="Noto Serif Thai" panose="02020502060505020204" pitchFamily="18" charset="-34"/>
              </a:rPr>
              <a:t>จากนั้น </a:t>
            </a:r>
            <a:r>
              <a:rPr lang="en-US" sz="1200" dirty="0">
                <a:solidFill>
                  <a:srgbClr val="0070C0"/>
                </a:solidFill>
                <a:latin typeface="Noto Serif Thai" panose="02020502060505020204" pitchFamily="18" charset="-34"/>
                <a:cs typeface="Noto Serif Thai" panose="02020502060505020204" pitchFamily="18" charset="-34"/>
              </a:rPr>
              <a:t>process </a:t>
            </a:r>
            <a:r>
              <a:rPr lang="th-TH" sz="1200" dirty="0">
                <a:solidFill>
                  <a:srgbClr val="0070C0"/>
                </a:solidFill>
                <a:latin typeface="Noto Serif Thai" panose="02020502060505020204" pitchFamily="18" charset="-34"/>
                <a:cs typeface="Noto Serif Thai" panose="02020502060505020204" pitchFamily="18" charset="-34"/>
              </a:rPr>
              <a:t>ต่อ ๆ ไป ก็อ่านจาก </a:t>
            </a:r>
            <a:r>
              <a:rPr lang="en-US" sz="1200" dirty="0">
                <a:solidFill>
                  <a:srgbClr val="0070C0"/>
                </a:solidFill>
                <a:latin typeface="Noto Serif Thai" panose="02020502060505020204" pitchFamily="18" charset="-34"/>
                <a:cs typeface="Noto Serif Thai" panose="02020502060505020204" pitchFamily="18" charset="-34"/>
              </a:rPr>
              <a:t>data store</a:t>
            </a:r>
          </a:p>
        </p:txBody>
      </p:sp>
    </p:spTree>
    <p:extLst>
      <p:ext uri="{BB962C8B-B14F-4D97-AF65-F5344CB8AC3E}">
        <p14:creationId xmlns:p14="http://schemas.microsoft.com/office/powerpoint/2010/main" val="355752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90ADE-C42D-44F5-2658-D2371BA2652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A618F7C-B241-4237-BED1-5AE6B85E5528}"/>
              </a:ext>
            </a:extLst>
          </p:cNvPr>
          <p:cNvPicPr>
            <a:picLocks noChangeAspect="1"/>
          </p:cNvPicPr>
          <p:nvPr/>
        </p:nvPicPr>
        <p:blipFill>
          <a:blip r:embed="rId2"/>
          <a:stretch>
            <a:fillRect/>
          </a:stretch>
        </p:blipFill>
        <p:spPr>
          <a:xfrm>
            <a:off x="10003015" y="5954974"/>
            <a:ext cx="2000529" cy="800212"/>
          </a:xfrm>
          <a:prstGeom prst="rect">
            <a:avLst/>
          </a:prstGeom>
        </p:spPr>
      </p:pic>
      <p:pic>
        <p:nvPicPr>
          <p:cNvPr id="2" name="Picture 1">
            <a:extLst>
              <a:ext uri="{FF2B5EF4-FFF2-40B4-BE49-F238E27FC236}">
                <a16:creationId xmlns:a16="http://schemas.microsoft.com/office/drawing/2014/main" id="{12950B01-EA0E-032F-C019-5E4F0C8C43AB}"/>
              </a:ext>
            </a:extLst>
          </p:cNvPr>
          <p:cNvPicPr>
            <a:picLocks noChangeAspect="1"/>
          </p:cNvPicPr>
          <p:nvPr/>
        </p:nvPicPr>
        <p:blipFill>
          <a:blip r:embed="rId3"/>
          <a:stretch>
            <a:fillRect/>
          </a:stretch>
        </p:blipFill>
        <p:spPr>
          <a:xfrm>
            <a:off x="1975862" y="1137918"/>
            <a:ext cx="8240275" cy="4582164"/>
          </a:xfrm>
          <a:prstGeom prst="rect">
            <a:avLst/>
          </a:prstGeom>
        </p:spPr>
      </p:pic>
    </p:spTree>
    <p:extLst>
      <p:ext uri="{BB962C8B-B14F-4D97-AF65-F5344CB8AC3E}">
        <p14:creationId xmlns:p14="http://schemas.microsoft.com/office/powerpoint/2010/main" val="908547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1445F-E5A4-C1D6-ECAD-E96507071E0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4CBD739-6DB0-3D30-630F-39394229C6FF}"/>
              </a:ext>
            </a:extLst>
          </p:cNvPr>
          <p:cNvPicPr>
            <a:picLocks noChangeAspect="1"/>
          </p:cNvPicPr>
          <p:nvPr/>
        </p:nvPicPr>
        <p:blipFill>
          <a:blip r:embed="rId2"/>
          <a:stretch>
            <a:fillRect/>
          </a:stretch>
        </p:blipFill>
        <p:spPr>
          <a:xfrm>
            <a:off x="1975862" y="1904787"/>
            <a:ext cx="8240275" cy="3048425"/>
          </a:xfrm>
          <a:prstGeom prst="rect">
            <a:avLst/>
          </a:prstGeom>
        </p:spPr>
      </p:pic>
      <p:pic>
        <p:nvPicPr>
          <p:cNvPr id="2" name="Picture 1">
            <a:extLst>
              <a:ext uri="{FF2B5EF4-FFF2-40B4-BE49-F238E27FC236}">
                <a16:creationId xmlns:a16="http://schemas.microsoft.com/office/drawing/2014/main" id="{522072DD-B87F-83E8-35B4-F4A0C31C2AFA}"/>
              </a:ext>
            </a:extLst>
          </p:cNvPr>
          <p:cNvPicPr>
            <a:picLocks noChangeAspect="1"/>
          </p:cNvPicPr>
          <p:nvPr/>
        </p:nvPicPr>
        <p:blipFill>
          <a:blip r:embed="rId3"/>
          <a:stretch>
            <a:fillRect/>
          </a:stretch>
        </p:blipFill>
        <p:spPr>
          <a:xfrm>
            <a:off x="10003015" y="5954974"/>
            <a:ext cx="2000529" cy="800212"/>
          </a:xfrm>
          <a:prstGeom prst="rect">
            <a:avLst/>
          </a:prstGeom>
        </p:spPr>
      </p:pic>
    </p:spTree>
    <p:extLst>
      <p:ext uri="{BB962C8B-B14F-4D97-AF65-F5344CB8AC3E}">
        <p14:creationId xmlns:p14="http://schemas.microsoft.com/office/powerpoint/2010/main" val="316047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70747-EADE-3643-7498-168CD585269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4DDC042-35A9-4AD9-D78B-1A8B71E04092}"/>
              </a:ext>
            </a:extLst>
          </p:cNvPr>
          <p:cNvPicPr>
            <a:picLocks noChangeAspect="1"/>
          </p:cNvPicPr>
          <p:nvPr/>
        </p:nvPicPr>
        <p:blipFill>
          <a:blip r:embed="rId2"/>
          <a:stretch>
            <a:fillRect/>
          </a:stretch>
        </p:blipFill>
        <p:spPr>
          <a:xfrm>
            <a:off x="3434515" y="0"/>
            <a:ext cx="5322969" cy="6858000"/>
          </a:xfrm>
          <a:prstGeom prst="rect">
            <a:avLst/>
          </a:prstGeom>
        </p:spPr>
      </p:pic>
    </p:spTree>
    <p:extLst>
      <p:ext uri="{BB962C8B-B14F-4D97-AF65-F5344CB8AC3E}">
        <p14:creationId xmlns:p14="http://schemas.microsoft.com/office/powerpoint/2010/main" val="1897194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E28CD-C091-1316-5DB6-CC8B4AEC2E2E}"/>
              </a:ext>
            </a:extLst>
          </p:cNvPr>
          <p:cNvPicPr>
            <a:picLocks noChangeAspect="1"/>
          </p:cNvPicPr>
          <p:nvPr/>
        </p:nvPicPr>
        <p:blipFill>
          <a:blip r:embed="rId2"/>
          <a:stretch>
            <a:fillRect/>
          </a:stretch>
        </p:blipFill>
        <p:spPr>
          <a:xfrm>
            <a:off x="494232" y="662162"/>
            <a:ext cx="11203535" cy="5286025"/>
          </a:xfrm>
          <a:prstGeom prst="rect">
            <a:avLst/>
          </a:prstGeom>
        </p:spPr>
      </p:pic>
      <p:sp>
        <p:nvSpPr>
          <p:cNvPr id="6" name="TextBox 5">
            <a:extLst>
              <a:ext uri="{FF2B5EF4-FFF2-40B4-BE49-F238E27FC236}">
                <a16:creationId xmlns:a16="http://schemas.microsoft.com/office/drawing/2014/main" id="{0BDF872C-F344-1B31-CFFD-B5AE5D94AC0C}"/>
              </a:ext>
            </a:extLst>
          </p:cNvPr>
          <p:cNvSpPr txBox="1"/>
          <p:nvPr/>
        </p:nvSpPr>
        <p:spPr>
          <a:xfrm>
            <a:off x="494231" y="6011172"/>
            <a:ext cx="11203535" cy="369332"/>
          </a:xfrm>
          <a:prstGeom prst="rect">
            <a:avLst/>
          </a:prstGeom>
          <a:noFill/>
        </p:spPr>
        <p:txBody>
          <a:bodyPr wrap="square" rtlCol="0">
            <a:spAutoFit/>
          </a:bodyPr>
          <a:lstStyle/>
          <a:p>
            <a:r>
              <a:rPr lang="th-TH" dirty="0">
                <a:solidFill>
                  <a:srgbClr val="0070C0"/>
                </a:solidFill>
                <a:latin typeface="Noto Serif Thai" panose="02020502060505020204" pitchFamily="18" charset="-34"/>
                <a:cs typeface="Noto Serif Thai" panose="02020502060505020204" pitchFamily="18" charset="-34"/>
              </a:rPr>
              <a:t>หาคนตรวจรับงานยาก ต้องใช้นักวิชาการคอมพิวเตอร์</a:t>
            </a:r>
            <a:endParaRPr lang="en-US" dirty="0">
              <a:solidFill>
                <a:srgbClr val="0070C0"/>
              </a:solidFill>
              <a:latin typeface="Noto Serif Thai" panose="02020502060505020204" pitchFamily="18" charset="-34"/>
              <a:cs typeface="Noto Serif Thai" panose="02020502060505020204" pitchFamily="18" charset="-34"/>
            </a:endParaRPr>
          </a:p>
        </p:txBody>
      </p:sp>
      <p:cxnSp>
        <p:nvCxnSpPr>
          <p:cNvPr id="3" name="Straight Connector 2">
            <a:extLst>
              <a:ext uri="{FF2B5EF4-FFF2-40B4-BE49-F238E27FC236}">
                <a16:creationId xmlns:a16="http://schemas.microsoft.com/office/drawing/2014/main" id="{CDC91C70-E1AF-E3F9-05D2-96714671244C}"/>
              </a:ext>
            </a:extLst>
          </p:cNvPr>
          <p:cNvCxnSpPr>
            <a:cxnSpLocks/>
          </p:cNvCxnSpPr>
          <p:nvPr/>
        </p:nvCxnSpPr>
        <p:spPr>
          <a:xfrm>
            <a:off x="6230470" y="2420469"/>
            <a:ext cx="1380565"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B9D6EBD-D24A-7CE4-26CA-CF64463DE487}"/>
              </a:ext>
            </a:extLst>
          </p:cNvPr>
          <p:cNvCxnSpPr>
            <a:cxnSpLocks/>
          </p:cNvCxnSpPr>
          <p:nvPr/>
        </p:nvCxnSpPr>
        <p:spPr>
          <a:xfrm>
            <a:off x="9380593" y="2420469"/>
            <a:ext cx="1196281"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FBF667-DFAF-97A7-99C0-755717FDF0A6}"/>
              </a:ext>
            </a:extLst>
          </p:cNvPr>
          <p:cNvCxnSpPr>
            <a:cxnSpLocks/>
          </p:cNvCxnSpPr>
          <p:nvPr/>
        </p:nvCxnSpPr>
        <p:spPr>
          <a:xfrm>
            <a:off x="7534511" y="2685990"/>
            <a:ext cx="1072161" cy="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5D21F0-4269-6DE1-6ACC-01C08BC32879}"/>
              </a:ext>
            </a:extLst>
          </p:cNvPr>
          <p:cNvSpPr txBox="1"/>
          <p:nvPr/>
        </p:nvSpPr>
        <p:spPr>
          <a:xfrm>
            <a:off x="10303496" y="828844"/>
            <a:ext cx="1508289" cy="369332"/>
          </a:xfrm>
          <a:prstGeom prst="rect">
            <a:avLst/>
          </a:prstGeom>
          <a:noFill/>
        </p:spPr>
        <p:txBody>
          <a:bodyPr wrap="square" rtlCol="0">
            <a:spAutoFit/>
          </a:bodyPr>
          <a:lstStyle/>
          <a:p>
            <a:r>
              <a:rPr lang="en-US" dirty="0">
                <a:latin typeface="Noto Serif Thai" panose="02020502060505020204" pitchFamily="18" charset="-34"/>
                <a:cs typeface="Noto Serif Thai" panose="02020502060505020204" pitchFamily="18" charset="-34"/>
              </a:rPr>
              <a:t>1</a:t>
            </a:r>
            <a:r>
              <a:rPr lang="en-US" dirty="0">
                <a:solidFill>
                  <a:srgbClr val="FF0000"/>
                </a:solidFill>
                <a:latin typeface="Noto Serif Thai" panose="02020502060505020204" pitchFamily="18" charset="-34"/>
                <a:cs typeface="Noto Serif Thai" panose="02020502060505020204" pitchFamily="18" charset="-34"/>
              </a:rPr>
              <a:t>.</a:t>
            </a:r>
            <a:r>
              <a:rPr lang="en-US" dirty="0">
                <a:latin typeface="Noto Serif Thai" panose="02020502060505020204" pitchFamily="18" charset="-34"/>
                <a:cs typeface="Noto Serif Thai" panose="02020502060505020204" pitchFamily="18" charset="-34"/>
              </a:rPr>
              <a:t>1</a:t>
            </a:r>
            <a:r>
              <a:rPr lang="en-US" dirty="0">
                <a:solidFill>
                  <a:srgbClr val="FF0000"/>
                </a:solidFill>
                <a:latin typeface="Noto Serif Thai" panose="02020502060505020204" pitchFamily="18" charset="-34"/>
                <a:cs typeface="Noto Serif Thai" panose="02020502060505020204" pitchFamily="18" charset="-34"/>
              </a:rPr>
              <a:t>.</a:t>
            </a:r>
            <a:r>
              <a:rPr lang="en-US" dirty="0">
                <a:latin typeface="Noto Serif Thai" panose="02020502060505020204" pitchFamily="18" charset="-34"/>
                <a:cs typeface="Noto Serif Thai" panose="02020502060505020204" pitchFamily="18" charset="-34"/>
              </a:rPr>
              <a:t>1</a:t>
            </a:r>
            <a:r>
              <a:rPr lang="en-US" dirty="0">
                <a:solidFill>
                  <a:srgbClr val="FF0000"/>
                </a:solidFill>
                <a:latin typeface="Noto Serif Thai" panose="02020502060505020204" pitchFamily="18" charset="-34"/>
                <a:cs typeface="Noto Serif Thai" panose="02020502060505020204" pitchFamily="18" charset="-34"/>
              </a:rPr>
              <a:t>.</a:t>
            </a:r>
            <a:r>
              <a:rPr lang="en-US" dirty="0">
                <a:latin typeface="Noto Serif Thai" panose="02020502060505020204" pitchFamily="18" charset="-34"/>
                <a:cs typeface="Noto Serif Thai" panose="02020502060505020204" pitchFamily="18" charset="-34"/>
              </a:rPr>
              <a:t>1</a:t>
            </a:r>
            <a:r>
              <a:rPr lang="en-US" dirty="0">
                <a:solidFill>
                  <a:srgbClr val="FF0000"/>
                </a:solidFill>
                <a:latin typeface="Noto Serif Thai" panose="02020502060505020204" pitchFamily="18" charset="-34"/>
                <a:cs typeface="Noto Serif Thai" panose="02020502060505020204" pitchFamily="18" charset="-34"/>
              </a:rPr>
              <a:t>.</a:t>
            </a:r>
            <a:r>
              <a:rPr lang="en-US" dirty="0">
                <a:latin typeface="Noto Serif Thai" panose="02020502060505020204" pitchFamily="18" charset="-34"/>
                <a:cs typeface="Noto Serif Thai" panose="02020502060505020204" pitchFamily="18" charset="-34"/>
              </a:rPr>
              <a:t>1</a:t>
            </a:r>
            <a:r>
              <a:rPr lang="en-US" dirty="0">
                <a:solidFill>
                  <a:srgbClr val="FF0000"/>
                </a:solidFill>
                <a:latin typeface="Noto Serif Thai" panose="02020502060505020204" pitchFamily="18" charset="-34"/>
                <a:cs typeface="Noto Serif Thai" panose="02020502060505020204" pitchFamily="18" charset="-34"/>
              </a:rPr>
              <a:t>.</a:t>
            </a:r>
            <a:r>
              <a:rPr lang="en-US" dirty="0">
                <a:latin typeface="Noto Serif Thai" panose="02020502060505020204" pitchFamily="18" charset="-34"/>
                <a:cs typeface="Noto Serif Thai" panose="02020502060505020204" pitchFamily="18" charset="-34"/>
              </a:rPr>
              <a:t>1</a:t>
            </a:r>
            <a:r>
              <a:rPr lang="en-US" dirty="0">
                <a:solidFill>
                  <a:srgbClr val="FF0000"/>
                </a:solidFill>
                <a:latin typeface="Noto Serif Thai" panose="02020502060505020204" pitchFamily="18" charset="-34"/>
                <a:cs typeface="Noto Serif Thai" panose="02020502060505020204" pitchFamily="18" charset="-34"/>
              </a:rPr>
              <a:t>.</a:t>
            </a:r>
            <a:r>
              <a:rPr lang="en-US" dirty="0">
                <a:latin typeface="Noto Serif Thai" panose="02020502060505020204" pitchFamily="18" charset="-34"/>
                <a:cs typeface="Noto Serif Thai" panose="02020502060505020204" pitchFamily="18" charset="-34"/>
              </a:rPr>
              <a:t>1</a:t>
            </a:r>
          </a:p>
        </p:txBody>
      </p:sp>
    </p:spTree>
    <p:extLst>
      <p:ext uri="{BB962C8B-B14F-4D97-AF65-F5344CB8AC3E}">
        <p14:creationId xmlns:p14="http://schemas.microsoft.com/office/powerpoint/2010/main" val="3834169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D5215E-3672-DB5A-4E5D-D90956D34B6A}"/>
              </a:ext>
            </a:extLst>
          </p:cNvPr>
          <p:cNvPicPr>
            <a:picLocks noChangeAspect="1"/>
          </p:cNvPicPr>
          <p:nvPr/>
        </p:nvPicPr>
        <p:blipFill>
          <a:blip r:embed="rId2"/>
          <a:stretch>
            <a:fillRect/>
          </a:stretch>
        </p:blipFill>
        <p:spPr>
          <a:xfrm>
            <a:off x="471427" y="0"/>
            <a:ext cx="11249146" cy="6858000"/>
          </a:xfrm>
          <a:prstGeom prst="rect">
            <a:avLst/>
          </a:prstGeom>
        </p:spPr>
      </p:pic>
    </p:spTree>
    <p:extLst>
      <p:ext uri="{BB962C8B-B14F-4D97-AF65-F5344CB8AC3E}">
        <p14:creationId xmlns:p14="http://schemas.microsoft.com/office/powerpoint/2010/main" val="1922153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o is a free Flowchart and diagram creation software for Windows,  Linux, macOS and your browser - gHacks Tech News">
            <a:extLst>
              <a:ext uri="{FF2B5EF4-FFF2-40B4-BE49-F238E27FC236}">
                <a16:creationId xmlns:a16="http://schemas.microsoft.com/office/drawing/2014/main" id="{C9FB96D8-B944-7F3A-72E9-63E1047EA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0"/>
            <a:ext cx="10529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041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730F57D-6031-EC0C-5F5B-9174966A0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872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94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5A301-DE1D-FF97-E98E-D18487B4941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FFB449D-5243-78E8-1686-84C0DAC10861}"/>
              </a:ext>
            </a:extLst>
          </p:cNvPr>
          <p:cNvSpPr txBox="1"/>
          <p:nvPr/>
        </p:nvSpPr>
        <p:spPr>
          <a:xfrm>
            <a:off x="614361" y="352336"/>
            <a:ext cx="10963275" cy="523220"/>
          </a:xfrm>
          <a:prstGeom prst="rect">
            <a:avLst/>
          </a:prstGeom>
          <a:noFill/>
        </p:spPr>
        <p:txBody>
          <a:bodyPr wrap="square">
            <a:spAutoFit/>
          </a:bodyPr>
          <a:lstStyle/>
          <a:p>
            <a:pPr algn="just"/>
            <a:r>
              <a:rPr lang="en-US" sz="2800" b="0" i="0" u="none" strike="noStrike" baseline="0" dirty="0">
                <a:latin typeface="Noto Serif Thai" panose="02020502060505020204" pitchFamily="18" charset="-34"/>
                <a:cs typeface="Noto Serif Thai" panose="02020502060505020204" pitchFamily="18" charset="-34"/>
              </a:rPr>
              <a:t>Use Case</a:t>
            </a:r>
          </a:p>
        </p:txBody>
      </p:sp>
      <p:pic>
        <p:nvPicPr>
          <p:cNvPr id="3" name="Picture 2">
            <a:extLst>
              <a:ext uri="{FF2B5EF4-FFF2-40B4-BE49-F238E27FC236}">
                <a16:creationId xmlns:a16="http://schemas.microsoft.com/office/drawing/2014/main" id="{DC371039-6F7D-246A-28D6-57D78C9E0A92}"/>
              </a:ext>
            </a:extLst>
          </p:cNvPr>
          <p:cNvPicPr>
            <a:picLocks noChangeAspect="1"/>
          </p:cNvPicPr>
          <p:nvPr/>
        </p:nvPicPr>
        <p:blipFill>
          <a:blip r:embed="rId2"/>
          <a:stretch>
            <a:fillRect/>
          </a:stretch>
        </p:blipFill>
        <p:spPr>
          <a:xfrm>
            <a:off x="614361" y="875556"/>
            <a:ext cx="10346864" cy="5883161"/>
          </a:xfrm>
          <a:prstGeom prst="rect">
            <a:avLst/>
          </a:prstGeom>
        </p:spPr>
      </p:pic>
      <p:sp>
        <p:nvSpPr>
          <p:cNvPr id="5" name="TextBox 4">
            <a:extLst>
              <a:ext uri="{FF2B5EF4-FFF2-40B4-BE49-F238E27FC236}">
                <a16:creationId xmlns:a16="http://schemas.microsoft.com/office/drawing/2014/main" id="{A0D46186-31AF-3C89-967E-E123F3E5AB47}"/>
              </a:ext>
            </a:extLst>
          </p:cNvPr>
          <p:cNvSpPr txBox="1"/>
          <p:nvPr/>
        </p:nvSpPr>
        <p:spPr>
          <a:xfrm>
            <a:off x="2174240" y="1229499"/>
            <a:ext cx="4338320" cy="338554"/>
          </a:xfrm>
          <a:prstGeom prst="rect">
            <a:avLst/>
          </a:prstGeom>
          <a:noFill/>
        </p:spPr>
        <p:txBody>
          <a:bodyPr wrap="square" rtlCol="0">
            <a:spAutoFit/>
          </a:bodyPr>
          <a:lstStyle/>
          <a:p>
            <a:r>
              <a:rPr lang="en-US" sz="1600" dirty="0">
                <a:solidFill>
                  <a:srgbClr val="FF0000"/>
                </a:solidFill>
                <a:latin typeface="Noto Serif Thai" panose="02020502060505020204" pitchFamily="18" charset="-34"/>
                <a:cs typeface="Noto Serif Thai" panose="02020502060505020204" pitchFamily="18" charset="-34"/>
              </a:rPr>
              <a:t>A person, hardware, software, or user role</a:t>
            </a:r>
          </a:p>
        </p:txBody>
      </p:sp>
      <p:sp>
        <p:nvSpPr>
          <p:cNvPr id="6" name="TextBox 5">
            <a:extLst>
              <a:ext uri="{FF2B5EF4-FFF2-40B4-BE49-F238E27FC236}">
                <a16:creationId xmlns:a16="http://schemas.microsoft.com/office/drawing/2014/main" id="{15B170A1-2AEB-6329-A541-8FA23649F21A}"/>
              </a:ext>
            </a:extLst>
          </p:cNvPr>
          <p:cNvSpPr txBox="1"/>
          <p:nvPr/>
        </p:nvSpPr>
        <p:spPr>
          <a:xfrm>
            <a:off x="2113280" y="3034177"/>
            <a:ext cx="4338320" cy="338554"/>
          </a:xfrm>
          <a:prstGeom prst="rect">
            <a:avLst/>
          </a:prstGeom>
          <a:noFill/>
        </p:spPr>
        <p:txBody>
          <a:bodyPr wrap="square" rtlCol="0">
            <a:spAutoFit/>
          </a:bodyPr>
          <a:lstStyle/>
          <a:p>
            <a:r>
              <a:rPr lang="en-US" sz="1600" dirty="0">
                <a:solidFill>
                  <a:srgbClr val="FF0000"/>
                </a:solidFill>
                <a:latin typeface="Noto Serif Thai" panose="02020502060505020204" pitchFamily="18" charset="-34"/>
                <a:cs typeface="Noto Serif Thai" panose="02020502060505020204" pitchFamily="18" charset="-34"/>
              </a:rPr>
              <a:t>Happy path</a:t>
            </a:r>
          </a:p>
        </p:txBody>
      </p:sp>
      <p:cxnSp>
        <p:nvCxnSpPr>
          <p:cNvPr id="9" name="Straight Arrow Connector 8">
            <a:extLst>
              <a:ext uri="{FF2B5EF4-FFF2-40B4-BE49-F238E27FC236}">
                <a16:creationId xmlns:a16="http://schemas.microsoft.com/office/drawing/2014/main" id="{22CB404A-D625-8E84-742E-3B9E34B68C5C}"/>
              </a:ext>
            </a:extLst>
          </p:cNvPr>
          <p:cNvCxnSpPr/>
          <p:nvPr/>
        </p:nvCxnSpPr>
        <p:spPr>
          <a:xfrm flipH="1">
            <a:off x="5201920" y="796444"/>
            <a:ext cx="243840" cy="26161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AA8578F-C888-3716-602C-57DD2CF666B9}"/>
              </a:ext>
            </a:extLst>
          </p:cNvPr>
          <p:cNvCxnSpPr/>
          <p:nvPr/>
        </p:nvCxnSpPr>
        <p:spPr>
          <a:xfrm flipH="1">
            <a:off x="7837732" y="796444"/>
            <a:ext cx="243840" cy="26161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021F06B-E3EE-3071-D6C3-C315C1346147}"/>
              </a:ext>
            </a:extLst>
          </p:cNvPr>
          <p:cNvCxnSpPr/>
          <p:nvPr/>
        </p:nvCxnSpPr>
        <p:spPr>
          <a:xfrm flipH="1">
            <a:off x="10243269" y="796444"/>
            <a:ext cx="243840" cy="26161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2CF34AA-CB85-CA55-6351-3585CD1C7551}"/>
              </a:ext>
            </a:extLst>
          </p:cNvPr>
          <p:cNvPicPr>
            <a:picLocks noChangeAspect="1"/>
          </p:cNvPicPr>
          <p:nvPr/>
        </p:nvPicPr>
        <p:blipFill>
          <a:blip r:embed="rId3"/>
          <a:stretch>
            <a:fillRect/>
          </a:stretch>
        </p:blipFill>
        <p:spPr>
          <a:xfrm rot="16200000">
            <a:off x="8344615" y="3489083"/>
            <a:ext cx="5849630" cy="464352"/>
          </a:xfrm>
          <a:prstGeom prst="rect">
            <a:avLst/>
          </a:prstGeom>
        </p:spPr>
      </p:pic>
      <p:sp>
        <p:nvSpPr>
          <p:cNvPr id="16" name="TextBox 15">
            <a:extLst>
              <a:ext uri="{FF2B5EF4-FFF2-40B4-BE49-F238E27FC236}">
                <a16:creationId xmlns:a16="http://schemas.microsoft.com/office/drawing/2014/main" id="{DC1266A4-08F3-A7E7-6552-0DD5FAC75396}"/>
              </a:ext>
            </a:extLst>
          </p:cNvPr>
          <p:cNvSpPr txBox="1"/>
          <p:nvPr/>
        </p:nvSpPr>
        <p:spPr>
          <a:xfrm>
            <a:off x="6173072" y="5880844"/>
            <a:ext cx="5114688" cy="830997"/>
          </a:xfrm>
          <a:prstGeom prst="rect">
            <a:avLst/>
          </a:prstGeom>
          <a:noFill/>
        </p:spPr>
        <p:txBody>
          <a:bodyPr wrap="square">
            <a:spAutoFit/>
          </a:bodyPr>
          <a:lstStyle/>
          <a:p>
            <a:r>
              <a:rPr lang="th-TH" sz="1600" dirty="0">
                <a:solidFill>
                  <a:srgbClr val="FF0000"/>
                </a:solidFill>
                <a:latin typeface="Noto Serif Thai" panose="02020502060505020204" pitchFamily="18" charset="-34"/>
                <a:cs typeface="Noto Serif Thai" panose="02020502060505020204" pitchFamily="18" charset="-34"/>
              </a:rPr>
              <a:t>ถ้าพัฒนาแบบ </a:t>
            </a:r>
            <a:r>
              <a:rPr lang="en-US" sz="1600" dirty="0">
                <a:solidFill>
                  <a:srgbClr val="FF0000"/>
                </a:solidFill>
                <a:latin typeface="Noto Serif Thai" panose="02020502060505020204" pitchFamily="18" charset="-34"/>
                <a:cs typeface="Noto Serif Thai" panose="02020502060505020204" pitchFamily="18" charset="-34"/>
              </a:rPr>
              <a:t>Agile </a:t>
            </a:r>
            <a:r>
              <a:rPr lang="th-TH" sz="1600" dirty="0">
                <a:solidFill>
                  <a:srgbClr val="FF0000"/>
                </a:solidFill>
                <a:latin typeface="Noto Serif Thai" panose="02020502060505020204" pitchFamily="18" charset="-34"/>
                <a:cs typeface="Noto Serif Thai" panose="02020502060505020204" pitchFamily="18" charset="-34"/>
              </a:rPr>
              <a:t>ไม่ต้องทำเอกสารนี้ละเอียดมาก</a:t>
            </a:r>
            <a:br>
              <a:rPr lang="th-TH" sz="1600" dirty="0">
                <a:solidFill>
                  <a:srgbClr val="FF0000"/>
                </a:solidFill>
                <a:latin typeface="Noto Serif Thai" panose="02020502060505020204" pitchFamily="18" charset="-34"/>
                <a:cs typeface="Noto Serif Thai" panose="02020502060505020204" pitchFamily="18" charset="-34"/>
              </a:rPr>
            </a:br>
            <a:r>
              <a:rPr lang="th-TH" sz="1600" dirty="0">
                <a:solidFill>
                  <a:srgbClr val="FF0000"/>
                </a:solidFill>
                <a:latin typeface="Noto Serif Thai" panose="02020502060505020204" pitchFamily="18" charset="-34"/>
                <a:cs typeface="Noto Serif Thai" panose="02020502060505020204" pitchFamily="18" charset="-34"/>
              </a:rPr>
              <a:t>เพราะ </a:t>
            </a:r>
            <a:r>
              <a:rPr lang="en-US" sz="1600" dirty="0">
                <a:solidFill>
                  <a:srgbClr val="FF0000"/>
                </a:solidFill>
                <a:latin typeface="Noto Serif Thai" panose="02020502060505020204" pitchFamily="18" charset="-34"/>
                <a:cs typeface="Noto Serif Thai" panose="02020502060505020204" pitchFamily="18" charset="-34"/>
              </a:rPr>
              <a:t>user representatives </a:t>
            </a:r>
            <a:r>
              <a:rPr lang="th-TH" sz="1600" dirty="0">
                <a:solidFill>
                  <a:srgbClr val="FF0000"/>
                </a:solidFill>
                <a:latin typeface="Noto Serif Thai" panose="02020502060505020204" pitchFamily="18" charset="-34"/>
                <a:cs typeface="Noto Serif Thai" panose="02020502060505020204" pitchFamily="18" charset="-34"/>
              </a:rPr>
              <a:t>อยู่กับทีมพัฒนาตลอดเวลา</a:t>
            </a:r>
            <a:br>
              <a:rPr lang="th-TH" sz="1600" dirty="0">
                <a:solidFill>
                  <a:srgbClr val="FF0000"/>
                </a:solidFill>
                <a:latin typeface="Noto Serif Thai" panose="02020502060505020204" pitchFamily="18" charset="-34"/>
                <a:cs typeface="Noto Serif Thai" panose="02020502060505020204" pitchFamily="18" charset="-34"/>
              </a:rPr>
            </a:br>
            <a:r>
              <a:rPr lang="th-TH" sz="1600" dirty="0">
                <a:solidFill>
                  <a:srgbClr val="FF0000"/>
                </a:solidFill>
                <a:latin typeface="Noto Serif Thai" panose="02020502060505020204" pitchFamily="18" charset="-34"/>
                <a:cs typeface="Noto Serif Thai" panose="02020502060505020204" pitchFamily="18" charset="-34"/>
              </a:rPr>
              <a:t>แต่ในบางครั้ง </a:t>
            </a:r>
            <a:r>
              <a:rPr lang="en-US" sz="1600" dirty="0">
                <a:solidFill>
                  <a:srgbClr val="FF0000"/>
                </a:solidFill>
                <a:latin typeface="Noto Serif Thai" panose="02020502060505020204" pitchFamily="18" charset="-34"/>
                <a:cs typeface="Noto Serif Thai" panose="02020502060505020204" pitchFamily="18" charset="-34"/>
              </a:rPr>
              <a:t>user representatives </a:t>
            </a:r>
            <a:r>
              <a:rPr lang="th-TH" sz="1600" dirty="0">
                <a:solidFill>
                  <a:srgbClr val="FF0000"/>
                </a:solidFill>
                <a:latin typeface="Noto Serif Thai" panose="02020502060505020204" pitchFamily="18" charset="-34"/>
                <a:cs typeface="Noto Serif Thai" panose="02020502060505020204" pitchFamily="18" charset="-34"/>
              </a:rPr>
              <a:t>ก็ไม่ได้อยู่ด้วย</a:t>
            </a:r>
            <a:endParaRPr lang="en-US" sz="1600" dirty="0">
              <a:solidFill>
                <a:srgbClr val="FF000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265608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D987E5-032F-9A51-F657-F9C5EA38BC54}"/>
              </a:ext>
            </a:extLst>
          </p:cNvPr>
          <p:cNvPicPr>
            <a:picLocks noChangeAspect="1"/>
          </p:cNvPicPr>
          <p:nvPr/>
        </p:nvPicPr>
        <p:blipFill>
          <a:blip r:embed="rId2"/>
          <a:stretch>
            <a:fillRect/>
          </a:stretch>
        </p:blipFill>
        <p:spPr>
          <a:xfrm>
            <a:off x="428203" y="567267"/>
            <a:ext cx="11335594" cy="2846494"/>
          </a:xfrm>
          <a:prstGeom prst="rect">
            <a:avLst/>
          </a:prstGeom>
        </p:spPr>
      </p:pic>
      <p:sp>
        <p:nvSpPr>
          <p:cNvPr id="15" name="TextBox 14">
            <a:extLst>
              <a:ext uri="{FF2B5EF4-FFF2-40B4-BE49-F238E27FC236}">
                <a16:creationId xmlns:a16="http://schemas.microsoft.com/office/drawing/2014/main" id="{45238E34-F99D-A2EA-50CF-846374076A27}"/>
              </a:ext>
            </a:extLst>
          </p:cNvPr>
          <p:cNvSpPr txBox="1"/>
          <p:nvPr/>
        </p:nvSpPr>
        <p:spPr>
          <a:xfrm>
            <a:off x="786692" y="336434"/>
            <a:ext cx="3470348" cy="461665"/>
          </a:xfrm>
          <a:prstGeom prst="rect">
            <a:avLst/>
          </a:prstGeom>
          <a:noFill/>
        </p:spPr>
        <p:txBody>
          <a:bodyPr wrap="square">
            <a:spAutoFit/>
          </a:bodyPr>
          <a:lstStyle/>
          <a:p>
            <a:r>
              <a:rPr lang="en-US" sz="2400" b="0" i="0" u="none" strike="noStrike" baseline="0" dirty="0">
                <a:solidFill>
                  <a:srgbClr val="FF0000"/>
                </a:solidFill>
                <a:latin typeface="TimesLTStd-Roman"/>
              </a:rPr>
              <a:t>Figure 4-1 is </a:t>
            </a:r>
            <a:r>
              <a:rPr lang="en-US" sz="2400" dirty="0">
                <a:solidFill>
                  <a:srgbClr val="FF0000"/>
                </a:solidFill>
                <a:latin typeface="TimesLTStd-Roman"/>
              </a:rPr>
              <a:t>u</a:t>
            </a:r>
            <a:r>
              <a:rPr lang="en-US" sz="2400" b="0" i="0" u="none" strike="noStrike" baseline="0" dirty="0">
                <a:solidFill>
                  <a:srgbClr val="FF0000"/>
                </a:solidFill>
                <a:latin typeface="TimesLTStd-Roman"/>
              </a:rPr>
              <a:t>nwieldy</a:t>
            </a:r>
            <a:r>
              <a:rPr lang="en-US" sz="2400" dirty="0">
                <a:solidFill>
                  <a:srgbClr val="FF0000"/>
                </a:solidFill>
                <a:latin typeface="TimesLTStd-Roman"/>
              </a:rPr>
              <a:t>.</a:t>
            </a:r>
            <a:endParaRPr lang="en-US" sz="2400" dirty="0">
              <a:solidFill>
                <a:srgbClr val="FF0000"/>
              </a:solidFill>
            </a:endParaRPr>
          </a:p>
        </p:txBody>
      </p:sp>
    </p:spTree>
    <p:extLst>
      <p:ext uri="{BB962C8B-B14F-4D97-AF65-F5344CB8AC3E}">
        <p14:creationId xmlns:p14="http://schemas.microsoft.com/office/powerpoint/2010/main" val="371457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DBEA5-248A-E077-5EE6-6378BED91E5A}"/>
              </a:ext>
            </a:extLst>
          </p:cNvPr>
          <p:cNvPicPr>
            <a:picLocks noChangeAspect="1"/>
          </p:cNvPicPr>
          <p:nvPr/>
        </p:nvPicPr>
        <p:blipFill>
          <a:blip r:embed="rId2"/>
          <a:stretch>
            <a:fillRect/>
          </a:stretch>
        </p:blipFill>
        <p:spPr>
          <a:xfrm>
            <a:off x="428203" y="258808"/>
            <a:ext cx="9276563" cy="3998231"/>
          </a:xfrm>
          <a:prstGeom prst="rect">
            <a:avLst/>
          </a:prstGeom>
        </p:spPr>
      </p:pic>
    </p:spTree>
    <p:extLst>
      <p:ext uri="{BB962C8B-B14F-4D97-AF65-F5344CB8AC3E}">
        <p14:creationId xmlns:p14="http://schemas.microsoft.com/office/powerpoint/2010/main" val="397180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342EA7-8BB2-3107-0FF6-7E7FCE3609D4}"/>
              </a:ext>
            </a:extLst>
          </p:cNvPr>
          <p:cNvSpPr txBox="1"/>
          <p:nvPr/>
        </p:nvSpPr>
        <p:spPr>
          <a:xfrm>
            <a:off x="614361" y="352336"/>
            <a:ext cx="10963275" cy="3970318"/>
          </a:xfrm>
          <a:prstGeom prst="rect">
            <a:avLst/>
          </a:prstGeom>
          <a:noFill/>
        </p:spPr>
        <p:txBody>
          <a:bodyPr wrap="square">
            <a:spAutoFit/>
          </a:bodyPr>
          <a:lstStyle/>
          <a:p>
            <a:pPr algn="just"/>
            <a:r>
              <a:rPr lang="th-TH" dirty="0">
                <a:latin typeface="Noto Serif Thai" panose="02020502060505020204" pitchFamily="18" charset="-34"/>
                <a:cs typeface="Noto Serif Thai" panose="02020502060505020204" pitchFamily="18" charset="-34"/>
              </a:rPr>
              <a:t>ข้อคิดใน</a:t>
            </a:r>
            <a:r>
              <a:rPr lang="th-TH" dirty="0" err="1">
                <a:latin typeface="Noto Serif Thai" panose="02020502060505020204" pitchFamily="18" charset="-34"/>
                <a:cs typeface="Noto Serif Thai" panose="02020502060505020204" pitchFamily="18" charset="-34"/>
              </a:rPr>
              <a:t>การทำ</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Use Cases</a:t>
            </a:r>
          </a:p>
          <a:p>
            <a:pPr marL="742950" lvl="1" indent="-285750" algn="just">
              <a:buFont typeface="Arial" panose="020B0604020202020204" pitchFamily="34" charset="0"/>
              <a:buChar char="•"/>
            </a:pPr>
            <a:r>
              <a:rPr lang="en-US" dirty="0">
                <a:latin typeface="Noto Serif Thai" panose="02020502060505020204" pitchFamily="18" charset="-34"/>
                <a:cs typeface="Noto Serif Thai" panose="02020502060505020204" pitchFamily="18" charset="-34"/>
              </a:rPr>
              <a:t>Use cases depict user–system interactions as abstract, technology-independent steps.</a:t>
            </a:r>
          </a:p>
          <a:p>
            <a:pPr marL="742950" lvl="1" indent="-285750" algn="just">
              <a:buFont typeface="Arial" panose="020B0604020202020204" pitchFamily="34" charset="0"/>
              <a:buChar char="•"/>
            </a:pPr>
            <a:r>
              <a:rPr lang="en-US" dirty="0">
                <a:latin typeface="Noto Serif Thai" panose="02020502060505020204" pitchFamily="18" charset="-34"/>
                <a:cs typeface="Noto Serif Thai" panose="02020502060505020204" pitchFamily="18" charset="-34"/>
              </a:rPr>
              <a:t>You should not expect to create a perfect use case on the first try. The process of building use cases is one of gradual refinement: As users and analysts work through the parts of the use case, they often return to previous parts to correct them.</a:t>
            </a:r>
            <a:endParaRPr lang="th-TH" dirty="0">
              <a:latin typeface="Noto Serif Thai" panose="02020502060505020204" pitchFamily="18" charset="-34"/>
              <a:cs typeface="Noto Serif Thai" panose="02020502060505020204" pitchFamily="18" charset="-34"/>
            </a:endParaRPr>
          </a:p>
          <a:p>
            <a:pPr marL="742950" lvl="1" indent="-285750" algn="just">
              <a:buFont typeface="Arial" panose="020B0604020202020204" pitchFamily="34" charset="0"/>
              <a:buChar char="•"/>
            </a:pPr>
            <a:r>
              <a:rPr lang="en-US" dirty="0">
                <a:latin typeface="Noto Serif Thai" panose="02020502060505020204" pitchFamily="18" charset="-34"/>
                <a:cs typeface="Noto Serif Thai" panose="02020502060505020204" pitchFamily="18" charset="-34"/>
              </a:rPr>
              <a:t>On the team, there should be at least one person who has a programming perspective</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to ensure adequate precision and accuracy in the use case; another person who has deep</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knowledge of the business rules that the system must enforce; and another person who is thoroughly</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familiar with how the system will actually be used.</a:t>
            </a:r>
          </a:p>
          <a:p>
            <a:pPr marL="742950" lvl="1" indent="-285750" algn="just">
              <a:buFont typeface="Arial" panose="020B0604020202020204" pitchFamily="34" charset="0"/>
              <a:buChar char="•"/>
            </a:pPr>
            <a:r>
              <a:rPr lang="en-US" dirty="0">
                <a:latin typeface="Noto Serif Thai" panose="02020502060505020204" pitchFamily="18" charset="-34"/>
                <a:cs typeface="Noto Serif Thai" panose="02020502060505020204" pitchFamily="18" charset="-34"/>
              </a:rPr>
              <a:t>It is tempting for novice analysts, however, to incorrectly assume that the use case is all that is needed to fully define what the system must do.</a:t>
            </a:r>
          </a:p>
          <a:p>
            <a:pPr marL="742950" lvl="1" indent="-285750" algn="just">
              <a:buFont typeface="Arial" panose="020B0604020202020204" pitchFamily="34" charset="0"/>
              <a:buChar char="•"/>
            </a:pPr>
            <a:r>
              <a:rPr lang="en-US" dirty="0">
                <a:latin typeface="Noto Serif Thai" panose="02020502060505020204" pitchFamily="18" charset="-34"/>
                <a:cs typeface="Noto Serif Thai" panose="02020502060505020204" pitchFamily="18" charset="-34"/>
              </a:rPr>
              <a:t>By studying the use cases and the functional requirements derived from them, the testing personnel can readily identify elements of the tests they will want to perform when the system enters testing.</a:t>
            </a:r>
            <a:endParaRPr lang="th-TH" dirty="0">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248618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86F06-04C2-FAAE-3B5C-B573D9F3EC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3C2D933-7326-E24C-AEE2-5F8C69DC293E}"/>
              </a:ext>
            </a:extLst>
          </p:cNvPr>
          <p:cNvPicPr>
            <a:picLocks noChangeAspect="1"/>
          </p:cNvPicPr>
          <p:nvPr/>
        </p:nvPicPr>
        <p:blipFill>
          <a:blip r:embed="rId2"/>
          <a:stretch>
            <a:fillRect/>
          </a:stretch>
        </p:blipFill>
        <p:spPr>
          <a:xfrm>
            <a:off x="387225" y="306350"/>
            <a:ext cx="11417549" cy="6245299"/>
          </a:xfrm>
          <a:prstGeom prst="rect">
            <a:avLst/>
          </a:prstGeom>
        </p:spPr>
      </p:pic>
    </p:spTree>
    <p:extLst>
      <p:ext uri="{BB962C8B-B14F-4D97-AF65-F5344CB8AC3E}">
        <p14:creationId xmlns:p14="http://schemas.microsoft.com/office/powerpoint/2010/main" val="14264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5C4F8-4AB2-9AE2-C2CD-6C84D748C97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BC8EEE-B600-D1B5-81F7-55419D8A8019}"/>
              </a:ext>
            </a:extLst>
          </p:cNvPr>
          <p:cNvPicPr>
            <a:picLocks noChangeAspect="1"/>
          </p:cNvPicPr>
          <p:nvPr/>
        </p:nvPicPr>
        <p:blipFill>
          <a:blip r:embed="rId2"/>
          <a:stretch>
            <a:fillRect/>
          </a:stretch>
        </p:blipFill>
        <p:spPr>
          <a:xfrm>
            <a:off x="846992" y="637785"/>
            <a:ext cx="10498015" cy="5582429"/>
          </a:xfrm>
          <a:prstGeom prst="rect">
            <a:avLst/>
          </a:prstGeom>
        </p:spPr>
      </p:pic>
      <p:pic>
        <p:nvPicPr>
          <p:cNvPr id="5" name="Picture 4">
            <a:extLst>
              <a:ext uri="{FF2B5EF4-FFF2-40B4-BE49-F238E27FC236}">
                <a16:creationId xmlns:a16="http://schemas.microsoft.com/office/drawing/2014/main" id="{8C030AD8-4E0E-71BF-ABE1-8B4CC481E5FC}"/>
              </a:ext>
            </a:extLst>
          </p:cNvPr>
          <p:cNvPicPr>
            <a:picLocks noChangeAspect="1"/>
          </p:cNvPicPr>
          <p:nvPr/>
        </p:nvPicPr>
        <p:blipFill>
          <a:blip r:embed="rId3"/>
          <a:stretch>
            <a:fillRect/>
          </a:stretch>
        </p:blipFill>
        <p:spPr>
          <a:xfrm>
            <a:off x="846992" y="5743897"/>
            <a:ext cx="1838582" cy="952633"/>
          </a:xfrm>
          <a:prstGeom prst="rect">
            <a:avLst/>
          </a:prstGeom>
        </p:spPr>
      </p:pic>
    </p:spTree>
    <p:extLst>
      <p:ext uri="{BB962C8B-B14F-4D97-AF65-F5344CB8AC3E}">
        <p14:creationId xmlns:p14="http://schemas.microsoft.com/office/powerpoint/2010/main" val="933762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1054</Words>
  <Application>Microsoft Office PowerPoint</Application>
  <PresentationFormat>Widescreen</PresentationFormat>
  <Paragraphs>71</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Kanit</vt:lpstr>
      <vt:lpstr>Noto Serif Thai</vt:lpstr>
      <vt:lpstr>TimesLTStd-Roman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ชัชวิทย์ อาภรณ์เทวัญ</dc:creator>
  <cp:lastModifiedBy>ชัชวิทย์ อาภรณ์เทวัญ</cp:lastModifiedBy>
  <cp:revision>425</cp:revision>
  <dcterms:created xsi:type="dcterms:W3CDTF">2025-01-07T07:16:12Z</dcterms:created>
  <dcterms:modified xsi:type="dcterms:W3CDTF">2025-02-25T03:48:05Z</dcterms:modified>
</cp:coreProperties>
</file>