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305" r:id="rId4"/>
    <p:sldId id="280" r:id="rId5"/>
    <p:sldId id="306" r:id="rId6"/>
    <p:sldId id="307" r:id="rId7"/>
    <p:sldId id="308" r:id="rId8"/>
    <p:sldId id="309" r:id="rId9"/>
    <p:sldId id="310" r:id="rId10"/>
    <p:sldId id="311" r:id="rId11"/>
    <p:sldId id="312" r:id="rId12"/>
    <p:sldId id="313" r:id="rId13"/>
    <p:sldId id="322" r:id="rId14"/>
    <p:sldId id="316" r:id="rId15"/>
    <p:sldId id="317" r:id="rId16"/>
    <p:sldId id="318" r:id="rId17"/>
    <p:sldId id="319" r:id="rId18"/>
    <p:sldId id="320" r:id="rId19"/>
    <p:sldId id="321" r:id="rId20"/>
    <p:sldId id="324" r:id="rId21"/>
    <p:sldId id="323" r:id="rId22"/>
    <p:sldId id="332" r:id="rId23"/>
    <p:sldId id="325" r:id="rId24"/>
    <p:sldId id="314" r:id="rId25"/>
    <p:sldId id="315" r:id="rId26"/>
    <p:sldId id="33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87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AF943-73A5-16FA-1DF6-C764FCF67CE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D397C5B-625E-D4BA-0D22-AB15140CE0E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817FDDF-C9ED-764B-324D-9A4F5A178FB3}"/>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1E40546E-B79B-01B7-99D7-DDD6D31AB8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16EEEB2-03D5-67A6-1BE1-BB7034567CED}"/>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432128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0C51A-EB58-6A3D-12C0-DBDE2FC9D46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55FADDE-DF0A-FB18-44BB-15B66FC0375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3914650-0182-5C98-C947-972AAC923B2D}"/>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A0F358F3-29A9-8D93-4435-7679A218B1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9A2D8E-F41C-DA4E-FEB3-C29D39AE08F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881614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37CC1EE-7E9B-DA33-B4CE-7A2622D13F4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EBB0B0D-C57C-C909-5B82-6AA5A24206E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2E6C19-C448-C0F5-3B72-BC6F7BCD4579}"/>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4EC94023-FF70-35B0-EC05-A623734351A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21ACE2-FEEF-CADB-23F5-27D98EA6EB30}"/>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699161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6D54FF-DBB1-98F1-FBEA-B64DCBE42B6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88DFF6-0B35-B8A4-8132-B4FD934A98F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A7A831-7735-04A6-B975-4366F6E8EE01}"/>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9652B679-0919-280E-0E12-D49FBE6895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C441AFF-0F2B-DBAA-1796-C0A996A9314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2308998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C52289-6FD9-A3AF-21A0-C88A1BFA514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0D2C086-03B2-4395-A0D7-69E29D9CE3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78F39-DD23-64B0-2828-84802AB895F5}"/>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84D45749-E447-E29F-DFFB-16F49190A3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786720-3F38-3463-79D2-2C64CB04FE84}"/>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368063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9D16D-A0F7-560A-21EA-4AF360A9F56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95AF11-8768-B014-618A-8305DCE9D6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B191E59-C14B-E627-B74A-788416B1CE0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3B8BF0-A6D4-92E9-3CED-331481EB9CCF}"/>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6" name="Footer Placeholder 5">
            <a:extLst>
              <a:ext uri="{FF2B5EF4-FFF2-40B4-BE49-F238E27FC236}">
                <a16:creationId xmlns:a16="http://schemas.microsoft.com/office/drawing/2014/main" id="{149B4F18-0DB8-63C1-A346-974FE057C8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06C1108-E5D7-AC33-C93B-8D41150F9407}"/>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7994796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647-196E-E926-3598-7E65448AC2A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495946C-2F05-92B1-BF32-520E6CCE07A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7AA267-FEE7-A38B-A43B-1E51AD6BDFE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2E9B15-0D81-3503-3418-6CD4E038A34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99390B5-1FA8-CA0C-3698-9D6B9EAB3EF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D81C52-1852-C60F-9221-4224A00DDC99}"/>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8" name="Footer Placeholder 7">
            <a:extLst>
              <a:ext uri="{FF2B5EF4-FFF2-40B4-BE49-F238E27FC236}">
                <a16:creationId xmlns:a16="http://schemas.microsoft.com/office/drawing/2014/main" id="{DFF2CEAB-2B55-C493-D569-AFBDDBBC34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585F334-D7B6-CE32-60F1-0DD1F0C3CBDE}"/>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78547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EB743-700B-B7D3-AD72-1BC3CC08B5F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0FC82ED-E248-0025-207C-F5B64372629E}"/>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4" name="Footer Placeholder 3">
            <a:extLst>
              <a:ext uri="{FF2B5EF4-FFF2-40B4-BE49-F238E27FC236}">
                <a16:creationId xmlns:a16="http://schemas.microsoft.com/office/drawing/2014/main" id="{E847FE30-53E5-7979-060A-542ED39470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7EC7B75-5D26-39DA-D4BB-C61EBA7B60B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408033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78C725-5E6B-AACC-F036-2F27F49B12CA}"/>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3" name="Footer Placeholder 2">
            <a:extLst>
              <a:ext uri="{FF2B5EF4-FFF2-40B4-BE49-F238E27FC236}">
                <a16:creationId xmlns:a16="http://schemas.microsoft.com/office/drawing/2014/main" id="{8BAAEDD9-7A74-3D4F-65A1-7A8191EB61C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B3DC8BB-69B8-4A4D-D9D0-6DB362DDABD6}"/>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0284631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DCE79D-8EC4-E3AE-2ACD-22EEAF92CC4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7361BF7-55F4-5F76-7150-FBC09C374AB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05378FF-C6C4-534B-621F-D5C85B986F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4F01C7-9BBE-BAC9-2F68-03558424670D}"/>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6" name="Footer Placeholder 5">
            <a:extLst>
              <a:ext uri="{FF2B5EF4-FFF2-40B4-BE49-F238E27FC236}">
                <a16:creationId xmlns:a16="http://schemas.microsoft.com/office/drawing/2014/main" id="{5661F613-029E-9E81-DDA5-60366D5C5D3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9A024A-2A32-052B-ABD3-A73325508F03}"/>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3998769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7F362-D9FD-9B89-CB57-3C6661EEAA0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D06537B-3FCF-9476-679A-7ECC9E79A6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931D0C-C986-5E25-C274-3C17B1E7945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507D6CC-CFD0-8266-F594-88412AB72F92}"/>
              </a:ext>
            </a:extLst>
          </p:cNvPr>
          <p:cNvSpPr>
            <a:spLocks noGrp="1"/>
          </p:cNvSpPr>
          <p:nvPr>
            <p:ph type="dt" sz="half" idx="10"/>
          </p:nvPr>
        </p:nvSpPr>
        <p:spPr/>
        <p:txBody>
          <a:bodyPr/>
          <a:lstStyle/>
          <a:p>
            <a:fld id="{6A101931-694A-4E36-A729-AF0FE0265620}" type="datetimeFigureOut">
              <a:rPr lang="en-US" smtClean="0"/>
              <a:t>2/3/2025</a:t>
            </a:fld>
            <a:endParaRPr lang="en-US"/>
          </a:p>
        </p:txBody>
      </p:sp>
      <p:sp>
        <p:nvSpPr>
          <p:cNvPr id="6" name="Footer Placeholder 5">
            <a:extLst>
              <a:ext uri="{FF2B5EF4-FFF2-40B4-BE49-F238E27FC236}">
                <a16:creationId xmlns:a16="http://schemas.microsoft.com/office/drawing/2014/main" id="{5D862BE0-65F8-3A37-8AA6-15E52F77FC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6E529E-C246-11D4-20A5-F5D0808FA3AB}"/>
              </a:ext>
            </a:extLst>
          </p:cNvPr>
          <p:cNvSpPr>
            <a:spLocks noGrp="1"/>
          </p:cNvSpPr>
          <p:nvPr>
            <p:ph type="sldNum" sz="quarter" idx="12"/>
          </p:nvPr>
        </p:nvSpPr>
        <p:spPr/>
        <p:txBody>
          <a:bodyPr/>
          <a:lstStyle/>
          <a:p>
            <a:fld id="{7B5D08B8-8E8E-41B2-B4E1-3B7B5F0ECAB2}" type="slidenum">
              <a:rPr lang="en-US" smtClean="0"/>
              <a:t>‹#›</a:t>
            </a:fld>
            <a:endParaRPr lang="en-US"/>
          </a:p>
        </p:txBody>
      </p:sp>
    </p:spTree>
    <p:extLst>
      <p:ext uri="{BB962C8B-B14F-4D97-AF65-F5344CB8AC3E}">
        <p14:creationId xmlns:p14="http://schemas.microsoft.com/office/powerpoint/2010/main" val="1163957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54585E-CB1D-5603-55F5-A8295F23FCC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FA6367A-2795-5C01-3EE9-B69DD59DE1D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2B7827-25FE-CFAC-4F8D-E9EEADB411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101931-694A-4E36-A729-AF0FE0265620}" type="datetimeFigureOut">
              <a:rPr lang="en-US" smtClean="0"/>
              <a:t>2/3/2025</a:t>
            </a:fld>
            <a:endParaRPr lang="en-US"/>
          </a:p>
        </p:txBody>
      </p:sp>
      <p:sp>
        <p:nvSpPr>
          <p:cNvPr id="5" name="Footer Placeholder 4">
            <a:extLst>
              <a:ext uri="{FF2B5EF4-FFF2-40B4-BE49-F238E27FC236}">
                <a16:creationId xmlns:a16="http://schemas.microsoft.com/office/drawing/2014/main" id="{2528E020-08D6-4FEA-3D32-80389B4B88F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5724CF-AC92-C555-87E7-2C2DF836EE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5D08B8-8E8E-41B2-B4E1-3B7B5F0ECAB2}" type="slidenum">
              <a:rPr lang="en-US" smtClean="0"/>
              <a:t>‹#›</a:t>
            </a:fld>
            <a:endParaRPr lang="en-US"/>
          </a:p>
        </p:txBody>
      </p:sp>
    </p:spTree>
    <p:extLst>
      <p:ext uri="{BB962C8B-B14F-4D97-AF65-F5344CB8AC3E}">
        <p14:creationId xmlns:p14="http://schemas.microsoft.com/office/powerpoint/2010/main" val="331403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9E895C9-29F5-D611-90AF-F60177909F50}"/>
              </a:ext>
            </a:extLst>
          </p:cNvPr>
          <p:cNvSpPr txBox="1"/>
          <p:nvPr/>
        </p:nvSpPr>
        <p:spPr>
          <a:xfrm>
            <a:off x="0" y="1089898"/>
            <a:ext cx="12192000" cy="4278094"/>
          </a:xfrm>
          <a:prstGeom prst="rect">
            <a:avLst/>
          </a:prstGeom>
          <a:noFill/>
        </p:spPr>
        <p:txBody>
          <a:bodyPr wrap="square" rtlCol="0">
            <a:spAutoFit/>
          </a:bodyPr>
          <a:lstStyle/>
          <a:p>
            <a:pPr algn="ctr"/>
            <a:r>
              <a:rPr lang="en-US" sz="7200" b="0" i="0" dirty="0">
                <a:effectLst/>
                <a:latin typeface="Kanit" panose="00000500000000000000" pitchFamily="2" charset="-34"/>
                <a:cs typeface="Kanit" panose="00000500000000000000" pitchFamily="2" charset="-34"/>
              </a:rPr>
              <a:t>2301361</a:t>
            </a:r>
            <a:br>
              <a:rPr lang="en-US" sz="6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SYSTEMS ANALYSIS</a:t>
            </a:r>
            <a:br>
              <a:rPr lang="en-US" sz="9600" b="0" i="0" dirty="0">
                <a:effectLst/>
                <a:latin typeface="Kanit" panose="00000500000000000000" pitchFamily="2" charset="-34"/>
                <a:cs typeface="Kanit" panose="00000500000000000000" pitchFamily="2" charset="-34"/>
              </a:rPr>
            </a:br>
            <a:r>
              <a:rPr lang="en-US" sz="9600" b="0" i="0" dirty="0">
                <a:effectLst/>
                <a:latin typeface="Kanit" panose="00000500000000000000" pitchFamily="2" charset="-34"/>
                <a:cs typeface="Kanit" panose="00000500000000000000" pitchFamily="2" charset="-34"/>
              </a:rPr>
              <a:t>AND DESIGN</a:t>
            </a:r>
            <a:endParaRPr lang="en-US" sz="6600" dirty="0">
              <a:latin typeface="Kanit" panose="00000500000000000000" pitchFamily="2" charset="-34"/>
              <a:cs typeface="Kanit" panose="00000500000000000000" pitchFamily="2" charset="-34"/>
            </a:endParaRPr>
          </a:p>
        </p:txBody>
      </p:sp>
      <p:sp>
        <p:nvSpPr>
          <p:cNvPr id="2" name="TextBox 1">
            <a:extLst>
              <a:ext uri="{FF2B5EF4-FFF2-40B4-BE49-F238E27FC236}">
                <a16:creationId xmlns:a16="http://schemas.microsoft.com/office/drawing/2014/main" id="{17532985-D2BD-7708-3B5C-8BF6911A07DF}"/>
              </a:ext>
            </a:extLst>
          </p:cNvPr>
          <p:cNvSpPr txBox="1"/>
          <p:nvPr/>
        </p:nvSpPr>
        <p:spPr>
          <a:xfrm>
            <a:off x="0" y="10998"/>
            <a:ext cx="9144000" cy="369332"/>
          </a:xfrm>
          <a:prstGeom prst="rect">
            <a:avLst/>
          </a:prstGeom>
          <a:noFill/>
        </p:spPr>
        <p:txBody>
          <a:bodyPr wrap="square" rtlCol="0">
            <a:spAutoFit/>
          </a:bodyPr>
          <a:lstStyle/>
          <a:p>
            <a:r>
              <a:rPr lang="th-TH" dirty="0">
                <a:solidFill>
                  <a:srgbClr val="FF0000"/>
                </a:solidFill>
                <a:latin typeface="Kanit" panose="00000500000000000000" pitchFamily="2" charset="-34"/>
                <a:cs typeface="Kanit" panose="00000500000000000000" pitchFamily="2" charset="-34"/>
              </a:rPr>
              <a:t>แก้ไขครั้งล่าสุดเมื่อวันที่ </a:t>
            </a:r>
            <a:r>
              <a:rPr lang="en-US" dirty="0">
                <a:solidFill>
                  <a:srgbClr val="FF0000"/>
                </a:solidFill>
                <a:latin typeface="Kanit" panose="00000500000000000000" pitchFamily="2" charset="-34"/>
                <a:cs typeface="Kanit" panose="00000500000000000000" pitchFamily="2" charset="-34"/>
              </a:rPr>
              <a:t>3 </a:t>
            </a:r>
            <a:r>
              <a:rPr lang="th-TH" dirty="0">
                <a:solidFill>
                  <a:srgbClr val="FF0000"/>
                </a:solidFill>
                <a:latin typeface="Kanit" panose="00000500000000000000" pitchFamily="2" charset="-34"/>
                <a:cs typeface="Kanit" panose="00000500000000000000" pitchFamily="2" charset="-34"/>
              </a:rPr>
              <a:t>กุมภาพันธ์ </a:t>
            </a:r>
            <a:r>
              <a:rPr lang="en-US" dirty="0">
                <a:solidFill>
                  <a:srgbClr val="FF0000"/>
                </a:solidFill>
                <a:latin typeface="Kanit" panose="00000500000000000000" pitchFamily="2" charset="-34"/>
                <a:cs typeface="Kanit" panose="00000500000000000000" pitchFamily="2" charset="-34"/>
              </a:rPr>
              <a:t>256</a:t>
            </a:r>
            <a:r>
              <a:rPr lang="th-TH" dirty="0">
                <a:solidFill>
                  <a:srgbClr val="FF0000"/>
                </a:solidFill>
                <a:latin typeface="Kanit" panose="00000500000000000000" pitchFamily="2" charset="-34"/>
                <a:cs typeface="Kanit" panose="00000500000000000000" pitchFamily="2" charset="-34"/>
              </a:rPr>
              <a:t>8</a:t>
            </a:r>
            <a:endParaRPr lang="en-US" dirty="0">
              <a:solidFill>
                <a:srgbClr val="FF0000"/>
              </a:solidFill>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3077505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61EDDB-C396-907C-1313-E3F36C2F4ED1}"/>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16EAE88-756B-32AD-FA2D-D3FE80F66A59}"/>
              </a:ext>
            </a:extLst>
          </p:cNvPr>
          <p:cNvPicPr>
            <a:picLocks noChangeAspect="1"/>
          </p:cNvPicPr>
          <p:nvPr/>
        </p:nvPicPr>
        <p:blipFill>
          <a:blip r:embed="rId2"/>
          <a:stretch>
            <a:fillRect/>
          </a:stretch>
        </p:blipFill>
        <p:spPr>
          <a:xfrm>
            <a:off x="1666257" y="742575"/>
            <a:ext cx="8859486" cy="5372850"/>
          </a:xfrm>
          <a:prstGeom prst="rect">
            <a:avLst/>
          </a:prstGeom>
        </p:spPr>
      </p:pic>
      <p:pic>
        <p:nvPicPr>
          <p:cNvPr id="5" name="Picture 4">
            <a:extLst>
              <a:ext uri="{FF2B5EF4-FFF2-40B4-BE49-F238E27FC236}">
                <a16:creationId xmlns:a16="http://schemas.microsoft.com/office/drawing/2014/main" id="{13D1965E-D1B0-FFC8-6726-B02B1F0F8F3D}"/>
              </a:ext>
            </a:extLst>
          </p:cNvPr>
          <p:cNvPicPr>
            <a:picLocks noChangeAspect="1"/>
          </p:cNvPicPr>
          <p:nvPr/>
        </p:nvPicPr>
        <p:blipFill>
          <a:blip r:embed="rId3"/>
          <a:stretch>
            <a:fillRect/>
          </a:stretch>
        </p:blipFill>
        <p:spPr>
          <a:xfrm>
            <a:off x="8859486" y="6115425"/>
            <a:ext cx="1666257" cy="699684"/>
          </a:xfrm>
          <a:prstGeom prst="rect">
            <a:avLst/>
          </a:prstGeom>
        </p:spPr>
      </p:pic>
    </p:spTree>
    <p:extLst>
      <p:ext uri="{BB962C8B-B14F-4D97-AF65-F5344CB8AC3E}">
        <p14:creationId xmlns:p14="http://schemas.microsoft.com/office/powerpoint/2010/main" val="3375101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B10E4F-8BB7-F587-63BF-CC0920A7083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BDFB7899-734A-7173-0CF4-BEB4590EC043}"/>
              </a:ext>
            </a:extLst>
          </p:cNvPr>
          <p:cNvPicPr>
            <a:picLocks noChangeAspect="1"/>
          </p:cNvPicPr>
          <p:nvPr/>
        </p:nvPicPr>
        <p:blipFill>
          <a:blip r:embed="rId2"/>
          <a:stretch>
            <a:fillRect/>
          </a:stretch>
        </p:blipFill>
        <p:spPr>
          <a:xfrm>
            <a:off x="2066362" y="713996"/>
            <a:ext cx="8059275" cy="5430008"/>
          </a:xfrm>
          <a:prstGeom prst="rect">
            <a:avLst/>
          </a:prstGeom>
        </p:spPr>
      </p:pic>
      <p:pic>
        <p:nvPicPr>
          <p:cNvPr id="4" name="Picture 3">
            <a:extLst>
              <a:ext uri="{FF2B5EF4-FFF2-40B4-BE49-F238E27FC236}">
                <a16:creationId xmlns:a16="http://schemas.microsoft.com/office/drawing/2014/main" id="{7155ED2D-885E-667B-92CA-8A39355EF6CF}"/>
              </a:ext>
            </a:extLst>
          </p:cNvPr>
          <p:cNvPicPr>
            <a:picLocks noChangeAspect="1"/>
          </p:cNvPicPr>
          <p:nvPr/>
        </p:nvPicPr>
        <p:blipFill>
          <a:blip r:embed="rId3"/>
          <a:stretch>
            <a:fillRect/>
          </a:stretch>
        </p:blipFill>
        <p:spPr>
          <a:xfrm>
            <a:off x="8459380" y="6144004"/>
            <a:ext cx="1666257" cy="699684"/>
          </a:xfrm>
          <a:prstGeom prst="rect">
            <a:avLst/>
          </a:prstGeom>
        </p:spPr>
      </p:pic>
    </p:spTree>
    <p:extLst>
      <p:ext uri="{BB962C8B-B14F-4D97-AF65-F5344CB8AC3E}">
        <p14:creationId xmlns:p14="http://schemas.microsoft.com/office/powerpoint/2010/main" val="13911568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996678-8821-8827-B62D-1AA8641EB057}"/>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430C6851-1539-AA00-E8CE-9E2F8974D6E0}"/>
              </a:ext>
            </a:extLst>
          </p:cNvPr>
          <p:cNvSpPr txBox="1"/>
          <p:nvPr/>
        </p:nvSpPr>
        <p:spPr>
          <a:xfrm>
            <a:off x="614361" y="352336"/>
            <a:ext cx="10963275" cy="5386090"/>
          </a:xfrm>
          <a:prstGeom prst="rect">
            <a:avLst/>
          </a:prstGeom>
          <a:noFill/>
        </p:spPr>
        <p:txBody>
          <a:bodyPr wrap="square">
            <a:spAutoFit/>
          </a:bodyPr>
          <a:lstStyle/>
          <a:p>
            <a:pPr algn="just"/>
            <a:r>
              <a:rPr lang="en-US" sz="2800" b="0" i="0" u="none" strike="noStrike" baseline="0" dirty="0">
                <a:latin typeface="Noto Serif Thai" panose="02020502060505020204" pitchFamily="18" charset="-34"/>
                <a:cs typeface="Noto Serif Thai" panose="02020502060505020204" pitchFamily="18" charset="-34"/>
              </a:rPr>
              <a:t>Requirements Elicitation in Practice</a:t>
            </a: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You must include all the key </a:t>
            </a:r>
            <a:r>
              <a:rPr lang="en-US" b="1" dirty="0">
                <a:solidFill>
                  <a:srgbClr val="FF0000"/>
                </a:solidFill>
                <a:latin typeface="Noto Serif Thai" panose="02020502060505020204" pitchFamily="18" charset="-34"/>
                <a:cs typeface="Noto Serif Thai" panose="02020502060505020204" pitchFamily="18" charset="-34"/>
              </a:rPr>
              <a:t>stakeholders</a:t>
            </a:r>
            <a:r>
              <a:rPr lang="en-US" dirty="0">
                <a:latin typeface="Noto Serif Thai" panose="02020502060505020204" pitchFamily="18" charset="-34"/>
                <a:cs typeface="Noto Serif Thai" panose="02020502060505020204" pitchFamily="18" charset="-34"/>
              </a:rPr>
              <a:t> (the people who can affect the system or who will be affected by the system). … Finally, do everything possible to respect the </a:t>
            </a:r>
            <a:r>
              <a:rPr lang="en-US" b="1" dirty="0">
                <a:solidFill>
                  <a:srgbClr val="FF0000"/>
                </a:solidFill>
                <a:latin typeface="Noto Serif Thai" panose="02020502060505020204" pitchFamily="18" charset="-34"/>
                <a:cs typeface="Noto Serif Thai" panose="02020502060505020204" pitchFamily="18" charset="-34"/>
              </a:rPr>
              <a:t>time commitment</a:t>
            </a:r>
            <a:r>
              <a:rPr lang="en-US" dirty="0">
                <a:latin typeface="Noto Serif Thai" panose="02020502060505020204" pitchFamily="18" charset="-34"/>
                <a:cs typeface="Noto Serif Thai" panose="02020502060505020204" pitchFamily="18" charset="-34"/>
              </a:rPr>
              <a:t> that you are asking the participants to make. … Although, as we will see, </a:t>
            </a:r>
            <a:r>
              <a:rPr lang="en-US" b="1" dirty="0">
                <a:solidFill>
                  <a:srgbClr val="FF0000"/>
                </a:solidFill>
                <a:latin typeface="Noto Serif Thai" panose="02020502060505020204" pitchFamily="18" charset="-34"/>
                <a:cs typeface="Noto Serif Thai" panose="02020502060505020204" pitchFamily="18" charset="-34"/>
              </a:rPr>
              <a:t>interviewing</a:t>
            </a:r>
            <a:r>
              <a:rPr lang="en-US" dirty="0">
                <a:latin typeface="Noto Serif Thai" panose="02020502060505020204" pitchFamily="18" charset="-34"/>
                <a:cs typeface="Noto Serif Thai" panose="02020502060505020204" pitchFamily="18" charset="-34"/>
              </a:rPr>
              <a:t> is the most used technique, other indirect methods may help the analyst develop a basic understanding of the business domain so that the direct techniques are more productive. … In general, a useful strategy for the analyst to employ is to begin requirements gathering by interviewing senior managers to gain an understanding of the project and get the “</a:t>
            </a:r>
            <a:r>
              <a:rPr lang="en-US" b="1" dirty="0">
                <a:solidFill>
                  <a:srgbClr val="FF0000"/>
                </a:solidFill>
                <a:latin typeface="Noto Serif Thai" panose="02020502060505020204" pitchFamily="18" charset="-34"/>
                <a:cs typeface="Noto Serif Thai" panose="02020502060505020204" pitchFamily="18" charset="-34"/>
              </a:rPr>
              <a:t>big picture</a:t>
            </a:r>
            <a:r>
              <a:rPr lang="en-US" dirty="0">
                <a:latin typeface="Noto Serif Thai" panose="02020502060505020204" pitchFamily="18" charset="-34"/>
                <a:cs typeface="Noto Serif Thai" panose="02020502060505020204" pitchFamily="18" charset="-34"/>
              </a:rPr>
              <a:t>.” … In our experience, identifying improvements is commonly done through </a:t>
            </a:r>
            <a:r>
              <a:rPr lang="en-US" b="1" dirty="0">
                <a:solidFill>
                  <a:srgbClr val="FF0000"/>
                </a:solidFill>
                <a:latin typeface="Noto Serif Thai" panose="02020502060505020204" pitchFamily="18" charset="-34"/>
                <a:cs typeface="Noto Serif Thai" panose="02020502060505020204" pitchFamily="18" charset="-34"/>
              </a:rPr>
              <a:t>JAD sessions</a:t>
            </a:r>
            <a:r>
              <a:rPr lang="en-US" dirty="0">
                <a:latin typeface="Noto Serif Thai" panose="02020502060505020204" pitchFamily="18" charset="-34"/>
                <a:cs typeface="Noto Serif Thai" panose="02020502060505020204" pitchFamily="18" charset="-34"/>
              </a:rPr>
              <a:t> because these sessions enable the analysts, users, and other key stakeholders to work together and create a shared understanding of the possibilities for the to-be system. </a:t>
            </a:r>
          </a:p>
          <a:p>
            <a:pPr algn="just"/>
            <a:br>
              <a:rPr lang="en-US" dirty="0"/>
            </a:br>
            <a:r>
              <a:rPr lang="en-US" sz="2000" b="0" i="0" u="none" strike="noStrike" baseline="0" dirty="0">
                <a:latin typeface="Noto Serif Thai" panose="02020502060505020204" pitchFamily="18" charset="-34"/>
                <a:cs typeface="Noto Serif Thai" panose="02020502060505020204" pitchFamily="18" charset="-34"/>
              </a:rPr>
              <a:t>1. Interviews</a:t>
            </a:r>
          </a:p>
          <a:p>
            <a:pPr algn="just"/>
            <a:r>
              <a:rPr lang="en-US" sz="2000" dirty="0">
                <a:latin typeface="Noto Serif Thai" panose="02020502060505020204" pitchFamily="18" charset="-34"/>
                <a:cs typeface="Noto Serif Thai" panose="02020502060505020204" pitchFamily="18" charset="-34"/>
              </a:rPr>
              <a:t>2. Joint Application Design (JAD)</a:t>
            </a:r>
            <a:endParaRPr lang="en-US" sz="2000" b="0" i="0" u="none" strike="noStrike" baseline="0" dirty="0">
              <a:latin typeface="Noto Serif Thai" panose="02020502060505020204" pitchFamily="18" charset="-34"/>
              <a:cs typeface="Noto Serif Thai" panose="02020502060505020204" pitchFamily="18" charset="-34"/>
            </a:endParaRPr>
          </a:p>
          <a:p>
            <a:r>
              <a:rPr lang="en-US" sz="2000" dirty="0">
                <a:latin typeface="Noto Serif Thai" panose="02020502060505020204" pitchFamily="18" charset="-34"/>
                <a:cs typeface="Noto Serif Thai" panose="02020502060505020204" pitchFamily="18" charset="-34"/>
              </a:rPr>
              <a:t>3. Questionnaires</a:t>
            </a:r>
          </a:p>
          <a:p>
            <a:r>
              <a:rPr lang="en-US" sz="2000" dirty="0">
                <a:latin typeface="Noto Serif Thai" panose="02020502060505020204" pitchFamily="18" charset="-34"/>
                <a:cs typeface="Noto Serif Thai" panose="02020502060505020204" pitchFamily="18" charset="-34"/>
              </a:rPr>
              <a:t>4. Document Analysis</a:t>
            </a:r>
          </a:p>
          <a:p>
            <a:r>
              <a:rPr lang="en-US" sz="2000" dirty="0">
                <a:latin typeface="Noto Serif Thai" panose="02020502060505020204" pitchFamily="18" charset="-34"/>
                <a:cs typeface="Noto Serif Thai" panose="02020502060505020204" pitchFamily="18" charset="-34"/>
              </a:rPr>
              <a:t>5. Observation</a:t>
            </a:r>
          </a:p>
        </p:txBody>
      </p:sp>
      <p:sp>
        <p:nvSpPr>
          <p:cNvPr id="5" name="TextBox 4">
            <a:extLst>
              <a:ext uri="{FF2B5EF4-FFF2-40B4-BE49-F238E27FC236}">
                <a16:creationId xmlns:a16="http://schemas.microsoft.com/office/drawing/2014/main" id="{10B1C8CB-BBEE-FCB0-6F29-2A2540C5F97E}"/>
              </a:ext>
            </a:extLst>
          </p:cNvPr>
          <p:cNvSpPr txBox="1"/>
          <p:nvPr/>
        </p:nvSpPr>
        <p:spPr>
          <a:xfrm>
            <a:off x="3143248" y="739884"/>
            <a:ext cx="6553202" cy="307777"/>
          </a:xfrm>
          <a:prstGeom prst="rect">
            <a:avLst/>
          </a:prstGeom>
          <a:noFill/>
        </p:spPr>
        <p:txBody>
          <a:bodyPr wrap="square">
            <a:spAutoFit/>
          </a:bodyPr>
          <a:lstStyle/>
          <a:p>
            <a:r>
              <a:rPr lang="en-US" sz="1400" dirty="0">
                <a:solidFill>
                  <a:schemeClr val="bg1">
                    <a:lumMod val="65000"/>
                  </a:schemeClr>
                </a:solidFill>
                <a:latin typeface="Noto Serif Thai" panose="02020502060505020204" pitchFamily="18" charset="-34"/>
                <a:cs typeface="Noto Serif Thai" panose="02020502060505020204" pitchFamily="18" charset="-34"/>
              </a:rPr>
              <a:t>to get or produce something, especially information or a reaction</a:t>
            </a:r>
          </a:p>
        </p:txBody>
      </p:sp>
    </p:spTree>
    <p:extLst>
      <p:ext uri="{BB962C8B-B14F-4D97-AF65-F5344CB8AC3E}">
        <p14:creationId xmlns:p14="http://schemas.microsoft.com/office/powerpoint/2010/main" val="823886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0A6807E-9354-3C77-EB38-408F0AAD733F}"/>
              </a:ext>
            </a:extLst>
          </p:cNvPr>
          <p:cNvPicPr>
            <a:picLocks noChangeAspect="1"/>
          </p:cNvPicPr>
          <p:nvPr/>
        </p:nvPicPr>
        <p:blipFill>
          <a:blip r:embed="rId2"/>
          <a:stretch>
            <a:fillRect/>
          </a:stretch>
        </p:blipFill>
        <p:spPr>
          <a:xfrm>
            <a:off x="1108966" y="585510"/>
            <a:ext cx="9974067" cy="3972479"/>
          </a:xfrm>
          <a:prstGeom prst="rect">
            <a:avLst/>
          </a:prstGeom>
        </p:spPr>
      </p:pic>
      <p:sp>
        <p:nvSpPr>
          <p:cNvPr id="6" name="TextBox 5">
            <a:extLst>
              <a:ext uri="{FF2B5EF4-FFF2-40B4-BE49-F238E27FC236}">
                <a16:creationId xmlns:a16="http://schemas.microsoft.com/office/drawing/2014/main" id="{0C3401B6-66D0-59CF-2311-5FA684A9C1FE}"/>
              </a:ext>
            </a:extLst>
          </p:cNvPr>
          <p:cNvSpPr txBox="1"/>
          <p:nvPr/>
        </p:nvSpPr>
        <p:spPr>
          <a:xfrm>
            <a:off x="614362" y="4733833"/>
            <a:ext cx="10963273" cy="1200329"/>
          </a:xfrm>
          <a:prstGeom prst="rect">
            <a:avLst/>
          </a:prstGeom>
          <a:noFill/>
        </p:spPr>
        <p:txBody>
          <a:bodyPr wrap="square">
            <a:spAutoFit/>
          </a:bodyPr>
          <a:lstStyle/>
          <a:p>
            <a:pPr algn="thaiDist"/>
            <a:r>
              <a:rPr lang="th-TH" dirty="0">
                <a:solidFill>
                  <a:srgbClr val="0070C0"/>
                </a:solidFill>
                <a:latin typeface="Noto Serif Thai" panose="02020502060505020204" pitchFamily="18" charset="-34"/>
                <a:cs typeface="Noto Serif Thai" panose="02020502060505020204" pitchFamily="18" charset="-34"/>
              </a:rPr>
              <a:t>ในชีวิตจริง </a:t>
            </a:r>
            <a:r>
              <a:rPr lang="en-US" dirty="0">
                <a:solidFill>
                  <a:srgbClr val="0070C0"/>
                </a:solidFill>
                <a:latin typeface="Noto Serif Thai" panose="02020502060505020204" pitchFamily="18" charset="-34"/>
                <a:cs typeface="Noto Serif Thai" panose="02020502060505020204" pitchFamily="18" charset="-34"/>
              </a:rPr>
              <a:t>stakeholder </a:t>
            </a:r>
            <a:r>
              <a:rPr lang="th-TH" dirty="0">
                <a:solidFill>
                  <a:srgbClr val="0070C0"/>
                </a:solidFill>
                <a:latin typeface="Noto Serif Thai" panose="02020502060505020204" pitchFamily="18" charset="-34"/>
                <a:cs typeface="Noto Serif Thai" panose="02020502060505020204" pitchFamily="18" charset="-34"/>
              </a:rPr>
              <a:t>มีงานประจำของตัวเอง ไม่ค่อยมีเวลาให้สัมภาษณ์ หรือไม่ค่อยอยากให้สัมภาษณ์ ยกเว้นลงเรือลำเดียวกัน คือถ้างานไม่เสร็จ </a:t>
            </a:r>
            <a:r>
              <a:rPr lang="en-US" dirty="0">
                <a:solidFill>
                  <a:srgbClr val="0070C0"/>
                </a:solidFill>
                <a:latin typeface="Noto Serif Thai" panose="02020502060505020204" pitchFamily="18" charset="-34"/>
                <a:cs typeface="Noto Serif Thai" panose="02020502060505020204" pitchFamily="18" charset="-34"/>
              </a:rPr>
              <a:t>stakeholder </a:t>
            </a:r>
            <a:r>
              <a:rPr lang="th-TH" dirty="0">
                <a:solidFill>
                  <a:srgbClr val="0070C0"/>
                </a:solidFill>
                <a:latin typeface="Noto Serif Thai" panose="02020502060505020204" pitchFamily="18" charset="-34"/>
                <a:cs typeface="Noto Serif Thai" panose="02020502060505020204" pitchFamily="18" charset="-34"/>
              </a:rPr>
              <a:t>จะได้รับโทษไปด้วย ผู้รับเหมาอาจจะเขียนสรุปรายงานการสัมภาษณ์ และให้ผู้ถูกสัมภาษณ์เซ็นรับรองไว้เป็นหลักฐาน เพื่อที่ว่าหากต้องแก้ไขระบบเพราะผู้ถูกสัมภาษณ์ให้ข้อมูลมาผิด จะได้ใช้เป็นข้ออ้างในการขอเวลา</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ค่าใช้จ่ายเพิ่ม</a:t>
            </a:r>
            <a:endParaRPr lang="en-US" dirty="0">
              <a:solidFill>
                <a:srgbClr val="0070C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132771673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98C797E-B380-F171-28BD-1ED63E1C76D8}"/>
              </a:ext>
            </a:extLst>
          </p:cNvPr>
          <p:cNvPicPr>
            <a:picLocks noChangeAspect="1"/>
          </p:cNvPicPr>
          <p:nvPr/>
        </p:nvPicPr>
        <p:blipFill>
          <a:blip r:embed="rId2"/>
          <a:stretch>
            <a:fillRect/>
          </a:stretch>
        </p:blipFill>
        <p:spPr>
          <a:xfrm>
            <a:off x="0" y="1435631"/>
            <a:ext cx="12192000" cy="3986738"/>
          </a:xfrm>
          <a:prstGeom prst="rect">
            <a:avLst/>
          </a:prstGeom>
        </p:spPr>
      </p:pic>
    </p:spTree>
    <p:extLst>
      <p:ext uri="{BB962C8B-B14F-4D97-AF65-F5344CB8AC3E}">
        <p14:creationId xmlns:p14="http://schemas.microsoft.com/office/powerpoint/2010/main" val="11654712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F939B-C74C-07DE-3880-91D725744CB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AD6F989C-4A67-BAEF-D198-07F63EADC960}"/>
              </a:ext>
            </a:extLst>
          </p:cNvPr>
          <p:cNvPicPr>
            <a:picLocks noChangeAspect="1"/>
          </p:cNvPicPr>
          <p:nvPr/>
        </p:nvPicPr>
        <p:blipFill>
          <a:blip r:embed="rId2"/>
          <a:stretch>
            <a:fillRect/>
          </a:stretch>
        </p:blipFill>
        <p:spPr>
          <a:xfrm>
            <a:off x="1123256" y="752235"/>
            <a:ext cx="9945488" cy="3429479"/>
          </a:xfrm>
          <a:prstGeom prst="rect">
            <a:avLst/>
          </a:prstGeom>
        </p:spPr>
      </p:pic>
      <p:pic>
        <p:nvPicPr>
          <p:cNvPr id="5" name="Picture 4">
            <a:extLst>
              <a:ext uri="{FF2B5EF4-FFF2-40B4-BE49-F238E27FC236}">
                <a16:creationId xmlns:a16="http://schemas.microsoft.com/office/drawing/2014/main" id="{E9D0D3E6-32AD-55DF-0239-2E43E56FAC3D}"/>
              </a:ext>
            </a:extLst>
          </p:cNvPr>
          <p:cNvPicPr>
            <a:picLocks noChangeAspect="1"/>
          </p:cNvPicPr>
          <p:nvPr/>
        </p:nvPicPr>
        <p:blipFill>
          <a:blip r:embed="rId3"/>
          <a:stretch>
            <a:fillRect/>
          </a:stretch>
        </p:blipFill>
        <p:spPr>
          <a:xfrm>
            <a:off x="8811004" y="4181714"/>
            <a:ext cx="2257740" cy="647790"/>
          </a:xfrm>
          <a:prstGeom prst="rect">
            <a:avLst/>
          </a:prstGeom>
        </p:spPr>
      </p:pic>
    </p:spTree>
    <p:extLst>
      <p:ext uri="{BB962C8B-B14F-4D97-AF65-F5344CB8AC3E}">
        <p14:creationId xmlns:p14="http://schemas.microsoft.com/office/powerpoint/2010/main" val="2864891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F3FDD4-9AAF-CAD5-1694-C62D7FC45F4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11279D9-AE57-750E-D94C-D54CB3A0C440}"/>
              </a:ext>
            </a:extLst>
          </p:cNvPr>
          <p:cNvSpPr txBox="1"/>
          <p:nvPr/>
        </p:nvSpPr>
        <p:spPr>
          <a:xfrm>
            <a:off x="614361" y="352336"/>
            <a:ext cx="10963275" cy="3693319"/>
          </a:xfrm>
          <a:prstGeom prst="rect">
            <a:avLst/>
          </a:prstGeom>
          <a:noFill/>
        </p:spPr>
        <p:txBody>
          <a:bodyPr wrap="square">
            <a:spAutoFit/>
          </a:bodyPr>
          <a:lstStyle/>
          <a:p>
            <a:pPr algn="just"/>
            <a:r>
              <a:rPr lang="en-US" dirty="0">
                <a:latin typeface="Noto Serif Thai" panose="02020502060505020204" pitchFamily="18" charset="-34"/>
                <a:cs typeface="Noto Serif Thai" panose="02020502060505020204" pitchFamily="18" charset="-34"/>
              </a:rPr>
              <a:t>No type of question is better than another, and usually a combination of questions is used during an interview. At the initial stage of an IS development project the as-is process can be unclear, so the interview process begins with </a:t>
            </a:r>
            <a:r>
              <a:rPr lang="en-US" b="1" dirty="0">
                <a:solidFill>
                  <a:srgbClr val="FF0000"/>
                </a:solidFill>
                <a:latin typeface="Noto Serif Thai" panose="02020502060505020204" pitchFamily="18" charset="-34"/>
                <a:cs typeface="Noto Serif Thai" panose="02020502060505020204" pitchFamily="18" charset="-34"/>
              </a:rPr>
              <a:t>unstructured interviews</a:t>
            </a:r>
            <a:r>
              <a:rPr lang="en-US" dirty="0">
                <a:latin typeface="Noto Serif Thai" panose="02020502060505020204" pitchFamily="18" charset="-34"/>
                <a:cs typeface="Noto Serif Thai" panose="02020502060505020204" pitchFamily="18" charset="-34"/>
              </a:rPr>
              <a:t>, interviews that seek a broad and roughly defined set of information. In this case, the interviewer has a general sense of the information needed, but few closed-ended questions to ask. These are the most challenging interviews to conduct because they require the interviewer to ask open-ended questions and probe for important information “on the fly.”</a:t>
            </a:r>
            <a:endParaRPr lang="th-TH" dirty="0">
              <a:latin typeface="Noto Serif Thai" panose="02020502060505020204" pitchFamily="18" charset="-34"/>
              <a:cs typeface="Noto Serif Thai" panose="02020502060505020204" pitchFamily="18" charset="-34"/>
            </a:endParaRPr>
          </a:p>
          <a:p>
            <a:endParaRPr lang="th-TH"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As the project progresses, the analyst comes to understand the business process much better, and he or she needs specific information about how business processes are performed (e.g., exactly how a customer credit request is approved). At this time, the analyst conducts </a:t>
            </a:r>
            <a:r>
              <a:rPr lang="en-US" b="1" dirty="0">
                <a:solidFill>
                  <a:srgbClr val="FF0000"/>
                </a:solidFill>
                <a:latin typeface="Noto Serif Thai" panose="02020502060505020204" pitchFamily="18" charset="-34"/>
                <a:cs typeface="Noto Serif Thai" panose="02020502060505020204" pitchFamily="18" charset="-34"/>
              </a:rPr>
              <a:t>structured interviews</a:t>
            </a:r>
            <a:r>
              <a:rPr lang="en-US" dirty="0">
                <a:latin typeface="Noto Serif Thai" panose="02020502060505020204" pitchFamily="18" charset="-34"/>
                <a:cs typeface="Noto Serif Thai" panose="02020502060505020204" pitchFamily="18" charset="-34"/>
              </a:rPr>
              <a:t> in which specific sets of questions are developed prior to the interviews. There usually are more closed-ended questions in a structured interview than in the unstructured approach</a:t>
            </a:r>
          </a:p>
        </p:txBody>
      </p:sp>
    </p:spTree>
    <p:extLst>
      <p:ext uri="{BB962C8B-B14F-4D97-AF65-F5344CB8AC3E}">
        <p14:creationId xmlns:p14="http://schemas.microsoft.com/office/powerpoint/2010/main" val="3459475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667C15-A6B1-BCB1-8563-14F53B6DC413}"/>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6C07E039-7694-8AEA-8A6B-028FD34B2CA2}"/>
              </a:ext>
            </a:extLst>
          </p:cNvPr>
          <p:cNvPicPr>
            <a:picLocks noChangeAspect="1"/>
          </p:cNvPicPr>
          <p:nvPr/>
        </p:nvPicPr>
        <p:blipFill>
          <a:blip r:embed="rId2"/>
          <a:stretch>
            <a:fillRect/>
          </a:stretch>
        </p:blipFill>
        <p:spPr>
          <a:xfrm>
            <a:off x="1695303" y="359017"/>
            <a:ext cx="8372299" cy="5482065"/>
          </a:xfrm>
          <a:prstGeom prst="rect">
            <a:avLst/>
          </a:prstGeom>
        </p:spPr>
      </p:pic>
      <p:pic>
        <p:nvPicPr>
          <p:cNvPr id="5" name="Picture 4">
            <a:extLst>
              <a:ext uri="{FF2B5EF4-FFF2-40B4-BE49-F238E27FC236}">
                <a16:creationId xmlns:a16="http://schemas.microsoft.com/office/drawing/2014/main" id="{58263116-93A0-8952-6CED-E83BFF476543}"/>
              </a:ext>
            </a:extLst>
          </p:cNvPr>
          <p:cNvPicPr>
            <a:picLocks noChangeAspect="1"/>
          </p:cNvPicPr>
          <p:nvPr/>
        </p:nvPicPr>
        <p:blipFill>
          <a:blip r:embed="rId3"/>
          <a:stretch>
            <a:fillRect/>
          </a:stretch>
        </p:blipFill>
        <p:spPr>
          <a:xfrm>
            <a:off x="8280588" y="5841082"/>
            <a:ext cx="1787014" cy="919246"/>
          </a:xfrm>
          <a:prstGeom prst="rect">
            <a:avLst/>
          </a:prstGeom>
        </p:spPr>
      </p:pic>
    </p:spTree>
    <p:extLst>
      <p:ext uri="{BB962C8B-B14F-4D97-AF65-F5344CB8AC3E}">
        <p14:creationId xmlns:p14="http://schemas.microsoft.com/office/powerpoint/2010/main" val="2478907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E52D8C-8E71-94F9-E3C5-84CFF61B70C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96B1004-08A9-A10F-0995-73810198BD98}"/>
              </a:ext>
            </a:extLst>
          </p:cNvPr>
          <p:cNvPicPr>
            <a:picLocks noChangeAspect="1"/>
          </p:cNvPicPr>
          <p:nvPr/>
        </p:nvPicPr>
        <p:blipFill>
          <a:blip r:embed="rId2"/>
          <a:stretch>
            <a:fillRect/>
          </a:stretch>
        </p:blipFill>
        <p:spPr>
          <a:xfrm>
            <a:off x="1423469" y="247206"/>
            <a:ext cx="7421011" cy="6363588"/>
          </a:xfrm>
          <a:prstGeom prst="rect">
            <a:avLst/>
          </a:prstGeom>
        </p:spPr>
      </p:pic>
      <p:pic>
        <p:nvPicPr>
          <p:cNvPr id="5" name="Picture 4">
            <a:extLst>
              <a:ext uri="{FF2B5EF4-FFF2-40B4-BE49-F238E27FC236}">
                <a16:creationId xmlns:a16="http://schemas.microsoft.com/office/drawing/2014/main" id="{868D8864-11AB-6369-FB0A-D7951B920269}"/>
              </a:ext>
            </a:extLst>
          </p:cNvPr>
          <p:cNvPicPr>
            <a:picLocks noChangeAspect="1"/>
          </p:cNvPicPr>
          <p:nvPr/>
        </p:nvPicPr>
        <p:blipFill>
          <a:blip r:embed="rId3"/>
          <a:stretch>
            <a:fillRect/>
          </a:stretch>
        </p:blipFill>
        <p:spPr>
          <a:xfrm>
            <a:off x="8844480" y="5609186"/>
            <a:ext cx="1328220" cy="1001608"/>
          </a:xfrm>
          <a:prstGeom prst="rect">
            <a:avLst/>
          </a:prstGeom>
        </p:spPr>
      </p:pic>
    </p:spTree>
    <p:extLst>
      <p:ext uri="{BB962C8B-B14F-4D97-AF65-F5344CB8AC3E}">
        <p14:creationId xmlns:p14="http://schemas.microsoft.com/office/powerpoint/2010/main" val="34624375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50A713-4F85-591A-93B5-C70483FBAEF6}"/>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E802993-7A90-39D7-5FAB-56C2A22B712E}"/>
              </a:ext>
            </a:extLst>
          </p:cNvPr>
          <p:cNvPicPr>
            <a:picLocks noChangeAspect="1"/>
          </p:cNvPicPr>
          <p:nvPr/>
        </p:nvPicPr>
        <p:blipFill>
          <a:blip r:embed="rId2"/>
          <a:stretch>
            <a:fillRect/>
          </a:stretch>
        </p:blipFill>
        <p:spPr>
          <a:xfrm>
            <a:off x="1413809" y="509180"/>
            <a:ext cx="9364382" cy="5839640"/>
          </a:xfrm>
          <a:prstGeom prst="rect">
            <a:avLst/>
          </a:prstGeom>
        </p:spPr>
      </p:pic>
    </p:spTree>
    <p:extLst>
      <p:ext uri="{BB962C8B-B14F-4D97-AF65-F5344CB8AC3E}">
        <p14:creationId xmlns:p14="http://schemas.microsoft.com/office/powerpoint/2010/main" val="829380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26BBF96-6E5B-8C71-7DE5-CACFBCC34CE5}"/>
              </a:ext>
            </a:extLst>
          </p:cNvPr>
          <p:cNvSpPr txBox="1"/>
          <p:nvPr/>
        </p:nvSpPr>
        <p:spPr>
          <a:xfrm>
            <a:off x="962025" y="2259449"/>
            <a:ext cx="10267950" cy="1723549"/>
          </a:xfrm>
          <a:prstGeom prst="rect">
            <a:avLst/>
          </a:prstGeom>
          <a:noFill/>
        </p:spPr>
        <p:txBody>
          <a:bodyPr wrap="square">
            <a:spAutoFit/>
          </a:bodyPr>
          <a:lstStyle/>
          <a:p>
            <a:pPr algn="ctr"/>
            <a:r>
              <a:rPr lang="en-US" sz="6600" dirty="0">
                <a:latin typeface="Kanit" panose="00000500000000000000" pitchFamily="2" charset="-34"/>
                <a:cs typeface="Kanit" panose="00000500000000000000" pitchFamily="2" charset="-34"/>
              </a:rPr>
              <a:t>3</a:t>
            </a:r>
          </a:p>
          <a:p>
            <a:pPr algn="ctr"/>
            <a:r>
              <a:rPr lang="en-US" sz="4000" dirty="0">
                <a:latin typeface="Kanit" panose="00000500000000000000" pitchFamily="2" charset="-34"/>
                <a:cs typeface="Kanit" panose="00000500000000000000" pitchFamily="2" charset="-34"/>
              </a:rPr>
              <a:t>Requirements Determination</a:t>
            </a:r>
          </a:p>
        </p:txBody>
      </p:sp>
    </p:spTree>
    <p:extLst>
      <p:ext uri="{BB962C8B-B14F-4D97-AF65-F5344CB8AC3E}">
        <p14:creationId xmlns:p14="http://schemas.microsoft.com/office/powerpoint/2010/main" val="3124022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5465DC-C218-4A46-8096-690686446D12}"/>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9BE65C06-285D-76E1-EA4B-2B95E2BB6B3F}"/>
              </a:ext>
            </a:extLst>
          </p:cNvPr>
          <p:cNvSpPr txBox="1"/>
          <p:nvPr/>
        </p:nvSpPr>
        <p:spPr>
          <a:xfrm>
            <a:off x="614361" y="352336"/>
            <a:ext cx="10963275" cy="3847207"/>
          </a:xfrm>
          <a:prstGeom prst="rect">
            <a:avLst/>
          </a:prstGeom>
          <a:noFill/>
        </p:spPr>
        <p:txBody>
          <a:bodyPr wrap="square">
            <a:spAutoFit/>
          </a:bodyPr>
          <a:lstStyle/>
          <a:p>
            <a:pPr algn="just"/>
            <a:r>
              <a:rPr lang="en-US" sz="2800" b="0" i="0" u="none" strike="noStrike" baseline="0" dirty="0">
                <a:latin typeface="Noto Serif Thai" panose="02020502060505020204" pitchFamily="18" charset="-34"/>
                <a:cs typeface="Noto Serif Thai" panose="02020502060505020204" pitchFamily="18" charset="-34"/>
              </a:rPr>
              <a:t>Joint Application Development (JAD)</a:t>
            </a: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Joint Application Development (JAD) is an information gathering technique that allows the project team, users, and management to work together to identify requirements for the system. IBM developed the JAD technique in the late 1970s, and it is an especially useful method for collecting information from users.</a:t>
            </a: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The JAD group meets for several hours, several days, or several weeks until all the issues have been discussed and the needed information is collected.</a:t>
            </a: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One problem with JAD is that it suffers from the traditional problems associated with groups: sometimes people are reluctant to challenge the opinions of others (particularly their boss), a few people often dominate the discussion, and not everyone participates.</a:t>
            </a:r>
          </a:p>
        </p:txBody>
      </p:sp>
      <p:sp>
        <p:nvSpPr>
          <p:cNvPr id="3" name="TextBox 2">
            <a:extLst>
              <a:ext uri="{FF2B5EF4-FFF2-40B4-BE49-F238E27FC236}">
                <a16:creationId xmlns:a16="http://schemas.microsoft.com/office/drawing/2014/main" id="{D75393AA-11F1-CE26-613D-BF7694268785}"/>
              </a:ext>
            </a:extLst>
          </p:cNvPr>
          <p:cNvSpPr txBox="1"/>
          <p:nvPr/>
        </p:nvSpPr>
        <p:spPr>
          <a:xfrm>
            <a:off x="614360" y="4467024"/>
            <a:ext cx="10963275" cy="523220"/>
          </a:xfrm>
          <a:prstGeom prst="rect">
            <a:avLst/>
          </a:prstGeom>
          <a:noFill/>
        </p:spPr>
        <p:txBody>
          <a:bodyPr wrap="square">
            <a:spAutoFit/>
          </a:bodyPr>
          <a:lstStyle/>
          <a:p>
            <a:r>
              <a:rPr lang="th-TH" sz="1400" dirty="0">
                <a:solidFill>
                  <a:srgbClr val="0070C0"/>
                </a:solidFill>
                <a:latin typeface="Noto Serif Thai" panose="02020502060505020204" pitchFamily="18" charset="-34"/>
                <a:cs typeface="Noto Serif Thai" panose="02020502060505020204" pitchFamily="18" charset="-34"/>
              </a:rPr>
              <a:t>ให้ </a:t>
            </a:r>
            <a:r>
              <a:rPr lang="en-US" sz="1400" dirty="0">
                <a:solidFill>
                  <a:srgbClr val="0070C0"/>
                </a:solidFill>
                <a:latin typeface="Noto Serif Thai" panose="02020502060505020204" pitchFamily="18" charset="-34"/>
                <a:cs typeface="Noto Serif Thai" panose="02020502060505020204" pitchFamily="18" charset="-34"/>
              </a:rPr>
              <a:t>junior </a:t>
            </a:r>
            <a:r>
              <a:rPr lang="th-TH" sz="1400" dirty="0">
                <a:solidFill>
                  <a:srgbClr val="0070C0"/>
                </a:solidFill>
                <a:latin typeface="Noto Serif Thai" panose="02020502060505020204" pitchFamily="18" charset="-34"/>
                <a:cs typeface="Noto Serif Thai" panose="02020502060505020204" pitchFamily="18" charset="-34"/>
              </a:rPr>
              <a:t>ได้พูดก่อน ให้ </a:t>
            </a:r>
            <a:r>
              <a:rPr lang="en-US" sz="1400" dirty="0">
                <a:solidFill>
                  <a:srgbClr val="0070C0"/>
                </a:solidFill>
                <a:latin typeface="Noto Serif Thai" panose="02020502060505020204" pitchFamily="18" charset="-34"/>
                <a:cs typeface="Noto Serif Thai" panose="02020502060505020204" pitchFamily="18" charset="-34"/>
              </a:rPr>
              <a:t>senior </a:t>
            </a:r>
            <a:r>
              <a:rPr lang="th-TH" sz="1400" dirty="0">
                <a:solidFill>
                  <a:srgbClr val="0070C0"/>
                </a:solidFill>
                <a:latin typeface="Noto Serif Thai" panose="02020502060505020204" pitchFamily="18" charset="-34"/>
                <a:cs typeface="Noto Serif Thai" panose="02020502060505020204" pitchFamily="18" charset="-34"/>
              </a:rPr>
              <a:t>พูดทีหลัง หรือค่อยเชิญ </a:t>
            </a:r>
            <a:r>
              <a:rPr lang="en-US" sz="1400" dirty="0">
                <a:solidFill>
                  <a:srgbClr val="0070C0"/>
                </a:solidFill>
                <a:latin typeface="Noto Serif Thai" panose="02020502060505020204" pitchFamily="18" charset="-34"/>
                <a:cs typeface="Noto Serif Thai" panose="02020502060505020204" pitchFamily="18" charset="-34"/>
              </a:rPr>
              <a:t>senior </a:t>
            </a:r>
            <a:r>
              <a:rPr lang="th-TH" sz="1400" dirty="0">
                <a:solidFill>
                  <a:srgbClr val="0070C0"/>
                </a:solidFill>
                <a:latin typeface="Noto Serif Thai" panose="02020502060505020204" pitchFamily="18" charset="-34"/>
                <a:cs typeface="Noto Serif Thai" panose="02020502060505020204" pitchFamily="18" charset="-34"/>
              </a:rPr>
              <a:t>มาทีหลัง เพื่อปิดการประชุม หรือแก้ไขความขัดแย้ง </a:t>
            </a:r>
            <a:r>
              <a:rPr lang="en-US" sz="1400" dirty="0">
                <a:solidFill>
                  <a:srgbClr val="0070C0"/>
                </a:solidFill>
                <a:latin typeface="Noto Serif Thai" panose="02020502060505020204" pitchFamily="18" charset="-34"/>
                <a:cs typeface="Noto Serif Thai" panose="02020502060505020204" pitchFamily="18" charset="-34"/>
              </a:rPr>
              <a:t>(</a:t>
            </a:r>
            <a:r>
              <a:rPr lang="th-TH" sz="1400" dirty="0">
                <a:solidFill>
                  <a:srgbClr val="0070C0"/>
                </a:solidFill>
                <a:latin typeface="Noto Serif Thai" panose="02020502060505020204" pitchFamily="18" charset="-34"/>
                <a:cs typeface="Noto Serif Thai" panose="02020502060505020204" pitchFamily="18" charset="-34"/>
              </a:rPr>
              <a:t>ถ้ามี</a:t>
            </a:r>
            <a:r>
              <a:rPr lang="en-US" sz="1400" dirty="0">
                <a:solidFill>
                  <a:srgbClr val="0070C0"/>
                </a:solidFill>
                <a:latin typeface="Noto Serif Thai" panose="02020502060505020204" pitchFamily="18" charset="-34"/>
                <a:cs typeface="Noto Serif Thai" panose="02020502060505020204" pitchFamily="18" charset="-34"/>
              </a:rPr>
              <a:t>)</a:t>
            </a:r>
          </a:p>
          <a:p>
            <a:r>
              <a:rPr lang="en-US" sz="1400" dirty="0">
                <a:solidFill>
                  <a:srgbClr val="0070C0"/>
                </a:solidFill>
                <a:latin typeface="Noto Serif Thai" panose="02020502060505020204" pitchFamily="18" charset="-34"/>
                <a:cs typeface="Noto Serif Thai" panose="02020502060505020204" pitchFamily="18" charset="-34"/>
              </a:rPr>
              <a:t>senior </a:t>
            </a:r>
            <a:r>
              <a:rPr lang="th-TH" sz="1400" dirty="0">
                <a:solidFill>
                  <a:srgbClr val="0070C0"/>
                </a:solidFill>
                <a:latin typeface="Noto Serif Thai" panose="02020502060505020204" pitchFamily="18" charset="-34"/>
                <a:cs typeface="Noto Serif Thai" panose="02020502060505020204" pitchFamily="18" charset="-34"/>
              </a:rPr>
              <a:t>ที่ดีจะไม่ค่อยพูดก่อน เพราะจะ </a:t>
            </a:r>
            <a:r>
              <a:rPr lang="en-US" sz="1400" dirty="0">
                <a:solidFill>
                  <a:srgbClr val="0070C0"/>
                </a:solidFill>
                <a:latin typeface="Noto Serif Thai" panose="02020502060505020204" pitchFamily="18" charset="-34"/>
                <a:cs typeface="Noto Serif Thai" panose="02020502060505020204" pitchFamily="18" charset="-34"/>
              </a:rPr>
              <a:t>dominate the discussion </a:t>
            </a:r>
            <a:r>
              <a:rPr lang="th-TH" sz="1400" dirty="0">
                <a:solidFill>
                  <a:srgbClr val="0070C0"/>
                </a:solidFill>
                <a:latin typeface="Noto Serif Thai" panose="02020502060505020204" pitchFamily="18" charset="-34"/>
                <a:cs typeface="Noto Serif Thai" panose="02020502060505020204" pitchFamily="18" charset="-34"/>
              </a:rPr>
              <a:t>บางที </a:t>
            </a:r>
            <a:r>
              <a:rPr lang="en-US" sz="1400" dirty="0">
                <a:solidFill>
                  <a:srgbClr val="0070C0"/>
                </a:solidFill>
                <a:latin typeface="Noto Serif Thai" panose="02020502060505020204" pitchFamily="18" charset="-34"/>
                <a:cs typeface="Noto Serif Thai" panose="02020502060505020204" pitchFamily="18" charset="-34"/>
              </a:rPr>
              <a:t>senior </a:t>
            </a:r>
            <a:r>
              <a:rPr lang="th-TH" sz="1400" dirty="0">
                <a:solidFill>
                  <a:srgbClr val="0070C0"/>
                </a:solidFill>
                <a:latin typeface="Noto Serif Thai" panose="02020502060505020204" pitchFamily="18" charset="-34"/>
                <a:cs typeface="Noto Serif Thai" panose="02020502060505020204" pitchFamily="18" charset="-34"/>
              </a:rPr>
              <a:t>ก็ไม่เข้าประชุมไปเลย</a:t>
            </a:r>
            <a:endParaRPr lang="en-US" sz="1400" dirty="0">
              <a:solidFill>
                <a:srgbClr val="0070C0"/>
              </a:solidFill>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33079779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38566A-42C4-D73D-AE59-147D17BB94E9}"/>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E5102426-9621-15A7-4291-CAB157A84BCF}"/>
              </a:ext>
            </a:extLst>
          </p:cNvPr>
          <p:cNvPicPr>
            <a:picLocks noChangeAspect="1"/>
          </p:cNvPicPr>
          <p:nvPr/>
        </p:nvPicPr>
        <p:blipFill>
          <a:blip r:embed="rId2"/>
          <a:stretch>
            <a:fillRect/>
          </a:stretch>
        </p:blipFill>
        <p:spPr>
          <a:xfrm>
            <a:off x="163563" y="666549"/>
            <a:ext cx="6474740" cy="5524901"/>
          </a:xfrm>
          <a:prstGeom prst="rect">
            <a:avLst/>
          </a:prstGeom>
        </p:spPr>
      </p:pic>
      <p:sp>
        <p:nvSpPr>
          <p:cNvPr id="4" name="TextBox 3">
            <a:extLst>
              <a:ext uri="{FF2B5EF4-FFF2-40B4-BE49-F238E27FC236}">
                <a16:creationId xmlns:a16="http://schemas.microsoft.com/office/drawing/2014/main" id="{1AEA3554-9923-2F53-1B8F-7164FF9468F6}"/>
              </a:ext>
            </a:extLst>
          </p:cNvPr>
          <p:cNvSpPr txBox="1"/>
          <p:nvPr/>
        </p:nvSpPr>
        <p:spPr>
          <a:xfrm>
            <a:off x="6748453" y="666549"/>
            <a:ext cx="5443547" cy="1169551"/>
          </a:xfrm>
          <a:prstGeom prst="rect">
            <a:avLst/>
          </a:prstGeom>
          <a:noFill/>
        </p:spPr>
        <p:txBody>
          <a:bodyPr wrap="square">
            <a:spAutoFit/>
          </a:bodyPr>
          <a:lstStyle/>
          <a:p>
            <a:r>
              <a:rPr lang="en-US" sz="1400" dirty="0">
                <a:solidFill>
                  <a:srgbClr val="0070C0"/>
                </a:solidFill>
                <a:latin typeface="Noto Serif Thai" panose="02020502060505020204" pitchFamily="18" charset="-34"/>
                <a:cs typeface="Noto Serif Thai" panose="02020502060505020204" pitchFamily="18" charset="-34"/>
              </a:rPr>
              <a:t>Stakeholder </a:t>
            </a:r>
            <a:r>
              <a:rPr lang="th-TH" sz="1400" dirty="0">
                <a:solidFill>
                  <a:srgbClr val="0070C0"/>
                </a:solidFill>
                <a:latin typeface="Noto Serif Thai" panose="02020502060505020204" pitchFamily="18" charset="-34"/>
                <a:cs typeface="Noto Serif Thai" panose="02020502060505020204" pitchFamily="18" charset="-34"/>
              </a:rPr>
              <a:t>หลายคนช่วยกันดู ว่าตกหล่นอะไรไปหรือไม่</a:t>
            </a:r>
            <a:br>
              <a:rPr lang="en-US" sz="1400" dirty="0">
                <a:solidFill>
                  <a:srgbClr val="0070C0"/>
                </a:solidFill>
                <a:latin typeface="Noto Serif Thai" panose="02020502060505020204" pitchFamily="18" charset="-34"/>
                <a:cs typeface="Noto Serif Thai" panose="02020502060505020204" pitchFamily="18" charset="-34"/>
              </a:rPr>
            </a:br>
            <a:r>
              <a:rPr lang="th-TH" sz="1400" dirty="0">
                <a:solidFill>
                  <a:srgbClr val="0070C0"/>
                </a:solidFill>
                <a:latin typeface="Noto Serif Thai" panose="02020502060505020204" pitchFamily="18" charset="-34"/>
                <a:cs typeface="Noto Serif Thai" panose="02020502060505020204" pitchFamily="18" charset="-34"/>
              </a:rPr>
              <a:t>หาข้อสรุปที่ทุกคนพึงพอใจในกรณีที่ต้องการ </a:t>
            </a:r>
            <a:r>
              <a:rPr lang="en-US" sz="1400" dirty="0">
                <a:solidFill>
                  <a:srgbClr val="0070C0"/>
                </a:solidFill>
                <a:latin typeface="Noto Serif Thai" panose="02020502060505020204" pitchFamily="18" charset="-34"/>
                <a:cs typeface="Noto Serif Thai" panose="02020502060505020204" pitchFamily="18" charset="-34"/>
              </a:rPr>
              <a:t>requirements</a:t>
            </a:r>
            <a:r>
              <a:rPr lang="th-TH" sz="1400" dirty="0">
                <a:solidFill>
                  <a:srgbClr val="0070C0"/>
                </a:solidFill>
                <a:latin typeface="Noto Serif Thai" panose="02020502060505020204" pitchFamily="18" charset="-34"/>
                <a:cs typeface="Noto Serif Thai" panose="02020502060505020204" pitchFamily="18" charset="-34"/>
              </a:rPr>
              <a:t> ไม่ตรงกัน</a:t>
            </a:r>
          </a:p>
          <a:p>
            <a:endParaRPr lang="th-TH" sz="1400" dirty="0">
              <a:solidFill>
                <a:srgbClr val="0070C0"/>
              </a:solidFill>
              <a:latin typeface="Noto Serif Thai" panose="02020502060505020204" pitchFamily="18" charset="-34"/>
              <a:cs typeface="Noto Serif Thai" panose="02020502060505020204" pitchFamily="18" charset="-34"/>
            </a:endParaRPr>
          </a:p>
          <a:p>
            <a:r>
              <a:rPr lang="th-TH" sz="1400" dirty="0">
                <a:solidFill>
                  <a:srgbClr val="0070C0"/>
                </a:solidFill>
                <a:latin typeface="Noto Serif Thai" panose="02020502060505020204" pitchFamily="18" charset="-34"/>
                <a:cs typeface="Noto Serif Thai" panose="02020502060505020204" pitchFamily="18" charset="-34"/>
              </a:rPr>
              <a:t>การแยกสัมภาษณ์ที่ละคนอาจจะได้ข้อมูลไม่ครบถ้วน</a:t>
            </a:r>
            <a:br>
              <a:rPr lang="th-TH" sz="1400" dirty="0">
                <a:solidFill>
                  <a:srgbClr val="0070C0"/>
                </a:solidFill>
                <a:latin typeface="Noto Serif Thai" panose="02020502060505020204" pitchFamily="18" charset="-34"/>
                <a:cs typeface="Noto Serif Thai" panose="02020502060505020204" pitchFamily="18" charset="-34"/>
              </a:rPr>
            </a:br>
            <a:r>
              <a:rPr lang="th-TH" sz="1400" dirty="0">
                <a:solidFill>
                  <a:srgbClr val="0070C0"/>
                </a:solidFill>
                <a:latin typeface="Noto Serif Thai" panose="02020502060505020204" pitchFamily="18" charset="-34"/>
                <a:cs typeface="Noto Serif Thai" panose="02020502060505020204" pitchFamily="18" charset="-34"/>
              </a:rPr>
              <a:t>โดยเฉพาะผลกระทบที่อาจจะเกิดกับคน ๆ ดังนั้นจึงต้องทำ </a:t>
            </a:r>
            <a:r>
              <a:rPr lang="en-US" sz="1400" dirty="0">
                <a:solidFill>
                  <a:srgbClr val="0070C0"/>
                </a:solidFill>
                <a:latin typeface="Noto Serif Thai" panose="02020502060505020204" pitchFamily="18" charset="-34"/>
                <a:cs typeface="Noto Serif Thai" panose="02020502060505020204" pitchFamily="18" charset="-34"/>
              </a:rPr>
              <a:t>JAD</a:t>
            </a:r>
          </a:p>
        </p:txBody>
      </p:sp>
      <p:sp>
        <p:nvSpPr>
          <p:cNvPr id="2" name="TextBox 1">
            <a:extLst>
              <a:ext uri="{FF2B5EF4-FFF2-40B4-BE49-F238E27FC236}">
                <a16:creationId xmlns:a16="http://schemas.microsoft.com/office/drawing/2014/main" id="{0F31C338-E666-DA58-D0BD-94A79E734FBF}"/>
              </a:ext>
            </a:extLst>
          </p:cNvPr>
          <p:cNvSpPr txBox="1"/>
          <p:nvPr/>
        </p:nvSpPr>
        <p:spPr>
          <a:xfrm>
            <a:off x="7038149" y="2056418"/>
            <a:ext cx="4864153" cy="830997"/>
          </a:xfrm>
          <a:prstGeom prst="rect">
            <a:avLst/>
          </a:prstGeom>
          <a:noFill/>
        </p:spPr>
        <p:txBody>
          <a:bodyPr wrap="square">
            <a:spAutoFit/>
          </a:bodyPr>
          <a:lstStyle/>
          <a:p>
            <a:pPr algn="ctr"/>
            <a:r>
              <a:rPr lang="en-US" dirty="0">
                <a:solidFill>
                  <a:srgbClr val="FF0000"/>
                </a:solidFill>
                <a:latin typeface="Kanit" panose="00000500000000000000" pitchFamily="2" charset="-34"/>
                <a:cs typeface="Kanit" panose="00000500000000000000" pitchFamily="2" charset="-34"/>
              </a:rPr>
              <a:t>N</a:t>
            </a:r>
            <a:r>
              <a:rPr lang="en-US" b="0" i="0" dirty="0">
                <a:solidFill>
                  <a:srgbClr val="FF0000"/>
                </a:solidFill>
                <a:effectLst/>
                <a:latin typeface="Kanit" panose="00000500000000000000" pitchFamily="2" charset="-34"/>
                <a:cs typeface="Kanit" panose="00000500000000000000" pitchFamily="2" charset="-34"/>
              </a:rPr>
              <a:t>o team meeting should be so large</a:t>
            </a:r>
            <a:r>
              <a:rPr lang="th-TH" b="0" i="0" dirty="0">
                <a:solidFill>
                  <a:srgbClr val="FF0000"/>
                </a:solidFill>
                <a:effectLst/>
                <a:latin typeface="Kanit" panose="00000500000000000000" pitchFamily="2" charset="-34"/>
                <a:cs typeface="Kanit" panose="00000500000000000000" pitchFamily="2" charset="-34"/>
              </a:rPr>
              <a:t> </a:t>
            </a:r>
            <a:r>
              <a:rPr lang="en-US" b="0" i="0" dirty="0">
                <a:solidFill>
                  <a:srgbClr val="FF0000"/>
                </a:solidFill>
                <a:effectLst/>
                <a:latin typeface="Kanit" panose="00000500000000000000" pitchFamily="2" charset="-34"/>
                <a:cs typeface="Kanit" panose="00000500000000000000" pitchFamily="2" charset="-34"/>
              </a:rPr>
              <a:t>that </a:t>
            </a:r>
            <a:r>
              <a:rPr lang="en-US" dirty="0">
                <a:solidFill>
                  <a:srgbClr val="FF0000"/>
                </a:solidFill>
                <a:latin typeface="Kanit" panose="00000500000000000000" pitchFamily="2" charset="-34"/>
                <a:cs typeface="Kanit" panose="00000500000000000000" pitchFamily="2" charset="-34"/>
              </a:rPr>
              <a:t>two pizzas can't feed the whole group.</a:t>
            </a:r>
            <a:br>
              <a:rPr lang="th-TH" dirty="0">
                <a:solidFill>
                  <a:srgbClr val="FF0000"/>
                </a:solidFill>
                <a:latin typeface="Kanit" panose="00000500000000000000" pitchFamily="2" charset="-34"/>
                <a:cs typeface="Kanit" panose="00000500000000000000" pitchFamily="2" charset="-34"/>
              </a:rPr>
            </a:br>
            <a:r>
              <a:rPr lang="en-US" sz="1200" dirty="0">
                <a:solidFill>
                  <a:srgbClr val="FF0000"/>
                </a:solidFill>
                <a:latin typeface="Kanit" panose="00000500000000000000" pitchFamily="2" charset="-34"/>
                <a:cs typeface="Kanit" panose="00000500000000000000" pitchFamily="2" charset="-34"/>
              </a:rPr>
              <a:t>(Former Amazon CEO Jeff Bezos)</a:t>
            </a:r>
            <a:endParaRPr lang="en-US" dirty="0">
              <a:solidFill>
                <a:srgbClr val="FF0000"/>
              </a:solidFill>
              <a:latin typeface="Kanit" panose="00000500000000000000" pitchFamily="2" charset="-34"/>
              <a:cs typeface="Kanit" panose="00000500000000000000" pitchFamily="2" charset="-34"/>
            </a:endParaRPr>
          </a:p>
        </p:txBody>
      </p:sp>
    </p:spTree>
    <p:extLst>
      <p:ext uri="{BB962C8B-B14F-4D97-AF65-F5344CB8AC3E}">
        <p14:creationId xmlns:p14="http://schemas.microsoft.com/office/powerpoint/2010/main" val="33133029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D202556-1314-6E7D-6F6B-F4E27EE80328}"/>
              </a:ext>
            </a:extLst>
          </p:cNvPr>
          <p:cNvPicPr>
            <a:picLocks noChangeAspect="1"/>
          </p:cNvPicPr>
          <p:nvPr/>
        </p:nvPicPr>
        <p:blipFill>
          <a:blip r:embed="rId2"/>
          <a:stretch>
            <a:fillRect/>
          </a:stretch>
        </p:blipFill>
        <p:spPr>
          <a:xfrm>
            <a:off x="2531587" y="0"/>
            <a:ext cx="7128825" cy="6858000"/>
          </a:xfrm>
          <a:prstGeom prst="rect">
            <a:avLst/>
          </a:prstGeom>
        </p:spPr>
      </p:pic>
    </p:spTree>
    <p:extLst>
      <p:ext uri="{BB962C8B-B14F-4D97-AF65-F5344CB8AC3E}">
        <p14:creationId xmlns:p14="http://schemas.microsoft.com/office/powerpoint/2010/main" val="12392477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8A6794-207A-D86F-6EEB-DA7F1D44CCF8}"/>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2BB34D80-D570-3287-44B8-C971C2D0541A}"/>
              </a:ext>
            </a:extLst>
          </p:cNvPr>
          <p:cNvPicPr>
            <a:picLocks noChangeAspect="1"/>
          </p:cNvPicPr>
          <p:nvPr/>
        </p:nvPicPr>
        <p:blipFill>
          <a:blip r:embed="rId2"/>
          <a:stretch>
            <a:fillRect/>
          </a:stretch>
        </p:blipFill>
        <p:spPr>
          <a:xfrm>
            <a:off x="0" y="1728439"/>
            <a:ext cx="12192000" cy="3401122"/>
          </a:xfrm>
          <a:prstGeom prst="rect">
            <a:avLst/>
          </a:prstGeom>
        </p:spPr>
      </p:pic>
    </p:spTree>
    <p:extLst>
      <p:ext uri="{BB962C8B-B14F-4D97-AF65-F5344CB8AC3E}">
        <p14:creationId xmlns:p14="http://schemas.microsoft.com/office/powerpoint/2010/main" val="34528254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8680DD-0CED-C05E-9BF7-22EDBA2241F3}"/>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D6C49CA-BEC6-D92F-A1BB-3FDF313C942E}"/>
              </a:ext>
            </a:extLst>
          </p:cNvPr>
          <p:cNvSpPr txBox="1"/>
          <p:nvPr/>
        </p:nvSpPr>
        <p:spPr>
          <a:xfrm>
            <a:off x="614361" y="352336"/>
            <a:ext cx="10963275" cy="4647426"/>
          </a:xfrm>
          <a:prstGeom prst="rect">
            <a:avLst/>
          </a:prstGeom>
          <a:noFill/>
        </p:spPr>
        <p:txBody>
          <a:bodyPr wrap="square">
            <a:spAutoFit/>
          </a:bodyPr>
          <a:lstStyle/>
          <a:p>
            <a:pPr algn="just"/>
            <a:r>
              <a:rPr lang="en-US" sz="2800" b="0" i="0" u="none" strike="noStrike" baseline="0" dirty="0">
                <a:latin typeface="Noto Serif Thai" panose="02020502060505020204" pitchFamily="18" charset="-34"/>
                <a:cs typeface="Noto Serif Thai" panose="02020502060505020204" pitchFamily="18" charset="-34"/>
              </a:rPr>
              <a:t>Requirements Analysis Strategies</a:t>
            </a:r>
          </a:p>
          <a:p>
            <a:pPr algn="just"/>
            <a:endParaRPr lang="en-US" dirty="0">
              <a:latin typeface="Noto Serif Thai" panose="02020502060505020204" pitchFamily="18" charset="-34"/>
              <a:cs typeface="Noto Serif Thai" panose="02020502060505020204" pitchFamily="18" charset="-34"/>
            </a:endParaRPr>
          </a:p>
          <a:p>
            <a:pPr algn="just"/>
            <a:r>
              <a:rPr lang="en-US" sz="1800" b="0" i="0" u="none" strike="noStrike" baseline="0" dirty="0">
                <a:latin typeface="Noto Serif Thai" panose="02020502060505020204" pitchFamily="18" charset="-34"/>
                <a:cs typeface="Noto Serif Thai" panose="02020502060505020204" pitchFamily="18" charset="-34"/>
              </a:rPr>
              <a:t>You must include all the key stakeholders (the people who can affect the system or who will be affected by the system).</a:t>
            </a:r>
          </a:p>
          <a:p>
            <a:pPr algn="just"/>
            <a:endParaRPr lang="en-US" dirty="0">
              <a:latin typeface="Noto Serif Thai" panose="02020502060505020204" pitchFamily="18" charset="-34"/>
              <a:cs typeface="Noto Serif Thai" panose="02020502060505020204" pitchFamily="18" charset="-34"/>
            </a:endParaRPr>
          </a:p>
          <a:p>
            <a:pPr>
              <a:tabLst>
                <a:tab pos="3200400" algn="l"/>
              </a:tabLst>
            </a:pPr>
            <a:r>
              <a:rPr lang="en-US" sz="1800" b="0" i="0" u="none" strike="noStrike" baseline="0" dirty="0">
                <a:latin typeface="Noto Serif Thai" panose="02020502060505020204" pitchFamily="18" charset="-34"/>
                <a:cs typeface="Noto Serif Thai" panose="02020502060505020204" pitchFamily="18" charset="-34"/>
              </a:rPr>
              <a:t>1. </a:t>
            </a:r>
            <a:r>
              <a:rPr lang="en-US" dirty="0">
                <a:latin typeface="Noto Serif Thai" panose="02020502060505020204" pitchFamily="18" charset="-34"/>
                <a:cs typeface="Noto Serif Thai" panose="02020502060505020204" pitchFamily="18" charset="-34"/>
              </a:rPr>
              <a:t>Problem Analysis	</a:t>
            </a:r>
            <a:r>
              <a:rPr lang="th-TH" dirty="0">
                <a:latin typeface="Noto Serif Thai" panose="02020502060505020204" pitchFamily="18" charset="-34"/>
                <a:cs typeface="Noto Serif Thai" panose="02020502060505020204" pitchFamily="18" charset="-34"/>
              </a:rPr>
              <a:t>แก้ที่ปลายของปัญหา เช่น ยาแก้ปวด</a:t>
            </a:r>
            <a:endParaRPr lang="en-US" sz="1800" b="0" i="0" u="none" strike="noStrike" baseline="0" dirty="0">
              <a:latin typeface="Noto Serif Thai" panose="02020502060505020204" pitchFamily="18" charset="-34"/>
              <a:cs typeface="Noto Serif Thai" panose="02020502060505020204" pitchFamily="18" charset="-34"/>
            </a:endParaRPr>
          </a:p>
          <a:p>
            <a:pPr>
              <a:tabLst>
                <a:tab pos="3200400" algn="l"/>
              </a:tabLst>
            </a:pPr>
            <a:r>
              <a:rPr lang="en-US" dirty="0">
                <a:latin typeface="Noto Serif Thai" panose="02020502060505020204" pitchFamily="18" charset="-34"/>
                <a:cs typeface="Noto Serif Thai" panose="02020502060505020204" pitchFamily="18" charset="-34"/>
              </a:rPr>
              <a:t>2. Root Cause Analysis 	</a:t>
            </a:r>
            <a:r>
              <a:rPr lang="th-TH" dirty="0">
                <a:latin typeface="Noto Serif Thai" panose="02020502060505020204" pitchFamily="18" charset="-34"/>
                <a:cs typeface="Noto Serif Thai" panose="02020502060505020204" pitchFamily="18" charset="-34"/>
              </a:rPr>
              <a:t>แก้ที่ต้นตอของปัญหา เช่น ยารักษาโรค</a:t>
            </a:r>
            <a:endParaRPr lang="en-US" dirty="0">
              <a:latin typeface="Noto Serif Thai" panose="02020502060505020204" pitchFamily="18" charset="-34"/>
              <a:cs typeface="Noto Serif Thai" panose="02020502060505020204" pitchFamily="18" charset="-34"/>
            </a:endParaRPr>
          </a:p>
          <a:p>
            <a:pPr>
              <a:tabLst>
                <a:tab pos="3200400" algn="l"/>
              </a:tabLst>
            </a:pPr>
            <a:r>
              <a:rPr lang="en-US" dirty="0">
                <a:latin typeface="Noto Serif Thai" panose="02020502060505020204" pitchFamily="18" charset="-34"/>
                <a:cs typeface="Noto Serif Thai" panose="02020502060505020204" pitchFamily="18" charset="-34"/>
              </a:rPr>
              <a:t>3. Duration Analysis</a:t>
            </a:r>
            <a:r>
              <a:rPr lang="th-TH" dirty="0">
                <a:latin typeface="Noto Serif Thai" panose="02020502060505020204" pitchFamily="18" charset="-34"/>
                <a:cs typeface="Noto Serif Thai" panose="02020502060505020204" pitchFamily="18" charset="-34"/>
              </a:rPr>
              <a:t>	ลดเวลาที่ใช้ในกระบวนการธุรกิจ เช่น กระบวนการทั้งหมดใช้เวลา </a:t>
            </a:r>
            <a:r>
              <a:rPr lang="en-US" dirty="0">
                <a:latin typeface="Noto Serif Thai" panose="02020502060505020204" pitchFamily="18" charset="-34"/>
                <a:cs typeface="Noto Serif Thai" panose="02020502060505020204" pitchFamily="18" charset="-34"/>
              </a:rPr>
              <a:t>1 </a:t>
            </a:r>
            <a:r>
              <a:rPr lang="th-TH" dirty="0">
                <a:latin typeface="Noto Serif Thai" panose="02020502060505020204" pitchFamily="18" charset="-34"/>
                <a:cs typeface="Noto Serif Thai" panose="02020502060505020204" pitchFamily="18" charset="-34"/>
              </a:rPr>
              <a:t>เดือน</a:t>
            </a:r>
            <a:br>
              <a:rPr lang="th-TH" dirty="0">
                <a:latin typeface="Noto Serif Thai" panose="02020502060505020204" pitchFamily="18" charset="-34"/>
                <a:cs typeface="Noto Serif Thai" panose="02020502060505020204" pitchFamily="18" charset="-34"/>
              </a:rPr>
            </a:br>
            <a:r>
              <a:rPr lang="th-TH" dirty="0">
                <a:latin typeface="Noto Serif Thai" panose="02020502060505020204" pitchFamily="18" charset="-34"/>
                <a:cs typeface="Noto Serif Thai" panose="02020502060505020204" pitchFamily="18" charset="-34"/>
              </a:rPr>
              <a:t>	แต่กระบวนการย่อย ๆ ดูแล้วใช้เวลารวมกันไม่เกิน </a:t>
            </a:r>
            <a:r>
              <a:rPr lang="en-US" dirty="0">
                <a:latin typeface="Noto Serif Thai" panose="02020502060505020204" pitchFamily="18" charset="-34"/>
                <a:cs typeface="Noto Serif Thai" panose="02020502060505020204" pitchFamily="18" charset="-34"/>
              </a:rPr>
              <a:t>1 </a:t>
            </a:r>
            <a:r>
              <a:rPr lang="th-TH" dirty="0">
                <a:latin typeface="Noto Serif Thai" panose="02020502060505020204" pitchFamily="18" charset="-34"/>
                <a:cs typeface="Noto Serif Thai" panose="02020502060505020204" pitchFamily="18" charset="-34"/>
              </a:rPr>
              <a:t>วัน</a:t>
            </a:r>
            <a:endParaRPr lang="en-US" dirty="0">
              <a:latin typeface="Noto Serif Thai" panose="02020502060505020204" pitchFamily="18" charset="-34"/>
              <a:cs typeface="Noto Serif Thai" panose="02020502060505020204" pitchFamily="18" charset="-34"/>
            </a:endParaRPr>
          </a:p>
          <a:p>
            <a:pPr>
              <a:tabLst>
                <a:tab pos="3200400" algn="l"/>
              </a:tabLst>
            </a:pPr>
            <a:r>
              <a:rPr lang="en-US" dirty="0">
                <a:latin typeface="Noto Serif Thai" panose="02020502060505020204" pitchFamily="18" charset="-34"/>
                <a:cs typeface="Noto Serif Thai" panose="02020502060505020204" pitchFamily="18" charset="-34"/>
              </a:rPr>
              <a:t>4. Activity-Based Costing</a:t>
            </a:r>
            <a:r>
              <a:rPr lang="th-TH" dirty="0">
                <a:latin typeface="Noto Serif Thai" panose="02020502060505020204" pitchFamily="18" charset="-34"/>
                <a:cs typeface="Noto Serif Thai" panose="02020502060505020204" pitchFamily="18" charset="-34"/>
              </a:rPr>
              <a:t>	เหมือน </a:t>
            </a:r>
            <a:r>
              <a:rPr lang="en-US" dirty="0">
                <a:latin typeface="Noto Serif Thai" panose="02020502060505020204" pitchFamily="18" charset="-34"/>
                <a:cs typeface="Noto Serif Thai" panose="02020502060505020204" pitchFamily="18" charset="-34"/>
              </a:rPr>
              <a:t>duration analysis </a:t>
            </a:r>
            <a:r>
              <a:rPr lang="th-TH" dirty="0">
                <a:latin typeface="Noto Serif Thai" panose="02020502060505020204" pitchFamily="18" charset="-34"/>
                <a:cs typeface="Noto Serif Thai" panose="02020502060505020204" pitchFamily="18" charset="-34"/>
              </a:rPr>
              <a:t>แต่พิจารณาค่าใช้จ่าย</a:t>
            </a:r>
            <a:br>
              <a:rPr lang="en-US" dirty="0">
                <a:latin typeface="Noto Serif Thai" panose="02020502060505020204" pitchFamily="18" charset="-34"/>
                <a:cs typeface="Noto Serif Thai" panose="02020502060505020204" pitchFamily="18" charset="-34"/>
              </a:rPr>
            </a:br>
            <a:r>
              <a:rPr lang="en-US" dirty="0">
                <a:latin typeface="Noto Serif Thai" panose="02020502060505020204" pitchFamily="18" charset="-34"/>
                <a:cs typeface="Noto Serif Thai" panose="02020502060505020204" pitchFamily="18" charset="-34"/>
              </a:rPr>
              <a:t>5. Informal Benchmarking</a:t>
            </a:r>
            <a:r>
              <a:rPr lang="th-TH" dirty="0">
                <a:latin typeface="Noto Serif Thai" panose="02020502060505020204" pitchFamily="18" charset="-34"/>
                <a:cs typeface="Noto Serif Thai" panose="02020502060505020204" pitchFamily="18" charset="-34"/>
              </a:rPr>
              <a:t>	เปรียบเทียบกับธุรกิจในประเภทเดียวกัน</a:t>
            </a:r>
            <a:endParaRPr lang="en-US" dirty="0">
              <a:latin typeface="Noto Serif Thai" panose="02020502060505020204" pitchFamily="18" charset="-34"/>
              <a:cs typeface="Noto Serif Thai" panose="02020502060505020204" pitchFamily="18" charset="-34"/>
            </a:endParaRPr>
          </a:p>
          <a:p>
            <a:pPr>
              <a:tabLst>
                <a:tab pos="3200400" algn="l"/>
              </a:tabLst>
            </a:pPr>
            <a:r>
              <a:rPr lang="en-US" dirty="0">
                <a:latin typeface="Noto Serif Thai" panose="02020502060505020204" pitchFamily="18" charset="-34"/>
                <a:cs typeface="Noto Serif Thai" panose="02020502060505020204" pitchFamily="18" charset="-34"/>
              </a:rPr>
              <a:t>6. Outcome Analysis</a:t>
            </a:r>
            <a:r>
              <a:rPr lang="th-TH" dirty="0">
                <a:latin typeface="Noto Serif Thai" panose="02020502060505020204" pitchFamily="18" charset="-34"/>
                <a:cs typeface="Noto Serif Thai" panose="02020502060505020204" pitchFamily="18" charset="-34"/>
              </a:rPr>
              <a:t>	ขยายขอบเขตของ </a:t>
            </a:r>
            <a:r>
              <a:rPr lang="en-US" dirty="0">
                <a:latin typeface="Noto Serif Thai" panose="02020502060505020204" pitchFamily="18" charset="-34"/>
                <a:cs typeface="Noto Serif Thai" panose="02020502060505020204" pitchFamily="18" charset="-34"/>
              </a:rPr>
              <a:t>outcome </a:t>
            </a:r>
            <a:r>
              <a:rPr lang="th-TH" dirty="0">
                <a:latin typeface="Noto Serif Thai" panose="02020502060505020204" pitchFamily="18" charset="-34"/>
                <a:cs typeface="Noto Serif Thai" panose="02020502060505020204" pitchFamily="18" charset="-34"/>
              </a:rPr>
              <a:t>ออกไป ยกตัวอย่าง </a:t>
            </a:r>
            <a:r>
              <a:rPr lang="en-US" dirty="0">
                <a:latin typeface="Noto Serif Thai" panose="02020502060505020204" pitchFamily="18" charset="-34"/>
                <a:cs typeface="Noto Serif Thai" panose="02020502060505020204" pitchFamily="18" charset="-34"/>
              </a:rPr>
              <a:t>insurance company</a:t>
            </a:r>
            <a:br>
              <a:rPr lang="en-US" dirty="0">
                <a:latin typeface="Noto Serif Thai" panose="02020502060505020204" pitchFamily="18" charset="-34"/>
                <a:cs typeface="Noto Serif Thai" panose="02020502060505020204" pitchFamily="18" charset="-34"/>
              </a:rPr>
            </a:br>
            <a:r>
              <a:rPr lang="en-US" dirty="0">
                <a:latin typeface="Noto Serif Thai" panose="02020502060505020204" pitchFamily="18" charset="-34"/>
                <a:cs typeface="Noto Serif Thai" panose="02020502060505020204" pitchFamily="18" charset="-34"/>
              </a:rPr>
              <a:t>	</a:t>
            </a:r>
            <a:r>
              <a:rPr lang="th-TH" sz="1600" dirty="0">
                <a:latin typeface="Noto Serif Thai" panose="02020502060505020204" pitchFamily="18" charset="-34"/>
                <a:cs typeface="Noto Serif Thai" panose="02020502060505020204" pitchFamily="18" charset="-34"/>
              </a:rPr>
              <a:t>รถลูกค้าเกิดอุบัติเหตุ </a:t>
            </a:r>
            <a:r>
              <a:rPr lang="en-US" sz="1600" dirty="0">
                <a:latin typeface="Noto Serif Thai" panose="02020502060505020204" pitchFamily="18" charset="-34"/>
                <a:cs typeface="Noto Serif Thai" panose="02020502060505020204" pitchFamily="18" charset="-34"/>
              </a:rPr>
              <a:t>outcome </a:t>
            </a:r>
            <a:r>
              <a:rPr lang="th-TH" sz="1600" dirty="0">
                <a:latin typeface="Noto Serif Thai" panose="02020502060505020204" pitchFamily="18" charset="-34"/>
                <a:cs typeface="Noto Serif Thai" panose="02020502060505020204" pitchFamily="18" charset="-34"/>
              </a:rPr>
              <a:t>หลักคือ</a:t>
            </a:r>
            <a:r>
              <a:rPr lang="en-US" sz="1600" dirty="0">
                <a:latin typeface="Noto Serif Thai" panose="02020502060505020204" pitchFamily="18" charset="-34"/>
                <a:cs typeface="Noto Serif Thai" panose="02020502060505020204" pitchFamily="18" charset="-34"/>
              </a:rPr>
              <a:t> insurance payment</a:t>
            </a:r>
            <a:r>
              <a:rPr lang="th-TH" sz="1600" dirty="0">
                <a:latin typeface="Noto Serif Thai" panose="02020502060505020204" pitchFamily="18" charset="-34"/>
                <a:cs typeface="Noto Serif Thai" panose="02020502060505020204" pitchFamily="18" charset="-34"/>
              </a:rPr>
              <a:t> ขยายขอบเขตออกไปคือ</a:t>
            </a:r>
            <a:br>
              <a:rPr lang="th-TH" sz="1600" dirty="0">
                <a:latin typeface="Noto Serif Thai" panose="02020502060505020204" pitchFamily="18" charset="-34"/>
                <a:cs typeface="Noto Serif Thai" panose="02020502060505020204" pitchFamily="18" charset="-34"/>
              </a:rPr>
            </a:br>
            <a:r>
              <a:rPr lang="th-TH" sz="1600" dirty="0">
                <a:latin typeface="Noto Serif Thai" panose="02020502060505020204" pitchFamily="18" charset="-34"/>
                <a:cs typeface="Noto Serif Thai" panose="02020502060505020204" pitchFamily="18" charset="-34"/>
              </a:rPr>
              <a:t>	</a:t>
            </a:r>
            <a:r>
              <a:rPr lang="en-US" sz="1600" dirty="0">
                <a:latin typeface="Noto Serif Thai" panose="02020502060505020204" pitchFamily="18" charset="-34"/>
                <a:cs typeface="Noto Serif Thai" panose="02020502060505020204" pitchFamily="18" charset="-34"/>
              </a:rPr>
              <a:t>performing the repairs or contracting with an authorized body</a:t>
            </a:r>
            <a:r>
              <a:rPr lang="th-TH" sz="1600" dirty="0">
                <a:latin typeface="Noto Serif Thai" panose="02020502060505020204" pitchFamily="18" charset="-34"/>
                <a:cs typeface="Noto Serif Thai" panose="02020502060505020204" pitchFamily="18" charset="-34"/>
              </a:rPr>
              <a:t> </a:t>
            </a:r>
            <a:r>
              <a:rPr lang="en-US" sz="1600" dirty="0">
                <a:latin typeface="Noto Serif Thai" panose="02020502060505020204" pitchFamily="18" charset="-34"/>
                <a:cs typeface="Noto Serif Thai" panose="02020502060505020204" pitchFamily="18" charset="-34"/>
              </a:rPr>
              <a:t>shop</a:t>
            </a:r>
            <a:br>
              <a:rPr lang="en-US" dirty="0"/>
            </a:br>
            <a:r>
              <a:rPr lang="en-US" dirty="0">
                <a:latin typeface="Noto Serif Thai" panose="02020502060505020204" pitchFamily="18" charset="-34"/>
                <a:cs typeface="Noto Serif Thai" panose="02020502060505020204" pitchFamily="18" charset="-34"/>
              </a:rPr>
              <a:t>7. Technology Analysis</a:t>
            </a:r>
            <a:r>
              <a:rPr lang="th-TH" dirty="0">
                <a:latin typeface="Noto Serif Thai" panose="02020502060505020204" pitchFamily="18" charset="-34"/>
                <a:cs typeface="Noto Serif Thai" panose="02020502060505020204" pitchFamily="18" charset="-34"/>
              </a:rPr>
              <a:t>	พิจารณาเทคโนโลยีใหม่ ว่าจะนำเทคโนโลยีใดมาใช้เพื่อปรับปรุงกระบวนการธุรกิจ</a:t>
            </a:r>
            <a:endParaRPr lang="en-US" dirty="0">
              <a:latin typeface="Noto Serif Thai" panose="02020502060505020204" pitchFamily="18" charset="-34"/>
              <a:cs typeface="Noto Serif Thai" panose="02020502060505020204" pitchFamily="18" charset="-34"/>
            </a:endParaRPr>
          </a:p>
          <a:p>
            <a:pPr>
              <a:tabLst>
                <a:tab pos="3200400" algn="l"/>
              </a:tabLst>
            </a:pPr>
            <a:r>
              <a:rPr lang="en-US" dirty="0">
                <a:latin typeface="Noto Serif Thai" panose="02020502060505020204" pitchFamily="18" charset="-34"/>
                <a:cs typeface="Noto Serif Thai" panose="02020502060505020204" pitchFamily="18" charset="-34"/>
              </a:rPr>
              <a:t>8. Activity Elimination</a:t>
            </a:r>
            <a:r>
              <a:rPr lang="th-TH" dirty="0">
                <a:latin typeface="Noto Serif Thai" panose="02020502060505020204" pitchFamily="18" charset="-34"/>
                <a:cs typeface="Noto Serif Thai" panose="02020502060505020204" pitchFamily="18" charset="-34"/>
              </a:rPr>
              <a:t>	เอากระบวนการทางธุรกิจที่ไม่จำเป็นออก หรือทดแทนด้วยกระบวนการที่สั้นกว่า</a:t>
            </a:r>
            <a:endParaRPr lang="en-US" dirty="0">
              <a:latin typeface="Noto Serif Thai" panose="02020502060505020204" pitchFamily="18" charset="-34"/>
              <a:cs typeface="Noto Serif Thai" panose="02020502060505020204" pitchFamily="18" charset="-34"/>
            </a:endParaRPr>
          </a:p>
        </p:txBody>
      </p:sp>
    </p:spTree>
    <p:extLst>
      <p:ext uri="{BB962C8B-B14F-4D97-AF65-F5344CB8AC3E}">
        <p14:creationId xmlns:p14="http://schemas.microsoft.com/office/powerpoint/2010/main" val="29107656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9D9169-134F-A522-CC6F-16760D3A24F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1548D8A9-A699-3BB5-F6A3-A1E140DDA32E}"/>
              </a:ext>
            </a:extLst>
          </p:cNvPr>
          <p:cNvPicPr>
            <a:picLocks noChangeAspect="1"/>
          </p:cNvPicPr>
          <p:nvPr/>
        </p:nvPicPr>
        <p:blipFill>
          <a:blip r:embed="rId2"/>
          <a:stretch>
            <a:fillRect/>
          </a:stretch>
        </p:blipFill>
        <p:spPr>
          <a:xfrm>
            <a:off x="1220317" y="495300"/>
            <a:ext cx="7850492" cy="6296025"/>
          </a:xfrm>
          <a:prstGeom prst="rect">
            <a:avLst/>
          </a:prstGeom>
        </p:spPr>
      </p:pic>
      <p:sp>
        <p:nvSpPr>
          <p:cNvPr id="4" name="TextBox 3">
            <a:extLst>
              <a:ext uri="{FF2B5EF4-FFF2-40B4-BE49-F238E27FC236}">
                <a16:creationId xmlns:a16="http://schemas.microsoft.com/office/drawing/2014/main" id="{9A9CF9A1-693E-6C1F-7F0D-0E2482BA24D3}"/>
              </a:ext>
            </a:extLst>
          </p:cNvPr>
          <p:cNvSpPr txBox="1"/>
          <p:nvPr/>
        </p:nvSpPr>
        <p:spPr>
          <a:xfrm>
            <a:off x="1220317" y="125968"/>
            <a:ext cx="5991225" cy="369332"/>
          </a:xfrm>
          <a:prstGeom prst="rect">
            <a:avLst/>
          </a:prstGeom>
          <a:noFill/>
        </p:spPr>
        <p:txBody>
          <a:bodyPr wrap="square" rtlCol="0">
            <a:spAutoFit/>
          </a:bodyPr>
          <a:lstStyle/>
          <a:p>
            <a:r>
              <a:rPr lang="th-TH" dirty="0">
                <a:latin typeface="Noto Serif Thai" panose="02020502060505020204" pitchFamily="18" charset="-34"/>
                <a:cs typeface="Noto Serif Thai" panose="02020502060505020204" pitchFamily="18" charset="-34"/>
              </a:rPr>
              <a:t>รูปแบบรายงาน หลังจากทำ </a:t>
            </a:r>
            <a:r>
              <a:rPr lang="en-US" dirty="0">
                <a:latin typeface="Noto Serif Thai" panose="02020502060505020204" pitchFamily="18" charset="-34"/>
                <a:cs typeface="Noto Serif Thai" panose="02020502060505020204" pitchFamily="18" charset="-34"/>
              </a:rPr>
              <a:t>Requirements Determination</a:t>
            </a:r>
          </a:p>
        </p:txBody>
      </p:sp>
    </p:spTree>
    <p:extLst>
      <p:ext uri="{BB962C8B-B14F-4D97-AF65-F5344CB8AC3E}">
        <p14:creationId xmlns:p14="http://schemas.microsoft.com/office/powerpoint/2010/main" val="2421681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AAD221C-1335-622E-4DBA-D688252353C3}"/>
              </a:ext>
            </a:extLst>
          </p:cNvPr>
          <p:cNvPicPr>
            <a:picLocks noChangeAspect="1"/>
          </p:cNvPicPr>
          <p:nvPr/>
        </p:nvPicPr>
        <p:blipFill>
          <a:blip r:embed="rId2"/>
          <a:stretch>
            <a:fillRect/>
          </a:stretch>
        </p:blipFill>
        <p:spPr>
          <a:xfrm>
            <a:off x="208485" y="1209303"/>
            <a:ext cx="6408707" cy="3886571"/>
          </a:xfrm>
          <a:prstGeom prst="rect">
            <a:avLst/>
          </a:prstGeom>
        </p:spPr>
      </p:pic>
      <p:pic>
        <p:nvPicPr>
          <p:cNvPr id="4" name="Picture 3">
            <a:extLst>
              <a:ext uri="{FF2B5EF4-FFF2-40B4-BE49-F238E27FC236}">
                <a16:creationId xmlns:a16="http://schemas.microsoft.com/office/drawing/2014/main" id="{BE44DF5B-9802-4588-A4E7-9C6AE2D60E06}"/>
              </a:ext>
            </a:extLst>
          </p:cNvPr>
          <p:cNvPicPr>
            <a:picLocks noChangeAspect="1"/>
          </p:cNvPicPr>
          <p:nvPr/>
        </p:nvPicPr>
        <p:blipFill>
          <a:blip r:embed="rId3"/>
          <a:stretch>
            <a:fillRect/>
          </a:stretch>
        </p:blipFill>
        <p:spPr>
          <a:xfrm>
            <a:off x="6729618" y="1209303"/>
            <a:ext cx="5330097" cy="3591200"/>
          </a:xfrm>
          <a:prstGeom prst="rect">
            <a:avLst/>
          </a:prstGeom>
        </p:spPr>
      </p:pic>
      <p:sp>
        <p:nvSpPr>
          <p:cNvPr id="6" name="TextBox 5">
            <a:extLst>
              <a:ext uri="{FF2B5EF4-FFF2-40B4-BE49-F238E27FC236}">
                <a16:creationId xmlns:a16="http://schemas.microsoft.com/office/drawing/2014/main" id="{F20259E4-5DF2-D6BF-E0B5-1474B5179FD8}"/>
              </a:ext>
            </a:extLst>
          </p:cNvPr>
          <p:cNvSpPr txBox="1"/>
          <p:nvPr/>
        </p:nvSpPr>
        <p:spPr>
          <a:xfrm>
            <a:off x="208485" y="190500"/>
            <a:ext cx="11851230" cy="923330"/>
          </a:xfrm>
          <a:prstGeom prst="rect">
            <a:avLst/>
          </a:prstGeom>
          <a:noFill/>
        </p:spPr>
        <p:txBody>
          <a:bodyPr wrap="square" rtlCol="0">
            <a:spAutoFit/>
          </a:bodyPr>
          <a:lstStyle/>
          <a:p>
            <a:pPr>
              <a:tabLst>
                <a:tab pos="1143000" algn="l"/>
              </a:tabLst>
            </a:pPr>
            <a:r>
              <a:rPr lang="th-TH" u="sng" dirty="0">
                <a:latin typeface="Noto Serif Thai" panose="02020502060505020204" pitchFamily="18" charset="-34"/>
                <a:cs typeface="Noto Serif Thai" panose="02020502060505020204" pitchFamily="18" charset="-34"/>
              </a:rPr>
              <a:t>แบบฝึกหัด</a:t>
            </a:r>
            <a:r>
              <a:rPr lang="th-TH" dirty="0">
                <a:latin typeface="Noto Serif Thai" panose="02020502060505020204" pitchFamily="18" charset="-34"/>
                <a:cs typeface="Noto Serif Thai" panose="02020502060505020204" pitchFamily="18" charset="-34"/>
              </a:rPr>
              <a:t>	ให้เขียน </a:t>
            </a:r>
            <a:r>
              <a:rPr lang="en-US" dirty="0">
                <a:latin typeface="Noto Serif Thai" panose="02020502060505020204" pitchFamily="18" charset="-34"/>
                <a:cs typeface="Noto Serif Thai" panose="02020502060505020204" pitchFamily="18" charset="-34"/>
              </a:rPr>
              <a:t>functional/nonfunctional requirements </a:t>
            </a:r>
            <a:r>
              <a:rPr lang="th-TH" dirty="0">
                <a:latin typeface="Noto Serif Thai" panose="02020502060505020204" pitchFamily="18" charset="-34"/>
                <a:cs typeface="Noto Serif Thai" panose="02020502060505020204" pitchFamily="18" charset="-34"/>
              </a:rPr>
              <a:t>ของระบบลงทะเบียนเรียน จุฬาฯ </a:t>
            </a:r>
            <a:r>
              <a:rPr lang="en-US" dirty="0">
                <a:latin typeface="Noto Serif Thai" panose="02020502060505020204" pitchFamily="18" charset="-34"/>
                <a:cs typeface="Noto Serif Thai" panose="02020502060505020204" pitchFamily="18" charset="-34"/>
              </a:rPr>
              <a:t>(to-be system)</a:t>
            </a:r>
            <a:endParaRPr lang="th-TH" dirty="0">
              <a:latin typeface="Noto Serif Thai" panose="02020502060505020204" pitchFamily="18" charset="-34"/>
              <a:cs typeface="Noto Serif Thai" panose="02020502060505020204" pitchFamily="18" charset="-34"/>
            </a:endParaRPr>
          </a:p>
          <a:p>
            <a:pPr>
              <a:tabLst>
                <a:tab pos="1143000" algn="l"/>
              </a:tabLst>
            </a:pP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functional requirements </a:t>
            </a:r>
            <a:r>
              <a:rPr lang="th-TH" dirty="0">
                <a:latin typeface="Noto Serif Thai" panose="02020502060505020204" pitchFamily="18" charset="-34"/>
                <a:cs typeface="Noto Serif Thai" panose="02020502060505020204" pitchFamily="18" charset="-34"/>
              </a:rPr>
              <a:t>ให้แบ่งเป็นระบบย่อย ๆ ลิสต์มาทั้งหมดว่ามีระบบย่อยอะไรบ้าง เอาแค่ส่วนของนิสิต</a:t>
            </a:r>
          </a:p>
          <a:p>
            <a:pPr>
              <a:tabLst>
                <a:tab pos="1143000" algn="l"/>
              </a:tabLst>
            </a:pP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nonfunctional requirements </a:t>
            </a:r>
            <a:r>
              <a:rPr lang="th-TH" dirty="0">
                <a:latin typeface="Noto Serif Thai" panose="02020502060505020204" pitchFamily="18" charset="-34"/>
                <a:cs typeface="Noto Serif Thai" panose="02020502060505020204" pitchFamily="18" charset="-34"/>
              </a:rPr>
              <a:t>ให้เขียนทั้ง </a:t>
            </a:r>
            <a:r>
              <a:rPr lang="en-US" dirty="0">
                <a:latin typeface="Noto Serif Thai" panose="02020502060505020204" pitchFamily="18" charset="-34"/>
                <a:cs typeface="Noto Serif Thai" panose="02020502060505020204" pitchFamily="18" charset="-34"/>
              </a:rPr>
              <a:t>operational, performance, security, cultural and political</a:t>
            </a:r>
          </a:p>
        </p:txBody>
      </p:sp>
    </p:spTree>
    <p:extLst>
      <p:ext uri="{BB962C8B-B14F-4D97-AF65-F5344CB8AC3E}">
        <p14:creationId xmlns:p14="http://schemas.microsoft.com/office/powerpoint/2010/main" val="3603345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55A301-DE1D-FF97-E98E-D18487B4941E}"/>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CFFB449D-5243-78E8-1686-84C0DAC10861}"/>
              </a:ext>
            </a:extLst>
          </p:cNvPr>
          <p:cNvSpPr txBox="1"/>
          <p:nvPr/>
        </p:nvSpPr>
        <p:spPr>
          <a:xfrm>
            <a:off x="614361" y="352336"/>
            <a:ext cx="10963275" cy="5509200"/>
          </a:xfrm>
          <a:prstGeom prst="rect">
            <a:avLst/>
          </a:prstGeom>
          <a:noFill/>
        </p:spPr>
        <p:txBody>
          <a:bodyPr wrap="square">
            <a:spAutoFit/>
          </a:bodyPr>
          <a:lstStyle/>
          <a:p>
            <a:pPr algn="just"/>
            <a:r>
              <a:rPr lang="en-US" sz="2800" b="0" i="0" u="none" strike="noStrike" baseline="0" dirty="0">
                <a:latin typeface="Noto Serif Thai" panose="02020502060505020204" pitchFamily="18" charset="-34"/>
                <a:cs typeface="Noto Serif Thai" panose="02020502060505020204" pitchFamily="18" charset="-34"/>
              </a:rPr>
              <a:t>The Analysis Phase</a:t>
            </a:r>
          </a:p>
          <a:p>
            <a:pPr algn="just"/>
            <a:endParaRPr lang="en-US" dirty="0">
              <a:latin typeface="Noto Serif Thai" panose="02020502060505020204" pitchFamily="18" charset="-34"/>
              <a:cs typeface="Noto Serif Thai" panose="02020502060505020204" pitchFamily="18" charset="-34"/>
            </a:endParaRPr>
          </a:p>
          <a:p>
            <a:pPr algn="just"/>
            <a:r>
              <a:rPr lang="en-US" sz="1800" b="0" i="0" u="none" strike="noStrike" baseline="0" dirty="0">
                <a:latin typeface="Noto Serif Thai" panose="02020502060505020204" pitchFamily="18" charset="-34"/>
                <a:cs typeface="Noto Serif Thai" panose="02020502060505020204" pitchFamily="18" charset="-34"/>
              </a:rPr>
              <a:t>The analysis phase is so named because the term </a:t>
            </a:r>
            <a:r>
              <a:rPr lang="en-US" sz="1800" b="1" i="0" u="none" strike="noStrike" baseline="0" dirty="0">
                <a:solidFill>
                  <a:srgbClr val="FF0000"/>
                </a:solidFill>
                <a:latin typeface="Noto Serif Thai" panose="02020502060505020204" pitchFamily="18" charset="-34"/>
                <a:cs typeface="Noto Serif Thai" panose="02020502060505020204" pitchFamily="18" charset="-34"/>
              </a:rPr>
              <a:t>analysis</a:t>
            </a:r>
            <a:r>
              <a:rPr lang="en-US" sz="1800" b="0" i="0" u="none" strike="noStrike" baseline="0" dirty="0">
                <a:latin typeface="Noto Serif Thai" panose="02020502060505020204" pitchFamily="18" charset="-34"/>
                <a:cs typeface="Noto Serif Thai" panose="02020502060505020204" pitchFamily="18" charset="-34"/>
              </a:rPr>
              <a:t> refers to breaking a whole into its parts with the intent of understanding the parts’ nature, function, and interrelationships. In the context of the SDLC, the outputs of the planning phase (the system request, feasibility study, and project plan), outline the business goals for the new system, define the project’s scope, assess project feasibility, and provide the initial work plan. These planning phase deliverables are the key inputs into the analysis phase. In the analysis phase, the systems analyst works extensively with the business users of the new system to understand their needs from the new system.</a:t>
            </a:r>
          </a:p>
          <a:p>
            <a:pPr algn="just"/>
            <a:endParaRPr lang="en-US" dirty="0">
              <a:latin typeface="Noto Serif Thai" panose="02020502060505020204" pitchFamily="18" charset="-34"/>
              <a:cs typeface="Noto Serif Thai" panose="02020502060505020204" pitchFamily="18" charset="-34"/>
            </a:endParaRPr>
          </a:p>
          <a:p>
            <a:pPr algn="just"/>
            <a:r>
              <a:rPr lang="en-US" sz="1800" b="0" i="0" u="none" strike="noStrike" baseline="0" dirty="0">
                <a:latin typeface="Noto Serif Thai" panose="02020502060505020204" pitchFamily="18" charset="-34"/>
                <a:cs typeface="Noto Serif Thai" panose="02020502060505020204" pitchFamily="18" charset="-34"/>
              </a:rPr>
              <a:t>The basic process of analysis involves three steps:</a:t>
            </a:r>
          </a:p>
          <a:p>
            <a:pPr marL="742950" lvl="1" indent="-285750" algn="just">
              <a:buFont typeface="Arial" panose="020B0604020202020204" pitchFamily="34" charset="0"/>
              <a:buChar char="•"/>
            </a:pPr>
            <a:r>
              <a:rPr lang="en-US" b="0" i="0" u="none" strike="noStrike" baseline="0" dirty="0">
                <a:latin typeface="Noto Serif Thai" panose="02020502060505020204" pitchFamily="18" charset="-34"/>
                <a:cs typeface="Noto Serif Thai" panose="02020502060505020204" pitchFamily="18" charset="-34"/>
              </a:rPr>
              <a:t>Understand the existing situation (the </a:t>
            </a:r>
            <a:r>
              <a:rPr lang="en-US" b="1" dirty="0">
                <a:solidFill>
                  <a:srgbClr val="FF0000"/>
                </a:solidFill>
                <a:latin typeface="Noto Serif Thai" panose="02020502060505020204" pitchFamily="18" charset="-34"/>
                <a:cs typeface="Noto Serif Thai" panose="02020502060505020204" pitchFamily="18" charset="-34"/>
              </a:rPr>
              <a:t>as-is system</a:t>
            </a:r>
            <a:r>
              <a:rPr lang="en-US" b="0" i="0" u="none" strike="noStrike" baseline="0" dirty="0">
                <a:latin typeface="Noto Serif Thai" panose="02020502060505020204" pitchFamily="18" charset="-34"/>
                <a:cs typeface="Noto Serif Thai" panose="02020502060505020204" pitchFamily="18" charset="-34"/>
              </a:rPr>
              <a:t>).</a:t>
            </a:r>
          </a:p>
          <a:p>
            <a:pPr marL="742950" lvl="1" indent="-285750" algn="just">
              <a:buFont typeface="Arial" panose="020B0604020202020204" pitchFamily="34" charset="0"/>
              <a:buChar char="•"/>
            </a:pPr>
            <a:r>
              <a:rPr lang="en-US" b="0" i="0" u="none" strike="noStrike" baseline="0" dirty="0">
                <a:latin typeface="Noto Serif Thai" panose="02020502060505020204" pitchFamily="18" charset="-34"/>
                <a:cs typeface="Noto Serif Thai" panose="02020502060505020204" pitchFamily="18" charset="-34"/>
              </a:rPr>
              <a:t>Identify improvements.</a:t>
            </a:r>
          </a:p>
          <a:p>
            <a:pPr marL="742950" lvl="1" indent="-285750" algn="just">
              <a:buFont typeface="Arial" panose="020B0604020202020204" pitchFamily="34" charset="0"/>
              <a:buChar char="•"/>
            </a:pPr>
            <a:r>
              <a:rPr lang="en-US" b="0" i="0" u="none" strike="noStrike" baseline="0" dirty="0">
                <a:latin typeface="Noto Serif Thai" panose="02020502060505020204" pitchFamily="18" charset="-34"/>
                <a:cs typeface="Noto Serif Thai" panose="02020502060505020204" pitchFamily="18" charset="-34"/>
              </a:rPr>
              <a:t>Define requirements for the new system (the </a:t>
            </a:r>
            <a:r>
              <a:rPr lang="en-US" b="1" dirty="0">
                <a:solidFill>
                  <a:srgbClr val="FF0000"/>
                </a:solidFill>
                <a:latin typeface="Noto Serif Thai" panose="02020502060505020204" pitchFamily="18" charset="-34"/>
                <a:cs typeface="Noto Serif Thai" panose="02020502060505020204" pitchFamily="18" charset="-34"/>
              </a:rPr>
              <a:t>to-be system</a:t>
            </a:r>
            <a:r>
              <a:rPr lang="en-US" b="0" i="0" u="none" strike="noStrike" baseline="0" dirty="0">
                <a:latin typeface="Noto Serif Thai" panose="02020502060505020204" pitchFamily="18" charset="-34"/>
                <a:cs typeface="Noto Serif Thai" panose="02020502060505020204" pitchFamily="18" charset="-34"/>
              </a:rPr>
              <a:t>).</a:t>
            </a: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Sometimes the first step (i.e., understanding the as-is system) is skipped or done in a limited manner. This happens when no current system exists, if the existing system and processes are irrelevant to the future system, or if the project team is using a RAD or agile development methodology in which the as-is system is not emphasized.</a:t>
            </a:r>
          </a:p>
        </p:txBody>
      </p:sp>
    </p:spTree>
    <p:extLst>
      <p:ext uri="{BB962C8B-B14F-4D97-AF65-F5344CB8AC3E}">
        <p14:creationId xmlns:p14="http://schemas.microsoft.com/office/powerpoint/2010/main" val="26560888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D1061DC-34A6-9109-A300-5E921731F530}"/>
              </a:ext>
            </a:extLst>
          </p:cNvPr>
          <p:cNvSpPr txBox="1"/>
          <p:nvPr/>
        </p:nvSpPr>
        <p:spPr>
          <a:xfrm>
            <a:off x="614361" y="352336"/>
            <a:ext cx="10963275" cy="4524315"/>
          </a:xfrm>
          <a:prstGeom prst="rect">
            <a:avLst/>
          </a:prstGeom>
          <a:noFill/>
        </p:spPr>
        <p:txBody>
          <a:bodyPr wrap="square">
            <a:spAutoFit/>
          </a:bodyPr>
          <a:lstStyle/>
          <a:p>
            <a:pPr algn="just"/>
            <a:r>
              <a:rPr lang="en-US" sz="1800" b="0" i="0" u="none" strike="noStrike" baseline="0" dirty="0">
                <a:latin typeface="Noto Serif Thai" panose="02020502060505020204" pitchFamily="18" charset="-34"/>
                <a:cs typeface="Noto Serif Thai" panose="02020502060505020204" pitchFamily="18" charset="-34"/>
              </a:rPr>
              <a:t>As an example, let us say that a user states that the new system should “</a:t>
            </a:r>
            <a:r>
              <a:rPr lang="en-US" sz="1800" b="1" i="0" u="none" strike="noStrike" baseline="0" dirty="0">
                <a:solidFill>
                  <a:srgbClr val="FF0000"/>
                </a:solidFill>
                <a:latin typeface="Noto Serif Thai" panose="02020502060505020204" pitchFamily="18" charset="-34"/>
                <a:cs typeface="Noto Serif Thai" panose="02020502060505020204" pitchFamily="18" charset="-34"/>
              </a:rPr>
              <a:t>eliminate inventory stock-outs.</a:t>
            </a:r>
            <a:r>
              <a:rPr lang="en-US" sz="1800" b="0" i="0" u="none" strike="noStrike" baseline="0"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The new requirements will then be based on the issues that truly need to be fixed.</a:t>
            </a:r>
          </a:p>
          <a:p>
            <a:pPr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In this case, the requirements might include, in part:</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The system will update on-hand inventory levels twice per day.</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The system will produce an out-of-stock notification immediately when an item quantity on hand reaches the item reorder point.</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The system will include a recommended supplier with every out-of-stock notification.</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The system will produce a supply purchase order that is sent to the appropriate manager for approval.</a:t>
            </a:r>
          </a:p>
          <a:p>
            <a:pPr marL="742950" lvl="1" indent="-285750" algn="just">
              <a:buFont typeface="Arial" panose="020B0604020202020204" pitchFamily="34" charset="0"/>
              <a:buChar char="•"/>
            </a:pPr>
            <a:r>
              <a:rPr lang="en-US" dirty="0">
                <a:latin typeface="Noto Serif Thai" panose="02020502060505020204" pitchFamily="18" charset="-34"/>
                <a:cs typeface="Noto Serif Thai" panose="02020502060505020204" pitchFamily="18" charset="-34"/>
              </a:rPr>
              <a:t>The system will send an approved supply purchase order to the supplier via secure electronic communication.</a:t>
            </a:r>
          </a:p>
          <a:p>
            <a:pPr lvl="1" algn="just"/>
            <a:endParaRPr lang="en-US"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As this example demonstrates, it is unrealistic to expect the true requirements to be delivered on a silver platter during a few conversations with the business users. The analyst must be prepared to dig into the situation and discover requirements. This is rarely an easy process.</a:t>
            </a:r>
          </a:p>
        </p:txBody>
      </p:sp>
      <p:sp>
        <p:nvSpPr>
          <p:cNvPr id="2" name="TextBox 1">
            <a:extLst>
              <a:ext uri="{FF2B5EF4-FFF2-40B4-BE49-F238E27FC236}">
                <a16:creationId xmlns:a16="http://schemas.microsoft.com/office/drawing/2014/main" id="{09A20292-F177-420B-6F58-1F2F97BC30A0}"/>
              </a:ext>
            </a:extLst>
          </p:cNvPr>
          <p:cNvSpPr txBox="1"/>
          <p:nvPr/>
        </p:nvSpPr>
        <p:spPr>
          <a:xfrm>
            <a:off x="614361" y="5048158"/>
            <a:ext cx="10963273" cy="923330"/>
          </a:xfrm>
          <a:prstGeom prst="rect">
            <a:avLst/>
          </a:prstGeom>
          <a:noFill/>
        </p:spPr>
        <p:txBody>
          <a:bodyPr wrap="square">
            <a:spAutoFit/>
          </a:bodyPr>
          <a:lstStyle/>
          <a:p>
            <a:pPr algn="thaiDist"/>
            <a:r>
              <a:rPr lang="th-TH" dirty="0">
                <a:solidFill>
                  <a:srgbClr val="0070C0"/>
                </a:solidFill>
                <a:latin typeface="Noto Serif Thai" panose="02020502060505020204" pitchFamily="18" charset="-34"/>
                <a:cs typeface="Noto Serif Thai" panose="02020502060505020204" pitchFamily="18" charset="-34"/>
              </a:rPr>
              <a:t>ต้องสะสมประสบการณ์ เริ่มจากระบบเล็ก ๆ แล้วขยับไปทำระบบที่ใหญ่ขึ้น ถ้าเป็นกิจการส่วนตัว เช่น </a:t>
            </a:r>
            <a:r>
              <a:rPr lang="en-US" dirty="0">
                <a:solidFill>
                  <a:srgbClr val="0070C0"/>
                </a:solidFill>
                <a:latin typeface="Noto Serif Thai" panose="02020502060505020204" pitchFamily="18" charset="-34"/>
                <a:cs typeface="Noto Serif Thai" panose="02020502060505020204" pitchFamily="18" charset="-34"/>
              </a:rPr>
              <a:t>software house</a:t>
            </a:r>
            <a:r>
              <a:rPr lang="th-TH" dirty="0">
                <a:solidFill>
                  <a:srgbClr val="0070C0"/>
                </a:solidFill>
                <a:latin typeface="Noto Serif Thai" panose="02020502060505020204" pitchFamily="18" charset="-34"/>
                <a:cs typeface="Noto Serif Thai" panose="02020502060505020204" pitchFamily="18" charset="-34"/>
              </a:rPr>
              <a:t> จะมีแรงจูงใจให้ทำ </a:t>
            </a:r>
            <a:r>
              <a:rPr lang="en-US" dirty="0">
                <a:solidFill>
                  <a:srgbClr val="0070C0"/>
                </a:solidFill>
                <a:latin typeface="Noto Serif Thai" panose="02020502060505020204" pitchFamily="18" charset="-34"/>
                <a:cs typeface="Noto Serif Thai" panose="02020502060505020204" pitchFamily="18" charset="-34"/>
              </a:rPr>
              <a:t>System Analysis</a:t>
            </a:r>
            <a:r>
              <a:rPr lang="th-TH" dirty="0">
                <a:solidFill>
                  <a:srgbClr val="0070C0"/>
                </a:solidFill>
                <a:latin typeface="Noto Serif Thai" panose="02020502060505020204" pitchFamily="18" charset="-34"/>
                <a:cs typeface="Noto Serif Thai" panose="02020502060505020204" pitchFamily="18" charset="-34"/>
              </a:rPr>
              <a:t> </a:t>
            </a:r>
            <a:r>
              <a:rPr lang="en-US" dirty="0">
                <a:solidFill>
                  <a:srgbClr val="0070C0"/>
                </a:solidFill>
                <a:latin typeface="Noto Serif Thai" panose="02020502060505020204" pitchFamily="18" charset="-34"/>
                <a:cs typeface="Noto Serif Thai" panose="02020502060505020204" pitchFamily="18" charset="-34"/>
              </a:rPr>
              <a:t>(SA) </a:t>
            </a:r>
            <a:r>
              <a:rPr lang="th-TH" dirty="0">
                <a:solidFill>
                  <a:srgbClr val="0070C0"/>
                </a:solidFill>
                <a:latin typeface="Noto Serif Thai" panose="02020502060505020204" pitchFamily="18" charset="-34"/>
                <a:cs typeface="Noto Serif Thai" panose="02020502060505020204" pitchFamily="18" charset="-34"/>
              </a:rPr>
              <a:t>สูงกว่าการทำงานในองค์กรมาก เพราะถ้าวิเคราะห์ผิด จะส่งผลต่อกำไร</a:t>
            </a:r>
            <a:r>
              <a:rPr lang="en-US" dirty="0">
                <a:solidFill>
                  <a:srgbClr val="0070C0"/>
                </a:solidFill>
                <a:latin typeface="Noto Serif Thai" panose="02020502060505020204" pitchFamily="18" charset="-34"/>
                <a:cs typeface="Noto Serif Thai" panose="02020502060505020204" pitchFamily="18" charset="-34"/>
              </a:rPr>
              <a:t>/</a:t>
            </a:r>
            <a:r>
              <a:rPr lang="th-TH" dirty="0">
                <a:solidFill>
                  <a:srgbClr val="0070C0"/>
                </a:solidFill>
                <a:latin typeface="Noto Serif Thai" panose="02020502060505020204" pitchFamily="18" charset="-34"/>
                <a:cs typeface="Noto Serif Thai" panose="02020502060505020204" pitchFamily="18" charset="-34"/>
              </a:rPr>
              <a:t>ขาดทุนโดยตรง ถ้าวิเคราะห์ถูกงานก็เสร็จเร็ว ได้กำไรเยอะ</a:t>
            </a:r>
            <a:endParaRPr lang="en-US" dirty="0">
              <a:solidFill>
                <a:srgbClr val="0070C0"/>
              </a:solidFill>
              <a:latin typeface="Noto Serif Thai" panose="02020502060505020204" pitchFamily="18" charset="-34"/>
              <a:cs typeface="Noto Serif Thai" panose="02020502060505020204" pitchFamily="18" charset="-34"/>
            </a:endParaRPr>
          </a:p>
        </p:txBody>
      </p:sp>
      <p:sp>
        <p:nvSpPr>
          <p:cNvPr id="5" name="TextBox 4">
            <a:extLst>
              <a:ext uri="{FF2B5EF4-FFF2-40B4-BE49-F238E27FC236}">
                <a16:creationId xmlns:a16="http://schemas.microsoft.com/office/drawing/2014/main" id="{6935DF16-E4BD-34B4-77A0-749F2D45768D}"/>
              </a:ext>
            </a:extLst>
          </p:cNvPr>
          <p:cNvSpPr txBox="1"/>
          <p:nvPr/>
        </p:nvSpPr>
        <p:spPr>
          <a:xfrm>
            <a:off x="8286750" y="1209677"/>
            <a:ext cx="3543300" cy="461665"/>
          </a:xfrm>
          <a:prstGeom prst="rect">
            <a:avLst/>
          </a:prstGeom>
          <a:noFill/>
        </p:spPr>
        <p:txBody>
          <a:bodyPr wrap="square">
            <a:spAutoFit/>
          </a:bodyPr>
          <a:lstStyle/>
          <a:p>
            <a:r>
              <a:rPr lang="en-US" sz="1200" dirty="0">
                <a:solidFill>
                  <a:schemeClr val="bg1">
                    <a:lumMod val="65000"/>
                  </a:schemeClr>
                </a:solidFill>
                <a:latin typeface="Noto Serif Thai" panose="02020502060505020204" pitchFamily="18" charset="-34"/>
                <a:cs typeface="Noto Serif Thai" panose="02020502060505020204" pitchFamily="18" charset="-34"/>
              </a:rPr>
              <a:t>On hand inventory is the amount of inventory</a:t>
            </a:r>
            <a:br>
              <a:rPr lang="en-US" sz="1200" dirty="0">
                <a:solidFill>
                  <a:schemeClr val="bg1">
                    <a:lumMod val="65000"/>
                  </a:schemeClr>
                </a:solidFill>
                <a:latin typeface="Noto Serif Thai" panose="02020502060505020204" pitchFamily="18" charset="-34"/>
                <a:cs typeface="Noto Serif Thai" panose="02020502060505020204" pitchFamily="18" charset="-34"/>
              </a:rPr>
            </a:br>
            <a:r>
              <a:rPr lang="en-US" sz="1200" dirty="0">
                <a:solidFill>
                  <a:schemeClr val="bg1">
                    <a:lumMod val="65000"/>
                  </a:schemeClr>
                </a:solidFill>
                <a:latin typeface="Noto Serif Thai" panose="02020502060505020204" pitchFamily="18" charset="-34"/>
                <a:cs typeface="Noto Serif Thai" panose="02020502060505020204" pitchFamily="18" charset="-34"/>
              </a:rPr>
              <a:t>that a company owns and has in stock.</a:t>
            </a:r>
          </a:p>
        </p:txBody>
      </p:sp>
    </p:spTree>
    <p:extLst>
      <p:ext uri="{BB962C8B-B14F-4D97-AF65-F5344CB8AC3E}">
        <p14:creationId xmlns:p14="http://schemas.microsoft.com/office/powerpoint/2010/main" val="12218540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E59CD01-6B6F-B0D7-E5E4-2712D2249398}"/>
              </a:ext>
            </a:extLst>
          </p:cNvPr>
          <p:cNvSpPr txBox="1"/>
          <p:nvPr/>
        </p:nvSpPr>
        <p:spPr>
          <a:xfrm>
            <a:off x="614361" y="352336"/>
            <a:ext cx="10963275" cy="4708981"/>
          </a:xfrm>
          <a:prstGeom prst="rect">
            <a:avLst/>
          </a:prstGeom>
          <a:noFill/>
        </p:spPr>
        <p:txBody>
          <a:bodyPr wrap="square">
            <a:spAutoFit/>
          </a:bodyPr>
          <a:lstStyle/>
          <a:p>
            <a:pPr algn="just"/>
            <a:r>
              <a:rPr lang="en-US" sz="2800" b="0" i="0" u="none" strike="noStrike" baseline="0" dirty="0">
                <a:latin typeface="Noto Serif Thai" panose="02020502060505020204" pitchFamily="18" charset="-34"/>
                <a:cs typeface="Noto Serif Thai" panose="02020502060505020204" pitchFamily="18" charset="-34"/>
              </a:rPr>
              <a:t>Requirements Determination</a:t>
            </a:r>
          </a:p>
          <a:p>
            <a:pPr algn="just"/>
            <a:endParaRPr lang="en-US" dirty="0">
              <a:latin typeface="Noto Serif Thai" panose="02020502060505020204" pitchFamily="18" charset="-34"/>
              <a:cs typeface="Noto Serif Thai" panose="02020502060505020204" pitchFamily="18" charset="-34"/>
            </a:endParaRPr>
          </a:p>
          <a:p>
            <a:pPr algn="just"/>
            <a:r>
              <a:rPr lang="en-US" sz="1800" b="1" i="0" u="none" strike="noStrike" baseline="0" dirty="0">
                <a:solidFill>
                  <a:srgbClr val="FF0000"/>
                </a:solidFill>
                <a:latin typeface="Noto Serif Thai" panose="02020502060505020204" pitchFamily="18" charset="-34"/>
                <a:cs typeface="Noto Serif Thai" panose="02020502060505020204" pitchFamily="18" charset="-34"/>
              </a:rPr>
              <a:t>Requirements determination</a:t>
            </a:r>
            <a:r>
              <a:rPr lang="en-US" dirty="0">
                <a:latin typeface="Noto Serif Thai" panose="02020502060505020204" pitchFamily="18" charset="-34"/>
                <a:cs typeface="Noto Serif Thai" panose="02020502060505020204" pitchFamily="18" charset="-34"/>
              </a:rPr>
              <a:t> </a:t>
            </a:r>
            <a:r>
              <a:rPr lang="en-US" sz="1800" b="0" i="0" u="none" strike="noStrike" baseline="0" dirty="0">
                <a:latin typeface="Noto Serif Thai" panose="02020502060505020204" pitchFamily="18" charset="-34"/>
                <a:cs typeface="Noto Serif Thai" panose="02020502060505020204" pitchFamily="18" charset="-34"/>
              </a:rPr>
              <a:t>is performed to transform the system request’s high-level statement of business requirements into a more detailed, precise list of what the new system must do</a:t>
            </a:r>
            <a:r>
              <a:rPr lang="th-TH" sz="1800" b="0" i="0" u="none" strike="noStrike" baseline="0" dirty="0">
                <a:latin typeface="Noto Serif Thai" panose="02020502060505020204" pitchFamily="18" charset="-34"/>
                <a:cs typeface="Noto Serif Thai" panose="02020502060505020204" pitchFamily="18" charset="-34"/>
              </a:rPr>
              <a:t> </a:t>
            </a:r>
            <a:r>
              <a:rPr lang="en-US" sz="1800" b="0" i="0" u="none" strike="noStrike" baseline="0" dirty="0">
                <a:latin typeface="Noto Serif Thai" panose="02020502060505020204" pitchFamily="18" charset="-34"/>
                <a:cs typeface="Noto Serif Thai" panose="02020502060505020204" pitchFamily="18" charset="-34"/>
              </a:rPr>
              <a:t>to provide the needed value to the business.</a:t>
            </a:r>
            <a:endParaRPr lang="th-TH" sz="1800" b="0" i="0" u="none" strike="noStrike" baseline="0" dirty="0">
              <a:latin typeface="Noto Serif Thai" panose="02020502060505020204" pitchFamily="18" charset="-34"/>
              <a:cs typeface="Noto Serif Thai" panose="02020502060505020204" pitchFamily="18" charset="-34"/>
            </a:endParaRPr>
          </a:p>
          <a:p>
            <a:pPr algn="just"/>
            <a:endParaRPr lang="en-US" dirty="0">
              <a:latin typeface="Noto Serif Thai" panose="02020502060505020204" pitchFamily="18" charset="-34"/>
              <a:cs typeface="Noto Serif Thai" panose="02020502060505020204" pitchFamily="18" charset="-34"/>
            </a:endParaRPr>
          </a:p>
          <a:p>
            <a:pPr algn="just"/>
            <a:r>
              <a:rPr lang="en-US" sz="2000" dirty="0">
                <a:latin typeface="Noto Serif Thai" panose="02020502060505020204" pitchFamily="18" charset="-34"/>
                <a:cs typeface="Noto Serif Thai" panose="02020502060505020204" pitchFamily="18" charset="-34"/>
              </a:rPr>
              <a:t>What Is a Requirement?</a:t>
            </a:r>
            <a:endParaRPr lang="th-TH" sz="2000" dirty="0">
              <a:latin typeface="Noto Serif Thai" panose="02020502060505020204" pitchFamily="18" charset="-34"/>
              <a:cs typeface="Noto Serif Thai" panose="02020502060505020204" pitchFamily="18" charset="-34"/>
            </a:endParaRPr>
          </a:p>
          <a:p>
            <a:pPr algn="just"/>
            <a:endParaRPr lang="th-TH" dirty="0">
              <a:latin typeface="Noto Serif Thai" panose="02020502060505020204" pitchFamily="18" charset="-34"/>
              <a:cs typeface="Noto Serif Thai" panose="02020502060505020204" pitchFamily="18" charset="-34"/>
            </a:endParaRPr>
          </a:p>
          <a:p>
            <a:pPr algn="just"/>
            <a:r>
              <a:rPr lang="en-US" dirty="0">
                <a:latin typeface="Noto Serif Thai" panose="02020502060505020204" pitchFamily="18" charset="-34"/>
                <a:cs typeface="Noto Serif Thai" panose="02020502060505020204" pitchFamily="18" charset="-34"/>
              </a:rPr>
              <a:t>A </a:t>
            </a:r>
            <a:r>
              <a:rPr lang="en-US" b="1" dirty="0">
                <a:solidFill>
                  <a:srgbClr val="FF0000"/>
                </a:solidFill>
                <a:latin typeface="Noto Serif Thai" panose="02020502060505020204" pitchFamily="18" charset="-34"/>
                <a:cs typeface="Noto Serif Thai" panose="02020502060505020204" pitchFamily="18" charset="-34"/>
              </a:rPr>
              <a:t>requirement</a:t>
            </a:r>
            <a:r>
              <a:rPr lang="en-US" dirty="0">
                <a:latin typeface="Noto Serif Thai" panose="02020502060505020204" pitchFamily="18" charset="-34"/>
                <a:cs typeface="Noto Serif Thai" panose="02020502060505020204" pitchFamily="18" charset="-34"/>
              </a:rPr>
              <a:t> is simply a statement of what the system must do or what characteristics it needs</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to have. During a systems development project, requirements are created that provide different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perspectives. For example, we may describe what the business needs (</a:t>
            </a:r>
            <a:r>
              <a:rPr lang="en-US" b="1" dirty="0">
                <a:solidFill>
                  <a:srgbClr val="FF0000"/>
                </a:solidFill>
                <a:latin typeface="Noto Serif Thai" panose="02020502060505020204" pitchFamily="18" charset="-34"/>
                <a:cs typeface="Noto Serif Thai" panose="02020502060505020204" pitchFamily="18" charset="-34"/>
              </a:rPr>
              <a:t>business requirements</a:t>
            </a:r>
            <a:r>
              <a:rPr lang="en-US" dirty="0">
                <a:latin typeface="Noto Serif Thai" panose="02020502060505020204" pitchFamily="18" charset="-34"/>
                <a:cs typeface="Noto Serif Thai" panose="02020502060505020204" pitchFamily="18" charset="-34"/>
              </a:rPr>
              <a:t>);</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what the users need to do (</a:t>
            </a:r>
            <a:r>
              <a:rPr lang="en-US" b="1" dirty="0">
                <a:solidFill>
                  <a:srgbClr val="FF0000"/>
                </a:solidFill>
                <a:latin typeface="Noto Serif Thai" panose="02020502060505020204" pitchFamily="18" charset="-34"/>
                <a:cs typeface="Noto Serif Thai" panose="02020502060505020204" pitchFamily="18" charset="-34"/>
              </a:rPr>
              <a:t>user requirements</a:t>
            </a:r>
            <a:r>
              <a:rPr lang="en-US" dirty="0">
                <a:latin typeface="Noto Serif Thai" panose="02020502060505020204" pitchFamily="18" charset="-34"/>
                <a:cs typeface="Noto Serif Thai" panose="02020502060505020204" pitchFamily="18" charset="-34"/>
              </a:rPr>
              <a:t>); what the software should do (</a:t>
            </a:r>
            <a:r>
              <a:rPr lang="en-US" b="1" dirty="0">
                <a:solidFill>
                  <a:srgbClr val="FF0000"/>
                </a:solidFill>
                <a:latin typeface="Noto Serif Thai" panose="02020502060505020204" pitchFamily="18" charset="-34"/>
                <a:cs typeface="Noto Serif Thai" panose="02020502060505020204" pitchFamily="18" charset="-34"/>
              </a:rPr>
              <a:t>functional requirements</a:t>
            </a:r>
            <a:r>
              <a:rPr lang="en-US" dirty="0">
                <a:latin typeface="Noto Serif Thai" panose="02020502060505020204" pitchFamily="18" charset="-34"/>
                <a:cs typeface="Noto Serif Thai" panose="02020502060505020204" pitchFamily="18" charset="-34"/>
              </a:rPr>
              <a:t>); characteristics the system should have (</a:t>
            </a:r>
            <a:r>
              <a:rPr lang="en-US" b="1" dirty="0">
                <a:solidFill>
                  <a:srgbClr val="FF0000"/>
                </a:solidFill>
                <a:latin typeface="Noto Serif Thai" panose="02020502060505020204" pitchFamily="18" charset="-34"/>
                <a:cs typeface="Noto Serif Thai" panose="02020502060505020204" pitchFamily="18" charset="-34"/>
              </a:rPr>
              <a:t>nonfunctional requirements</a:t>
            </a:r>
            <a:r>
              <a:rPr lang="en-US" dirty="0">
                <a:latin typeface="Noto Serif Thai" panose="02020502060505020204" pitchFamily="18" charset="-34"/>
                <a:cs typeface="Noto Serif Thai" panose="02020502060505020204" pitchFamily="18" charset="-34"/>
              </a:rPr>
              <a:t>); and how the system should be built (</a:t>
            </a:r>
            <a:r>
              <a:rPr lang="en-US" b="1" dirty="0">
                <a:solidFill>
                  <a:srgbClr val="FF0000"/>
                </a:solidFill>
                <a:latin typeface="Noto Serif Thai" panose="02020502060505020204" pitchFamily="18" charset="-34"/>
                <a:cs typeface="Noto Serif Thai" panose="02020502060505020204" pitchFamily="18" charset="-34"/>
              </a:rPr>
              <a:t>system requirements</a:t>
            </a:r>
            <a:r>
              <a:rPr lang="en-US" dirty="0">
                <a:latin typeface="Noto Serif Thai" panose="02020502060505020204" pitchFamily="18" charset="-34"/>
                <a:cs typeface="Noto Serif Thai" panose="02020502060505020204" pitchFamily="18" charset="-34"/>
              </a:rPr>
              <a:t>). Although this list of requirement categories may</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seem intimidating at first, the categories merely reflect the purpose of the requirements and the</a:t>
            </a:r>
            <a:r>
              <a:rPr lang="th-TH" dirty="0">
                <a:latin typeface="Noto Serif Thai" panose="02020502060505020204" pitchFamily="18" charset="-34"/>
                <a:cs typeface="Noto Serif Thai" panose="02020502060505020204" pitchFamily="18" charset="-34"/>
              </a:rPr>
              <a:t> </a:t>
            </a:r>
            <a:r>
              <a:rPr lang="en-US" dirty="0">
                <a:latin typeface="Noto Serif Thai" panose="02020502060505020204" pitchFamily="18" charset="-34"/>
                <a:cs typeface="Noto Serif Thai" panose="02020502060505020204" pitchFamily="18" charset="-34"/>
              </a:rPr>
              <a:t>stage in the SDLC in which they are defined.</a:t>
            </a:r>
          </a:p>
        </p:txBody>
      </p:sp>
    </p:spTree>
    <p:extLst>
      <p:ext uri="{BB962C8B-B14F-4D97-AF65-F5344CB8AC3E}">
        <p14:creationId xmlns:p14="http://schemas.microsoft.com/office/powerpoint/2010/main" val="24090965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B11DD5-F233-053F-48CB-B1191008D855}"/>
              </a:ext>
            </a:extLst>
          </p:cNvPr>
          <p:cNvPicPr>
            <a:picLocks noChangeAspect="1"/>
          </p:cNvPicPr>
          <p:nvPr/>
        </p:nvPicPr>
        <p:blipFill>
          <a:blip r:embed="rId2"/>
          <a:stretch>
            <a:fillRect/>
          </a:stretch>
        </p:blipFill>
        <p:spPr>
          <a:xfrm>
            <a:off x="0" y="569148"/>
            <a:ext cx="12192000" cy="5719704"/>
          </a:xfrm>
          <a:prstGeom prst="rect">
            <a:avLst/>
          </a:prstGeom>
        </p:spPr>
      </p:pic>
    </p:spTree>
    <p:extLst>
      <p:ext uri="{BB962C8B-B14F-4D97-AF65-F5344CB8AC3E}">
        <p14:creationId xmlns:p14="http://schemas.microsoft.com/office/powerpoint/2010/main" val="990049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B81AF0-9CAD-1BA0-678D-B4E36A4BCFC9}"/>
              </a:ext>
            </a:extLst>
          </p:cNvPr>
          <p:cNvPicPr>
            <a:picLocks noChangeAspect="1"/>
          </p:cNvPicPr>
          <p:nvPr/>
        </p:nvPicPr>
        <p:blipFill>
          <a:blip r:embed="rId2"/>
          <a:stretch>
            <a:fillRect/>
          </a:stretch>
        </p:blipFill>
        <p:spPr>
          <a:xfrm>
            <a:off x="0" y="1321512"/>
            <a:ext cx="12192000" cy="4214975"/>
          </a:xfrm>
          <a:prstGeom prst="rect">
            <a:avLst/>
          </a:prstGeom>
        </p:spPr>
      </p:pic>
    </p:spTree>
    <p:extLst>
      <p:ext uri="{BB962C8B-B14F-4D97-AF65-F5344CB8AC3E}">
        <p14:creationId xmlns:p14="http://schemas.microsoft.com/office/powerpoint/2010/main" val="296592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831BED-0418-0430-A41B-CC7C6E649E9C}"/>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3F9FAD76-0F88-E63C-5CAD-0C4EC84442A1}"/>
              </a:ext>
            </a:extLst>
          </p:cNvPr>
          <p:cNvPicPr>
            <a:picLocks noChangeAspect="1"/>
          </p:cNvPicPr>
          <p:nvPr/>
        </p:nvPicPr>
        <p:blipFill>
          <a:blip r:embed="rId2"/>
          <a:stretch>
            <a:fillRect/>
          </a:stretch>
        </p:blipFill>
        <p:spPr>
          <a:xfrm>
            <a:off x="1361414" y="313890"/>
            <a:ext cx="9469171" cy="6230219"/>
          </a:xfrm>
          <a:prstGeom prst="rect">
            <a:avLst/>
          </a:prstGeom>
        </p:spPr>
      </p:pic>
    </p:spTree>
    <p:extLst>
      <p:ext uri="{BB962C8B-B14F-4D97-AF65-F5344CB8AC3E}">
        <p14:creationId xmlns:p14="http://schemas.microsoft.com/office/powerpoint/2010/main" val="1481803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D83973-31D6-9F24-172D-C2A6719C73B0}"/>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5000C235-875F-6FC8-E66B-58912A036174}"/>
              </a:ext>
            </a:extLst>
          </p:cNvPr>
          <p:cNvPicPr>
            <a:picLocks noChangeAspect="1"/>
          </p:cNvPicPr>
          <p:nvPr/>
        </p:nvPicPr>
        <p:blipFill>
          <a:blip r:embed="rId2"/>
          <a:stretch>
            <a:fillRect/>
          </a:stretch>
        </p:blipFill>
        <p:spPr>
          <a:xfrm>
            <a:off x="0" y="1099407"/>
            <a:ext cx="12192000" cy="4659185"/>
          </a:xfrm>
          <a:prstGeom prst="rect">
            <a:avLst/>
          </a:prstGeom>
        </p:spPr>
      </p:pic>
    </p:spTree>
    <p:extLst>
      <p:ext uri="{BB962C8B-B14F-4D97-AF65-F5344CB8AC3E}">
        <p14:creationId xmlns:p14="http://schemas.microsoft.com/office/powerpoint/2010/main" val="35805163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1171</TotalTime>
  <Words>1639</Words>
  <Application>Microsoft Office PowerPoint</Application>
  <PresentationFormat>Widescreen</PresentationFormat>
  <Paragraphs>73</Paragraphs>
  <Slides>26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Calibri</vt:lpstr>
      <vt:lpstr>Calibri Light</vt:lpstr>
      <vt:lpstr>Kanit</vt:lpstr>
      <vt:lpstr>Noto Serif Thai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ชัชวิทย์ อาภรณ์เทวัญ</dc:creator>
  <cp:lastModifiedBy>ชัชวิทย์ อาภรณ์เทวัญ</cp:lastModifiedBy>
  <cp:revision>309</cp:revision>
  <dcterms:created xsi:type="dcterms:W3CDTF">2025-01-07T07:16:12Z</dcterms:created>
  <dcterms:modified xsi:type="dcterms:W3CDTF">2025-02-03T13:10:00Z</dcterms:modified>
</cp:coreProperties>
</file>