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0" r:id="rId4"/>
    <p:sldId id="281" r:id="rId5"/>
    <p:sldId id="282" r:id="rId6"/>
    <p:sldId id="283" r:id="rId7"/>
    <p:sldId id="284" r:id="rId8"/>
    <p:sldId id="285" r:id="rId9"/>
    <p:sldId id="287" r:id="rId10"/>
    <p:sldId id="286" r:id="rId11"/>
    <p:sldId id="291" r:id="rId12"/>
    <p:sldId id="288" r:id="rId13"/>
    <p:sldId id="293" r:id="rId14"/>
    <p:sldId id="289" r:id="rId15"/>
    <p:sldId id="292" r:id="rId16"/>
    <p:sldId id="290" r:id="rId17"/>
    <p:sldId id="297" r:id="rId18"/>
    <p:sldId id="294" r:id="rId19"/>
    <p:sldId id="295" r:id="rId20"/>
    <p:sldId id="296" r:id="rId21"/>
    <p:sldId id="298" r:id="rId22"/>
    <p:sldId id="299" r:id="rId23"/>
    <p:sldId id="300" r:id="rId24"/>
    <p:sldId id="301" r:id="rId25"/>
    <p:sldId id="302" r:id="rId26"/>
    <p:sldId id="304" r:id="rId27"/>
    <p:sldId id="303" r:id="rId28"/>
    <p:sldId id="305" r:id="rId29"/>
    <p:sldId id="30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F943-73A5-16FA-1DF6-C764FCF67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397C5B-625E-D4BA-0D22-AB15140CE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7FDDF-C9ED-764B-324D-9A4F5A17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0546E-B79B-01B7-99D7-DDD6D31AB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EEEB2-03D5-67A6-1BE1-BB703456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2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0C51A-EB58-6A3D-12C0-DBDE2FC9D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5FADDE-DF0A-FB18-44BB-15B66FC03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14650-0182-5C98-C947-972AAC923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358F3-29A9-8D93-4435-7679A218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A2D8E-F41C-DA4E-FEB3-C29D39AE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1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7CC1EE-7E9B-DA33-B4CE-7A2622D13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BB0B0D-C57C-C909-5B82-6AA5A2420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E6C19-C448-C0F5-3B72-BC6F7BCD4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94023-FF70-35B0-EC05-A6237343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1ACE2-FEEF-CADB-23F5-27D98EA6E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61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54FF-DBB1-98F1-FBEA-B64DCBE42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8DFF6-0B35-B8A4-8132-B4FD934A9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7A831-7735-04A6-B975-4366F6E8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2B679-0919-280E-0E12-D49FBE689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41AFF-0F2B-DBAA-1796-C0A996A93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9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2289-6FD9-A3AF-21A0-C88A1BFA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D2C086-03B2-4395-A0D7-69E29D9CE3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A78F39-DD23-64B0-2828-84802AB8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45749-E447-E29F-DFFB-16F49190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86720-3F38-3463-79D2-2C64CB04F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63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9D16D-A0F7-560A-21EA-4AF360A9F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AF11-8768-B014-618A-8305DCE9D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191E59-C14B-E627-B74A-788416B1C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3B8BF0-A6D4-92E9-3CED-331481EB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9B4F18-0DB8-63C1-A346-974FE057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C1108-E5D7-AC33-C93B-8D41150F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79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9647-196E-E926-3598-7E65448A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5946C-2F05-92B1-BF32-520E6CCE0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AA267-FEE7-A38B-A43B-1E51AD6BD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2E9B15-0D81-3503-3418-6CD4E038A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9390B5-1FA8-CA0C-3698-9D6B9EAB3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D81C52-1852-C60F-9221-4224A00D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F2CEAB-2B55-C493-D569-AFBDDBBC3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5F334-D7B6-CE32-60F1-0DD1F0C3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85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EB743-700B-B7D3-AD72-1BC3CC08B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FC82ED-E248-0025-207C-F5B643726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47FE30-53E5-7979-060A-542ED39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C7B75-5D26-39DA-D4BB-C61EBA7B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38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78C725-5E6B-AACC-F036-2F27F49B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AEDD9-7A74-3D4F-65A1-7A8191EB6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DC8BB-69B8-4A4D-D9D0-6DB362DD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63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CE79D-8EC4-E3AE-2ACD-22EEAF92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61BF7-55F4-5F76-7150-FBC09C374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378FF-C6C4-534B-621F-D5C85B986F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F01C7-9BBE-BAC9-2F68-035584246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1F613-029E-9E81-DDA5-60366D5C5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A024A-2A32-052B-ABD3-A73325508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69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7F362-D9FD-9B89-CB57-3C6661EEA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06537B-3FCF-9476-679A-7ECC9E79A6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31D0C-C986-5E25-C274-3C17B1E79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7D6CC-CFD0-8266-F594-88412AB72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1931-694A-4E36-A729-AF0FE026562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62BE0-65F8-3A37-8AA6-15E52F77F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E529E-C246-11D4-20A5-F5D0808F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5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4585E-CB1D-5603-55F5-A8295F23F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6367A-2795-5C01-3EE9-B69DD59DE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B7827-25FE-CFAC-4F8D-E9EEADB41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01931-694A-4E36-A729-AF0FE0265620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8E020-08D6-4FEA-3D32-80389B4B8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724CF-AC92-C555-87E7-2C2DF836E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D08B8-8E8E-41B2-B4E1-3B7B5F0EC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E895C9-29F5-D611-90AF-F60177909F50}"/>
              </a:ext>
            </a:extLst>
          </p:cNvPr>
          <p:cNvSpPr txBox="1"/>
          <p:nvPr/>
        </p:nvSpPr>
        <p:spPr>
          <a:xfrm>
            <a:off x="0" y="1089898"/>
            <a:ext cx="12192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0" i="0" dirty="0"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2301361</a:t>
            </a:r>
            <a:br>
              <a:rPr lang="en-US" sz="6600" b="0" i="0" dirty="0">
                <a:effectLst/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9600" b="0" i="0" dirty="0"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SYSTEMS ANALYSIS</a:t>
            </a:r>
            <a:br>
              <a:rPr lang="en-US" sz="9600" b="0" i="0" dirty="0">
                <a:effectLst/>
                <a:latin typeface="Kanit" panose="00000500000000000000" pitchFamily="2" charset="-34"/>
                <a:cs typeface="Kanit" panose="00000500000000000000" pitchFamily="2" charset="-34"/>
              </a:rPr>
            </a:br>
            <a:r>
              <a:rPr lang="en-US" sz="9600" b="0" i="0" dirty="0">
                <a:effectLst/>
                <a:latin typeface="Kanit" panose="00000500000000000000" pitchFamily="2" charset="-34"/>
                <a:cs typeface="Kanit" panose="00000500000000000000" pitchFamily="2" charset="-34"/>
              </a:rPr>
              <a:t>AND DESIGN</a:t>
            </a:r>
            <a:endParaRPr lang="en-US" sz="66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7857E1-5EA0-7F10-3001-E4A87CF351A6}"/>
              </a:ext>
            </a:extLst>
          </p:cNvPr>
          <p:cNvSpPr txBox="1"/>
          <p:nvPr/>
        </p:nvSpPr>
        <p:spPr>
          <a:xfrm>
            <a:off x="0" y="109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แก้ไขครั้งล่าสุดเมื่อวันที่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3 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กุมภาพันธ์ </a:t>
            </a:r>
            <a:r>
              <a:rPr lang="en-US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256</a:t>
            </a:r>
            <a:r>
              <a:rPr lang="th-TH" dirty="0">
                <a:solidFill>
                  <a:srgbClr val="FF0000"/>
                </a:solidFill>
                <a:latin typeface="Kanit" panose="00000500000000000000" pitchFamily="2" charset="-34"/>
                <a:cs typeface="Kanit" panose="00000500000000000000" pitchFamily="2" charset="-34"/>
              </a:rPr>
              <a:t>8</a:t>
            </a:r>
            <a:endParaRPr lang="en-US" dirty="0">
              <a:solidFill>
                <a:srgbClr val="FF0000"/>
              </a:solidFill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7505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DB8C2-BA0E-457B-9DB8-4E2B78BD83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2DACC6-6FB9-4EBF-BCE7-C6657F112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18" y="145920"/>
            <a:ext cx="10773364" cy="6566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971BF4-F222-2BFD-0F34-C883DBB93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18" y="6092868"/>
            <a:ext cx="2229161" cy="6192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0DBED1-1991-A20A-3684-F52B9AB3042D}"/>
              </a:ext>
            </a:extLst>
          </p:cNvPr>
          <p:cNvSpPr txBox="1"/>
          <p:nvPr/>
        </p:nvSpPr>
        <p:spPr>
          <a:xfrm>
            <a:off x="437947" y="2934878"/>
            <a:ext cx="56437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ต้องทำเอกสารปริมาณมากทุกขั้นตอน</a:t>
            </a:r>
            <a:b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มีกรรมการตรวจรับงาน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(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หาคนตรวจรับก็ยาก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)</a:t>
            </a:r>
            <a:endParaRPr lang="th-TH" dirty="0">
              <a:solidFill>
                <a:srgbClr val="0070C0"/>
              </a:solidFill>
              <a:latin typeface="Noto Serif Thai" panose="02020502060505020204" pitchFamily="18" charset="-34"/>
              <a:cs typeface="Noto Serif Thai" panose="02020502060505020204" pitchFamily="18" charset="-34"/>
            </a:endParaRPr>
          </a:p>
          <a:p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ย้อนกลับไปแก้ไขการวิเคราะห์และออกแบบได้</a:t>
            </a:r>
            <a:b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แต่ก็จะมีผลกระทบกับค่าใช้จ่าย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/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เวลา</a:t>
            </a:r>
            <a:b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ต้องแก้ไขเอกสารทั้งหมดให้สอดคล้องกัน</a:t>
            </a:r>
            <a:b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กรรมการตรวจรับงานจะยอมหรือไม่</a:t>
            </a:r>
            <a:b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ถ้าไม่แก้ระบบก็ใช้งานไม่ได้หรือได้แต่ไม่ดี</a:t>
            </a:r>
          </a:p>
          <a:p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ถ้าแก้ก็เป็นความผิดที่ไม่วิเคราะห์และออกแบบไม่รอบคอบ</a:t>
            </a:r>
          </a:p>
        </p:txBody>
      </p:sp>
    </p:spTree>
    <p:extLst>
      <p:ext uri="{BB962C8B-B14F-4D97-AF65-F5344CB8AC3E}">
        <p14:creationId xmlns:p14="http://schemas.microsoft.com/office/powerpoint/2010/main" val="333239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78370-AE93-3A1A-D5F1-DA092E768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B72022-F74B-D814-95E6-107E9ECAE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62" y="133562"/>
            <a:ext cx="9994276" cy="6590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004F99-2C08-6801-E84D-0E204F62E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862" y="6286226"/>
            <a:ext cx="3543795" cy="4382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B4A895-EFF5-53AF-FD01-06A0DEF70539}"/>
              </a:ext>
            </a:extLst>
          </p:cNvPr>
          <p:cNvSpPr txBox="1"/>
          <p:nvPr/>
        </p:nvSpPr>
        <p:spPr>
          <a:xfrm>
            <a:off x="71725" y="2896889"/>
            <a:ext cx="4439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แบ่งงานเป็นระบบย่อย ๆ ที่เป็นอิสระจากกันได้</a:t>
            </a:r>
            <a:b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เช่น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shopping online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แบ่งเป็นระบบจัดการผู้ใช้ ระบบขายสินค้า ระบบชำระเงิน ฯลฯ</a:t>
            </a:r>
          </a:p>
        </p:txBody>
      </p:sp>
    </p:spTree>
    <p:extLst>
      <p:ext uri="{BB962C8B-B14F-4D97-AF65-F5344CB8AC3E}">
        <p14:creationId xmlns:p14="http://schemas.microsoft.com/office/powerpoint/2010/main" val="1653654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75AD4-FB8F-7C90-A3D4-15233B25C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C8CC01-80FA-CFDA-AF0F-FB21DB647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9643" y="129930"/>
            <a:ext cx="8782953" cy="65981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0F7D28-D171-ED10-C4F8-3B1760E51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203" y="6332409"/>
            <a:ext cx="2400635" cy="3905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7662B9-7F8E-1994-0699-D6E03EE53705}"/>
              </a:ext>
            </a:extLst>
          </p:cNvPr>
          <p:cNvSpPr txBox="1"/>
          <p:nvPr/>
        </p:nvSpPr>
        <p:spPr>
          <a:xfrm>
            <a:off x="874364" y="4509537"/>
            <a:ext cx="39109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การทดสอบระบบ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(testing)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 ถูกออกแบบโดยผู้เชี่ยวชาญตั้งแต่ต้น โอกาสที่ระบบจะทำงานผิดพลาด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/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บกพร่องมีน้อยมาก การทดสอบระบบอาจจะทำโดยใช้คนหรือโปรแกรม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(automatic)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ก็ได้</a:t>
            </a:r>
          </a:p>
        </p:txBody>
      </p:sp>
    </p:spTree>
    <p:extLst>
      <p:ext uri="{BB962C8B-B14F-4D97-AF65-F5344CB8AC3E}">
        <p14:creationId xmlns:p14="http://schemas.microsoft.com/office/powerpoint/2010/main" val="936569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47F253-504E-2619-AA9F-72A9D9265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1396F6-53AD-E1DD-34EE-87BC3CD28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86" y="325530"/>
            <a:ext cx="11117226" cy="43630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DACEBD-A8B4-03D7-7D38-E68489354A63}"/>
              </a:ext>
            </a:extLst>
          </p:cNvPr>
          <p:cNvSpPr txBox="1"/>
          <p:nvPr/>
        </p:nvSpPr>
        <p:spPr>
          <a:xfrm>
            <a:off x="537386" y="4988259"/>
            <a:ext cx="109632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Scope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Creep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 หมายถึง ขอบเขตของงานที่โดนขยายไปเรื่อย ๆ แบบไม่มีที่สิ้นสุด และเป็นสาเหตุหนึ่งที่ทำให้โครงการเกิดความล่าช้า และบางครั้งเป็นสาเหตุให้เกิดปัญหาข้อพิพาทกับผู้รับเหมา ผู้ว่าจ้างจะขยายขอบเขตงานได้แค่ไหน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?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ต้องประนีประนอมกับผู้รับเหมาด้วย ผู้รับเหมาอาจจะขอขยายเวลา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/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ขอค่าจ้างเพิ่ม ก็แล้วแต่จะตกลงกัน ผู้รับเหมาก็ไม่ควรประมูลงานมาในราคาต่ำเกินไป ต้องเผื่อการขยายขอบเขตไว้ด้วย</a:t>
            </a:r>
          </a:p>
        </p:txBody>
      </p:sp>
    </p:spTree>
    <p:extLst>
      <p:ext uri="{BB962C8B-B14F-4D97-AF65-F5344CB8AC3E}">
        <p14:creationId xmlns:p14="http://schemas.microsoft.com/office/powerpoint/2010/main" val="1330547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59166-D76F-ADCF-A8D3-6C970C809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CCE187-6E29-14B8-AABF-DCE50E9FC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0312" y="0"/>
            <a:ext cx="844145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CB58FE-1722-4230-C89C-C338E9E73D16}"/>
              </a:ext>
            </a:extLst>
          </p:cNvPr>
          <p:cNvSpPr txBox="1"/>
          <p:nvPr/>
        </p:nvSpPr>
        <p:spPr>
          <a:xfrm>
            <a:off x="122524" y="5556017"/>
            <a:ext cx="6979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ตัวอย่างเช่น ระบบปฏิบัติการ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Windows, macOS, Linux</a:t>
            </a:r>
            <a:b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เครื่องมือพัฒนาซอฟต์แวร์ เช่น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Java, .NET, Node.js</a:t>
            </a:r>
            <a:b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เว็บเบราเซอร์ ฯลฯ ไม่มีทางทำให้สมบูรณ์ได้ ต้องออก</a:t>
            </a:r>
            <a:r>
              <a:rPr lang="th-TH" dirty="0" err="1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เวอร์ชัน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1.0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มาก่อน</a:t>
            </a:r>
            <a:endParaRPr lang="en-US" dirty="0">
              <a:solidFill>
                <a:srgbClr val="0070C0"/>
              </a:solidFill>
              <a:latin typeface="Noto Serif Thai" panose="02020502060505020204" pitchFamily="18" charset="-34"/>
              <a:cs typeface="Noto Serif Thai" panose="02020502060505020204" pitchFamily="18" charset="-34"/>
            </a:endParaRPr>
          </a:p>
          <a:p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ทดสอบกับพฤติกรรมผู้ใช้จริง แล้วปรับปรุงเป็น</a:t>
            </a:r>
            <a:r>
              <a:rPr lang="th-TH" dirty="0" err="1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เวอร์ชัน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ต่อไป</a:t>
            </a:r>
          </a:p>
        </p:txBody>
      </p:sp>
    </p:spTree>
    <p:extLst>
      <p:ext uri="{BB962C8B-B14F-4D97-AF65-F5344CB8AC3E}">
        <p14:creationId xmlns:p14="http://schemas.microsoft.com/office/powerpoint/2010/main" val="1008285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B8A0C-BC0A-5384-8A20-D57DF443F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55FD2B-969E-51BB-FB1F-FED9F7BD7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23" y="370193"/>
            <a:ext cx="10040751" cy="4715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FD45FE-4E4C-1C0B-9AF3-EBB747A4F1A4}"/>
              </a:ext>
            </a:extLst>
          </p:cNvPr>
          <p:cNvSpPr txBox="1"/>
          <p:nvPr/>
        </p:nvSpPr>
        <p:spPr>
          <a:xfrm>
            <a:off x="8810658" y="1622670"/>
            <a:ext cx="31273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เช่น ทำ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UX/UI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 ให้สวยงาม</a:t>
            </a:r>
            <a:b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ใช้อัลกอริทึมใหม่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(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ผมคิดเองนะ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)</a:t>
            </a:r>
            <a:endParaRPr lang="th-TH" dirty="0">
              <a:solidFill>
                <a:srgbClr val="0070C0"/>
              </a:solidFill>
              <a:latin typeface="Noto Serif Thai" panose="02020502060505020204" pitchFamily="18" charset="-34"/>
              <a:cs typeface="Noto Serif Thai" panose="02020502060505020204" pitchFamily="18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115492-B665-78C1-FDCE-5EC86245E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679" y="5428188"/>
            <a:ext cx="9438640" cy="125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42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2C605-FE36-7942-3CD3-2A5B12102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ADA9AE-F02D-BC07-C132-D05D07619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2" y="399627"/>
            <a:ext cx="11974596" cy="60587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7C4195-AD5C-F856-664D-F382FC3EB0FB}"/>
              </a:ext>
            </a:extLst>
          </p:cNvPr>
          <p:cNvSpPr txBox="1"/>
          <p:nvPr/>
        </p:nvSpPr>
        <p:spPr>
          <a:xfrm>
            <a:off x="4612640" y="6089041"/>
            <a:ext cx="5648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Design prototype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เช่น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prototype car, fashion show</a:t>
            </a:r>
            <a:b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ทดสอบแล้วก็ทิ้งไป ไม่ได้นำมาผลิตเพื่อขาย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E34FCE-CCCA-095D-1717-DA0EA3C82CD9}"/>
              </a:ext>
            </a:extLst>
          </p:cNvPr>
          <p:cNvSpPr txBox="1"/>
          <p:nvPr/>
        </p:nvSpPr>
        <p:spPr>
          <a:xfrm>
            <a:off x="5711858" y="1104510"/>
            <a:ext cx="61855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Design prototype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อาจจะทดลองทำ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features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ที่ผู้ใช้แนะนำมา ซึ่งผู้ใช้ก็ยังไม่ค่อยเข้าใจดีนัก หรือจินตนาการไม่ออกว่าถ้าทำไปแล้ว จะเป็นยังไง ดังนั้นทำเสร็จแล้วก็ทิ้งไปเลย เลือกเฉพาะบาง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features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ไปใช้</a:t>
            </a:r>
          </a:p>
        </p:txBody>
      </p:sp>
    </p:spTree>
    <p:extLst>
      <p:ext uri="{BB962C8B-B14F-4D97-AF65-F5344CB8AC3E}">
        <p14:creationId xmlns:p14="http://schemas.microsoft.com/office/powerpoint/2010/main" val="1760535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619647-A2BB-EB97-EF48-B24607768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7" y="794970"/>
            <a:ext cx="11717385" cy="526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11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AD627-1696-4148-5B33-03C522805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8D5979-E13C-1A8D-EFEB-A64C7B7DD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1355"/>
            <a:ext cx="12192000" cy="10466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79EBB0-6403-A4F0-DCE9-DE4E965DF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97" y="0"/>
            <a:ext cx="10915205" cy="58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68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22FFE-95B2-6EBB-601A-B9F608CD1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35757-223F-1E2B-FD74-8F78F5F22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551" y="741680"/>
            <a:ext cx="7550097" cy="4609410"/>
          </a:xfrm>
          <a:prstGeom prst="rect">
            <a:avLst/>
          </a:prstGeom>
        </p:spPr>
      </p:pic>
      <p:pic>
        <p:nvPicPr>
          <p:cNvPr id="1026" name="Picture 2" descr="User - Free social icons">
            <a:extLst>
              <a:ext uri="{FF2B5EF4-FFF2-40B4-BE49-F238E27FC236}">
                <a16:creationId xmlns:a16="http://schemas.microsoft.com/office/drawing/2014/main" id="{4DB062A2-B81F-6FAE-B37C-FE7F873E7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831" y="2275840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80A1D1-DB09-2FA7-48CC-42BE0C0B66A5}"/>
              </a:ext>
            </a:extLst>
          </p:cNvPr>
          <p:cNvSpPr txBox="1"/>
          <p:nvPr/>
        </p:nvSpPr>
        <p:spPr>
          <a:xfrm>
            <a:off x="2310791" y="3657600"/>
            <a:ext cx="233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มีผู้ใช้หรือตัวแทน</a:t>
            </a:r>
            <a:b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คอยตอบคำถามให้</a:t>
            </a:r>
          </a:p>
        </p:txBody>
      </p:sp>
    </p:spTree>
    <p:extLst>
      <p:ext uri="{BB962C8B-B14F-4D97-AF65-F5344CB8AC3E}">
        <p14:creationId xmlns:p14="http://schemas.microsoft.com/office/powerpoint/2010/main" val="391512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6BBF96-6E5B-8C71-7DE5-CACFBCC34CE5}"/>
              </a:ext>
            </a:extLst>
          </p:cNvPr>
          <p:cNvSpPr txBox="1"/>
          <p:nvPr/>
        </p:nvSpPr>
        <p:spPr>
          <a:xfrm>
            <a:off x="962025" y="2259449"/>
            <a:ext cx="1026795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>
                <a:latin typeface="Kanit" panose="00000500000000000000" pitchFamily="2" charset="-34"/>
                <a:cs typeface="Kanit" panose="00000500000000000000" pitchFamily="2" charset="-34"/>
              </a:rPr>
              <a:t>2</a:t>
            </a:r>
          </a:p>
          <a:p>
            <a:pPr algn="ctr"/>
            <a:r>
              <a:rPr lang="en-US" sz="4000" dirty="0">
                <a:latin typeface="Kanit" panose="00000500000000000000" pitchFamily="2" charset="-34"/>
                <a:cs typeface="Kanit" panose="00000500000000000000" pitchFamily="2" charset="-34"/>
              </a:rPr>
              <a:t>Project Selection </a:t>
            </a:r>
            <a:r>
              <a:rPr lang="en-US" sz="4000">
                <a:latin typeface="Kanit" panose="00000500000000000000" pitchFamily="2" charset="-34"/>
                <a:cs typeface="Kanit" panose="00000500000000000000" pitchFamily="2" charset="-34"/>
              </a:rPr>
              <a:t>and Management</a:t>
            </a:r>
            <a:endParaRPr lang="en-US" sz="4000" dirty="0">
              <a:latin typeface="Kanit" panose="00000500000000000000" pitchFamily="2" charset="-34"/>
              <a:cs typeface="Kani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402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8210A-F7EE-4BCF-1346-4D7C109C4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05A159-C3BB-6FCB-1C90-631C95DE9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21"/>
            <a:ext cx="12192000" cy="46274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9F381F-6335-FD88-D54B-5CDFBE520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731798"/>
            <a:ext cx="5119931" cy="14150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D2AF04-C771-1906-104A-6090DB4C377D}"/>
              </a:ext>
            </a:extLst>
          </p:cNvPr>
          <p:cNvSpPr txBox="1"/>
          <p:nvPr/>
        </p:nvSpPr>
        <p:spPr>
          <a:xfrm>
            <a:off x="8869680" y="1409115"/>
            <a:ext cx="3251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 quality of something that is not</a:t>
            </a:r>
            <a:br>
              <a:rPr lang="en-US" sz="16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easy to notice but may be important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336E3C-35EE-1569-D864-F8BEE52BC89C}"/>
              </a:ext>
            </a:extLst>
          </p:cNvPr>
          <p:cNvCxnSpPr>
            <a:cxnSpLocks/>
          </p:cNvCxnSpPr>
          <p:nvPr/>
        </p:nvCxnSpPr>
        <p:spPr>
          <a:xfrm>
            <a:off x="10688320" y="1409115"/>
            <a:ext cx="746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532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9C32D8-A8B2-9765-A3DA-822EC85CD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5659"/>
            <a:ext cx="12192000" cy="423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695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EDBF6F-39B2-6D8B-63B4-B711EDB35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44" y="185889"/>
            <a:ext cx="11726912" cy="23815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BEB788-638B-3560-8028-9814733C4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44" y="2567471"/>
            <a:ext cx="11745964" cy="422016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C1A9E9-FB81-9BB8-378D-370CD4C70351}"/>
              </a:ext>
            </a:extLst>
          </p:cNvPr>
          <p:cNvSpPr txBox="1"/>
          <p:nvPr/>
        </p:nvSpPr>
        <p:spPr>
          <a:xfrm>
            <a:off x="5201372" y="294339"/>
            <a:ext cx="4450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ผู้ใช้อาจจะพูดไม่เก่ง อธิบายไม่เป็น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(non-IT)</a:t>
            </a:r>
            <a:endParaRPr lang="th-TH" dirty="0">
              <a:solidFill>
                <a:srgbClr val="0070C0"/>
              </a:solidFill>
              <a:latin typeface="Noto Serif Thai" panose="02020502060505020204" pitchFamily="18" charset="-34"/>
              <a:cs typeface="Noto Serif Thai" panose="020205020605050202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3544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E0BCD-9BC4-20BA-C9A2-4CC18232B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5171B4-8A17-0D0C-82EB-BBE738E34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18" y="186131"/>
            <a:ext cx="11745964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48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521A6-7F79-7E1E-9665-8C3022BD1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E6E837-C305-A81A-97B0-7515B0258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9" y="186131"/>
            <a:ext cx="11698333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887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DD0B4-009C-8588-8D44-547072B4B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757910-A755-FF11-8A17-133D2A865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49" y="186131"/>
            <a:ext cx="11717385" cy="34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87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81820-AB74-1A6E-37B8-C9012183F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E65C09-E9CA-AC1F-B30A-E02402CE6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989"/>
            <a:ext cx="12192000" cy="46468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D25430-CE87-0300-4BF8-5D99A9163B15}"/>
              </a:ext>
            </a:extLst>
          </p:cNvPr>
          <p:cNvSpPr/>
          <p:nvPr/>
        </p:nvSpPr>
        <p:spPr>
          <a:xfrm>
            <a:off x="6197600" y="1290320"/>
            <a:ext cx="5730240" cy="2138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77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F5DD6-8F71-91CD-408B-21B504A7E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A00F5E-8302-A9FC-6C01-25343F7C6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4427"/>
            <a:ext cx="12192000" cy="3220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FF0545-BF0D-A442-1188-84773F206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" y="3783373"/>
            <a:ext cx="8029575" cy="2790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6CE1D5-C3A9-5712-7585-ECCB252E0A70}"/>
              </a:ext>
            </a:extLst>
          </p:cNvPr>
          <p:cNvSpPr txBox="1"/>
          <p:nvPr/>
        </p:nvSpPr>
        <p:spPr>
          <a:xfrm>
            <a:off x="8729662" y="3888424"/>
            <a:ext cx="2867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ให้เลือก </a:t>
            </a:r>
            <a:r>
              <a:rPr lang="en-US" sz="14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method </a:t>
            </a:r>
            <a:r>
              <a:rPr lang="th-TH" sz="14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จากในตารางนี้เท่านั้น พร้อมทั้งให้เหตุผลประกอบ</a:t>
            </a:r>
            <a:endParaRPr lang="en-US" sz="1400" dirty="0">
              <a:latin typeface="Noto Serif Thai" panose="02020502060505020204" pitchFamily="18" charset="-34"/>
              <a:cs typeface="Noto Serif Thai" panose="02020502060505020204" pitchFamily="18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46E125-4142-CA55-4F09-D811F5BAAA2A}"/>
              </a:ext>
            </a:extLst>
          </p:cNvPr>
          <p:cNvSpPr/>
          <p:nvPr/>
        </p:nvSpPr>
        <p:spPr>
          <a:xfrm>
            <a:off x="5457825" y="4437995"/>
            <a:ext cx="2724150" cy="191155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9A2DE7-7F03-1D87-3A37-9F0C364F89FE}"/>
              </a:ext>
            </a:extLst>
          </p:cNvPr>
          <p:cNvSpPr/>
          <p:nvPr/>
        </p:nvSpPr>
        <p:spPr>
          <a:xfrm>
            <a:off x="5457825" y="5685770"/>
            <a:ext cx="2724150" cy="19115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B608F-2DD9-BE45-348B-87A7ECFC8365}"/>
              </a:ext>
            </a:extLst>
          </p:cNvPr>
          <p:cNvSpPr/>
          <p:nvPr/>
        </p:nvSpPr>
        <p:spPr>
          <a:xfrm>
            <a:off x="7524750" y="4012202"/>
            <a:ext cx="990600" cy="22552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49E73C-2623-3775-F32F-974F3ACAB0F9}"/>
              </a:ext>
            </a:extLst>
          </p:cNvPr>
          <p:cNvCxnSpPr>
            <a:cxnSpLocks/>
          </p:cNvCxnSpPr>
          <p:nvPr/>
        </p:nvCxnSpPr>
        <p:spPr>
          <a:xfrm>
            <a:off x="2066925" y="3114675"/>
            <a:ext cx="3857625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6247BE1-2622-16B7-BBA5-ABE8AD868147}"/>
              </a:ext>
            </a:extLst>
          </p:cNvPr>
          <p:cNvCxnSpPr>
            <a:cxnSpLocks/>
          </p:cNvCxnSpPr>
          <p:nvPr/>
        </p:nvCxnSpPr>
        <p:spPr>
          <a:xfrm>
            <a:off x="10315575" y="1924050"/>
            <a:ext cx="118110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87BD90-3A1F-386F-D1C2-932B21DE1792}"/>
              </a:ext>
            </a:extLst>
          </p:cNvPr>
          <p:cNvCxnSpPr>
            <a:cxnSpLocks/>
          </p:cNvCxnSpPr>
          <p:nvPr/>
        </p:nvCxnSpPr>
        <p:spPr>
          <a:xfrm>
            <a:off x="8181975" y="1609725"/>
            <a:ext cx="30194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D7B3662-D844-AEC1-267D-0842FC8BF62D}"/>
              </a:ext>
            </a:extLst>
          </p:cNvPr>
          <p:cNvSpPr/>
          <p:nvPr/>
        </p:nvSpPr>
        <p:spPr>
          <a:xfrm>
            <a:off x="5391150" y="4012202"/>
            <a:ext cx="990600" cy="225524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751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F80394-FCAB-3F49-EA2B-F1A7AA8CAB46}"/>
              </a:ext>
            </a:extLst>
          </p:cNvPr>
          <p:cNvSpPr txBox="1"/>
          <p:nvPr/>
        </p:nvSpPr>
        <p:spPr>
          <a:xfrm>
            <a:off x="6962774" y="6550223"/>
            <a:ext cx="52292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https://www.ibm.com/think/topics/knowledge-management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B80F3C-D834-71BB-AD32-5F7C986CA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71" y="523488"/>
            <a:ext cx="6858957" cy="554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555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35202-AC90-C51E-B2FF-18153CFBA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B67696-9E11-5440-B46B-6168F3086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71" y="523488"/>
            <a:ext cx="6963747" cy="536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3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1061DC-34A6-9109-A300-5E921731F530}"/>
              </a:ext>
            </a:extLst>
          </p:cNvPr>
          <p:cNvSpPr txBox="1"/>
          <p:nvPr/>
        </p:nvSpPr>
        <p:spPr>
          <a:xfrm>
            <a:off x="614361" y="352336"/>
            <a:ext cx="109632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0" i="0" u="none" strike="noStrike" baseline="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Most IT departments face a demand for IT projects that far exceeds the department’s ability to supply them. In the past 10 years, business application growth has exploded, and </a:t>
            </a:r>
            <a:r>
              <a:rPr lang="en-US" b="1" dirty="0">
                <a:solidFill>
                  <a:srgbClr val="FF000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chief information officers (CIOs)</a:t>
            </a:r>
            <a:r>
              <a:rPr lang="en-US" sz="1800" b="0" i="0" u="none" strike="noStrike" baseline="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 are challenged to select projects that will provide the highest possible return on IT investments while managing project risk. </a:t>
            </a:r>
            <a:endParaRPr lang="en-US" dirty="0">
              <a:latin typeface="Noto Serif Thai" panose="02020502060505020204" pitchFamily="18" charset="-34"/>
              <a:cs typeface="Noto Serif Thai" panose="02020502060505020204" pitchFamily="18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56DF3-2832-BFAA-5BEA-03303613FA8B}"/>
              </a:ext>
            </a:extLst>
          </p:cNvPr>
          <p:cNvSpPr txBox="1"/>
          <p:nvPr/>
        </p:nvSpPr>
        <p:spPr>
          <a:xfrm>
            <a:off x="614361" y="1774477"/>
            <a:ext cx="109632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0" i="0" u="none" strike="noStrike" baseline="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Historically, IT departments have tended to select projects by ad hoc methods: first-in, </a:t>
            </a:r>
            <a:r>
              <a:rPr lang="en-US" sz="1800" b="0" i="0" u="none" strike="noStrike" baseline="0" dirty="0" err="1">
                <a:latin typeface="Noto Serif Thai" panose="02020502060505020204" pitchFamily="18" charset="-34"/>
                <a:cs typeface="Noto Serif Thai" panose="02020502060505020204" pitchFamily="18" charset="-34"/>
              </a:rPr>
              <a:t>firstout</a:t>
            </a:r>
            <a:r>
              <a:rPr lang="en-US" sz="1800" b="0" i="0" u="none" strike="noStrike" baseline="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; political clout; or the squeaky wheel getting the grease. In recent years, IT departments have collected project information and mapped the projects’ contributions to business goals, using a project portfolio perspective.</a:t>
            </a:r>
            <a:endParaRPr lang="en-US" dirty="0">
              <a:latin typeface="Noto Serif Thai" panose="02020502060505020204" pitchFamily="18" charset="-34"/>
              <a:cs typeface="Noto Serif Thai" panose="02020502060505020204" pitchFamily="18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9E1326-02E5-1681-87B7-ABDD4B4A9A5B}"/>
              </a:ext>
            </a:extLst>
          </p:cNvPr>
          <p:cNvSpPr txBox="1"/>
          <p:nvPr/>
        </p:nvSpPr>
        <p:spPr>
          <a:xfrm>
            <a:off x="614360" y="3196618"/>
            <a:ext cx="109632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Project portfolio management</a:t>
            </a:r>
            <a:r>
              <a:rPr lang="en-US" sz="1800" b="0" i="0" u="none" strike="noStrike" baseline="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, a process of selecting, prioritizing, and monitoring project results, has become a critical success factor for IT departments facing too many potential projects with too few resources. Software for project portfolio management, such as Hewlett Packard’s Project and Portfolio Management, Primavera Systems’ </a:t>
            </a:r>
            <a:r>
              <a:rPr lang="en-US" sz="1800" b="0" i="0" u="none" strike="noStrike" baseline="0" dirty="0" err="1">
                <a:latin typeface="Noto Serif Thai" panose="02020502060505020204" pitchFamily="18" charset="-34"/>
                <a:cs typeface="Noto Serif Thai" panose="02020502060505020204" pitchFamily="18" charset="-34"/>
              </a:rPr>
              <a:t>ProSight</a:t>
            </a:r>
            <a:r>
              <a:rPr lang="en-US" sz="1800" b="0" i="0" u="none" strike="noStrike" baseline="0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, and open-source Project.net, has become a valuable tool for IT organizations.</a:t>
            </a:r>
            <a:endParaRPr lang="en-US" dirty="0">
              <a:latin typeface="Noto Serif Thai" panose="02020502060505020204" pitchFamily="18" charset="-34"/>
              <a:cs typeface="Noto Serif Thai" panose="02020502060505020204" pitchFamily="18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ED564C-6A31-04C2-19A5-A03C17FD4139}"/>
              </a:ext>
            </a:extLst>
          </p:cNvPr>
          <p:cNvSpPr txBox="1"/>
          <p:nvPr/>
        </p:nvSpPr>
        <p:spPr>
          <a:xfrm>
            <a:off x="614359" y="4895758"/>
            <a:ext cx="109632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กรณีเป็นผู้รับเหมาก็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ต้องทำคล้าย ๆ องค์กรคือ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 prioritize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โครงการที่เสนอเข้ามา ว่าจะเซ็นสัญญาโครงการไหนก่อน โดยพิจารณาจากหลาย ๆ ปัจจัย เช่น ผลกำไร × ความน่าจะเป็นที่จะทำสำเร็จ ความน่าจะเป็นขึ้นกับความซับซ้อนของตัวงาน ความเชี่ยวชาญของผู้รับเหมา ทรัพยากรบุคคลและเวลา ลูกค้าคุยง่าย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/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ยาก เก็บเงินได้เร็ว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/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ช้า</a:t>
            </a:r>
            <a:endParaRPr lang="en-US" dirty="0">
              <a:solidFill>
                <a:srgbClr val="0070C0"/>
              </a:solidFill>
              <a:latin typeface="Noto Serif Thai" panose="02020502060505020204" pitchFamily="18" charset="-34"/>
              <a:cs typeface="Noto Serif Thai" panose="02020502060505020204" pitchFamily="18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DA0789-22C5-4632-3B8E-E52CFE480B82}"/>
              </a:ext>
            </a:extLst>
          </p:cNvPr>
          <p:cNvSpPr txBox="1"/>
          <p:nvPr/>
        </p:nvSpPr>
        <p:spPr>
          <a:xfrm>
            <a:off x="1476375" y="1921043"/>
            <a:ext cx="10858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pull, influence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5CF8EE-4F99-5D6B-5CF9-2053A2511354}"/>
              </a:ext>
            </a:extLst>
          </p:cNvPr>
          <p:cNvSpPr txBox="1"/>
          <p:nvPr/>
        </p:nvSpPr>
        <p:spPr>
          <a:xfrm>
            <a:off x="2952750" y="1921042"/>
            <a:ext cx="433387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the wheel that squeaks the loudest, is the one that gets the grease</a:t>
            </a:r>
          </a:p>
        </p:txBody>
      </p:sp>
    </p:spTree>
    <p:extLst>
      <p:ext uri="{BB962C8B-B14F-4D97-AF65-F5344CB8AC3E}">
        <p14:creationId xmlns:p14="http://schemas.microsoft.com/office/powerpoint/2010/main" val="122185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D8B4913-D5D5-65D8-4465-67A9B2EB44AB}"/>
              </a:ext>
            </a:extLst>
          </p:cNvPr>
          <p:cNvSpPr txBox="1"/>
          <p:nvPr/>
        </p:nvSpPr>
        <p:spPr>
          <a:xfrm>
            <a:off x="614356" y="352336"/>
            <a:ext cx="109632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Although training and software are available to help project managers, </a:t>
            </a:r>
            <a:r>
              <a:rPr lang="en-US" b="1" dirty="0">
                <a:solidFill>
                  <a:srgbClr val="FF000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unreasonable demands</a:t>
            </a:r>
            <a:r>
              <a:rPr lang="en-US" dirty="0">
                <a:latin typeface="Noto Serif Thai" panose="02020502060505020204" pitchFamily="18" charset="-34"/>
                <a:cs typeface="Noto Serif Thai" panose="02020502060505020204" pitchFamily="18" charset="-34"/>
              </a:rPr>
              <a:t> set by project sponsors and business managers can make project management exceedingly difficult. Too often, the approach of the holiday season, the chance at winning a proposal with a low bid, or a funding opportunity pressures project managers to promise systems long before they are realistically able to deliver them. </a:t>
            </a:r>
            <a:r>
              <a:rPr lang="en-US" b="1" dirty="0">
                <a:solidFill>
                  <a:srgbClr val="FF000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These overly optimistic timetables are thought to be one of the biggest problems that projects face; instead of pushing a project forward faster, they result in delays.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4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AE929-D3B7-1F1C-8622-1C1DB0B76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DE2E14-62A4-186E-F29D-4B360D68F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7" y="361522"/>
            <a:ext cx="11717385" cy="6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0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7F1E0-1D7A-112E-D7E3-8DB4ACFD1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448E31-E263-6F44-7EF6-A5493D147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76" y="277370"/>
            <a:ext cx="11564048" cy="455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7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CFF52-F8D4-1F7A-8AAF-6CC51E157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2CE5A6-77B5-5A80-E6D7-6B6850103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2" y="0"/>
            <a:ext cx="11755491" cy="47441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0B701D-BA7A-D06A-6762-1E8A73A0E5DF}"/>
              </a:ext>
            </a:extLst>
          </p:cNvPr>
          <p:cNvSpPr txBox="1"/>
          <p:nvPr/>
        </p:nvSpPr>
        <p:spPr>
          <a:xfrm>
            <a:off x="218252" y="4926238"/>
            <a:ext cx="1175549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457200" algn="l"/>
                <a:tab pos="1544638" algn="l"/>
              </a:tabLst>
            </a:pP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ยกตัวอย่างบริษัท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Google</a:t>
            </a:r>
            <a:endParaRPr lang="th-TH" dirty="0">
              <a:solidFill>
                <a:srgbClr val="0070C0"/>
              </a:solidFill>
              <a:latin typeface="Noto Serif Thai" panose="02020502060505020204" pitchFamily="18" charset="-34"/>
              <a:cs typeface="Noto Serif Thai" panose="02020502060505020204" pitchFamily="18" charset="-34"/>
            </a:endParaRPr>
          </a:p>
          <a:p>
            <a:pPr>
              <a:tabLst>
                <a:tab pos="457200" algn="l"/>
                <a:tab pos="1544638" algn="l"/>
              </a:tabLst>
            </a:pP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	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สำคัญที่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1	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ทำระบบที่สนับสนุนงานหลัก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/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งานประจำขององค์กรก่อน เช่น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Google Search</a:t>
            </a:r>
            <a:b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	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สำคัญที่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2	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ทำระบบที่ช่วยเพิ่มคุณค่า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(value)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ให้องค์กร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เช่น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 Gmail, Google Drive, Google Cloud Platform</a:t>
            </a:r>
            <a:b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		(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สร้างระบบนิเวศ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ecological system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เช่น ระบบนิเวศของ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Apple, Android, Microsoft, Samsung)</a:t>
            </a:r>
            <a:endParaRPr lang="th-TH" dirty="0">
              <a:solidFill>
                <a:srgbClr val="0070C0"/>
              </a:solidFill>
              <a:latin typeface="Noto Serif Thai" panose="02020502060505020204" pitchFamily="18" charset="-34"/>
              <a:cs typeface="Noto Serif Thai" panose="02020502060505020204" pitchFamily="18" charset="-34"/>
            </a:endParaRPr>
          </a:p>
          <a:p>
            <a:pPr>
              <a:tabLst>
                <a:tab pos="457200" algn="l"/>
                <a:tab pos="1544638" algn="l"/>
              </a:tabLst>
            </a:pP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	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สำคัญที่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3	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ทำระบบที่เป็นการลงทุนเพื่ออนาคต เช่น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Gemini AI, Quantum Computer</a:t>
            </a:r>
            <a:b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</a:b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		(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แบ่งกำไรส่วนหนึ่งมาลงทุนเพื่ออนาคต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9036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1F9A55-AD70-1DB8-76B4-AFF6EA7F8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F778BF-E631-5CC5-314F-35C546079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73" y="367046"/>
            <a:ext cx="11347854" cy="526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7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B0776-4964-700D-FE93-D8DDAB9C10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703093-8F68-2561-01B8-0B0CF9111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018" y="325530"/>
            <a:ext cx="11021963" cy="32198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C3A526-0E65-0839-08FA-79DC3917E6E8}"/>
              </a:ext>
            </a:extLst>
          </p:cNvPr>
          <p:cNvSpPr txBox="1"/>
          <p:nvPr/>
        </p:nvSpPr>
        <p:spPr>
          <a:xfrm>
            <a:off x="585018" y="3808638"/>
            <a:ext cx="109632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การย้อนกลับไปแก้</a:t>
            </a:r>
            <a:r>
              <a:rPr lang="th-TH" dirty="0" err="1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เฟส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ก่อนหน้าเล็ก ๆ น้อย ๆ ก็พอทำได้ แต่ก็เสียเวลาและค่าใช้จ่าย</a:t>
            </a:r>
          </a:p>
          <a:p>
            <a:pPr algn="thaiDist"/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	การแก้ไขเล็ก ๆ น้อย ๆ เช่น เพิ่ม</a:t>
            </a:r>
            <a:r>
              <a:rPr lang="th-TH" dirty="0" err="1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ฟิ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ลด์ข้อมูลเบอร์โทรศัพท์ของผู้ใช้</a:t>
            </a:r>
          </a:p>
          <a:p>
            <a:pPr algn="thaiDist"/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	การแก้ไขที่มีผลกระทบมาก เช่น การเปลี่ยน </a:t>
            </a:r>
            <a:r>
              <a:rPr lang="en-US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requirements </a:t>
            </a:r>
            <a:r>
              <a:rPr lang="th-TH" dirty="0">
                <a:solidFill>
                  <a:srgbClr val="0070C0"/>
                </a:solidFill>
                <a:latin typeface="Noto Serif Thai" panose="02020502060505020204" pitchFamily="18" charset="-34"/>
                <a:cs typeface="Noto Serif Thai" panose="02020502060505020204" pitchFamily="18" charset="-34"/>
              </a:rPr>
              <a:t>ที่ต้องแก้โครงสร้างฐานข้อมูล</a:t>
            </a:r>
          </a:p>
        </p:txBody>
      </p:sp>
    </p:spTree>
    <p:extLst>
      <p:ext uri="{BB962C8B-B14F-4D97-AF65-F5344CB8AC3E}">
        <p14:creationId xmlns:p14="http://schemas.microsoft.com/office/powerpoint/2010/main" val="421073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963</Words>
  <Application>Microsoft Office PowerPoint</Application>
  <PresentationFormat>Widescreen</PresentationFormat>
  <Paragraphs>33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Kanit</vt:lpstr>
      <vt:lpstr>Noto Serif Thai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ชัชวิทย์ อาภรณ์เทวัญ</dc:creator>
  <cp:lastModifiedBy>ชัชวิทย์ อาภรณ์เทวัญ</cp:lastModifiedBy>
  <cp:revision>231</cp:revision>
  <dcterms:created xsi:type="dcterms:W3CDTF">2025-01-07T07:16:12Z</dcterms:created>
  <dcterms:modified xsi:type="dcterms:W3CDTF">2025-02-03T13:39:08Z</dcterms:modified>
</cp:coreProperties>
</file>