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F943-73A5-16FA-1DF6-C764FCF67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97C5B-625E-D4BA-0D22-AB15140CE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FDDF-C9ED-764B-324D-9A4F5A178FB3}"/>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1E40546E-B79B-01B7-99D7-DDD6D31AB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EEEB2-03D5-67A6-1BE1-BB7034567CED}"/>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43212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C51A-EB58-6A3D-12C0-DBDE2FC9D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5FADDE-DF0A-FB18-44BB-15B66FC03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14650-0182-5C98-C947-972AAC923B2D}"/>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A0F358F3-29A9-8D93-4435-7679A218B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A2D8E-F41C-DA4E-FEB3-C29D39AE08F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88161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CC1EE-7E9B-DA33-B4CE-7A2622D13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B0B0D-C57C-C909-5B82-6AA5A2420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E6C19-C448-C0F5-3B72-BC6F7BCD4579}"/>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4EC94023-FF70-35B0-EC05-A62373435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1ACE2-FEEF-CADB-23F5-27D98EA6EB30}"/>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69916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54FF-DBB1-98F1-FBEA-B64DCBE42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8DFF6-0B35-B8A4-8132-B4FD934A98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7A831-7735-04A6-B975-4366F6E8EE01}"/>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9652B679-0919-280E-0E12-D49FBE689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41AFF-0F2B-DBAA-1796-C0A996A93147}"/>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30899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2289-6FD9-A3AF-21A0-C88A1BFA5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D2C086-03B2-4395-A0D7-69E29D9CE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78F39-DD23-64B0-2828-84802AB895F5}"/>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84D45749-E447-E29F-DFFB-16F49190A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86720-3F38-3463-79D2-2C64CB04FE84}"/>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336806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D16D-A0F7-560A-21EA-4AF360A9F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5AF11-8768-B014-618A-8305DCE9D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91E59-C14B-E627-B74A-788416B1C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3B8BF0-A6D4-92E9-3CED-331481EB9CCF}"/>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6" name="Footer Placeholder 5">
            <a:extLst>
              <a:ext uri="{FF2B5EF4-FFF2-40B4-BE49-F238E27FC236}">
                <a16:creationId xmlns:a16="http://schemas.microsoft.com/office/drawing/2014/main" id="{149B4F18-0DB8-63C1-A346-974FE057C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C1108-E5D7-AC33-C93B-8D41150F9407}"/>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79947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9647-196E-E926-3598-7E65448AC2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95946C-2F05-92B1-BF32-520E6CCE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7AA267-FEE7-A38B-A43B-1E51AD6BDF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E9B15-0D81-3503-3418-6CD4E038A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390B5-1FA8-CA0C-3698-9D6B9EAB3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81C52-1852-C60F-9221-4224A00DDC99}"/>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8" name="Footer Placeholder 7">
            <a:extLst>
              <a:ext uri="{FF2B5EF4-FFF2-40B4-BE49-F238E27FC236}">
                <a16:creationId xmlns:a16="http://schemas.microsoft.com/office/drawing/2014/main" id="{DFF2CEAB-2B55-C493-D569-AFBDDBBC34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5F334-D7B6-CE32-60F1-0DD1F0C3CBDE}"/>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16785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B743-700B-B7D3-AD72-1BC3CC08B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FC82ED-E248-0025-207C-F5B64372629E}"/>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4" name="Footer Placeholder 3">
            <a:extLst>
              <a:ext uri="{FF2B5EF4-FFF2-40B4-BE49-F238E27FC236}">
                <a16:creationId xmlns:a16="http://schemas.microsoft.com/office/drawing/2014/main" id="{E847FE30-53E5-7979-060A-542ED39470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C7B75-5D26-39DA-D4BB-C61EBA7B60B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408033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78C725-5E6B-AACC-F036-2F27F49B12CA}"/>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3" name="Footer Placeholder 2">
            <a:extLst>
              <a:ext uri="{FF2B5EF4-FFF2-40B4-BE49-F238E27FC236}">
                <a16:creationId xmlns:a16="http://schemas.microsoft.com/office/drawing/2014/main" id="{8BAAEDD9-7A74-3D4F-65A1-7A8191EB6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DC8BB-69B8-4A4D-D9D0-6DB362DDABD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02846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E79D-8EC4-E3AE-2ACD-22EEAF92C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361BF7-55F4-5F76-7150-FBC09C374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378FF-C6C4-534B-621F-D5C85B986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F01C7-9BBE-BAC9-2F68-03558424670D}"/>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6" name="Footer Placeholder 5">
            <a:extLst>
              <a:ext uri="{FF2B5EF4-FFF2-40B4-BE49-F238E27FC236}">
                <a16:creationId xmlns:a16="http://schemas.microsoft.com/office/drawing/2014/main" id="{5661F613-029E-9E81-DDA5-60366D5C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024A-2A32-052B-ABD3-A73325508F03}"/>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399876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F362-D9FD-9B89-CB57-3C6661EE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06537B-3FCF-9476-679A-7ECC9E79A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931D0C-C986-5E25-C274-3C17B1E79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7D6CC-CFD0-8266-F594-88412AB72F92}"/>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6" name="Footer Placeholder 5">
            <a:extLst>
              <a:ext uri="{FF2B5EF4-FFF2-40B4-BE49-F238E27FC236}">
                <a16:creationId xmlns:a16="http://schemas.microsoft.com/office/drawing/2014/main" id="{5D862BE0-65F8-3A37-8AA6-15E52F77F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E529E-C246-11D4-20A5-F5D0808FA3AB}"/>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16395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4585E-CB1D-5603-55F5-A8295F23F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A6367A-2795-5C01-3EE9-B69DD59DE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B7827-25FE-CFAC-4F8D-E9EEADB41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2528E020-08D6-4FEA-3D32-80389B4B8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724CF-AC92-C555-87E7-2C2DF836E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D08B8-8E8E-41B2-B4E1-3B7B5F0ECAB2}" type="slidenum">
              <a:rPr lang="en-US" smtClean="0"/>
              <a:t>‹#›</a:t>
            </a:fld>
            <a:endParaRPr lang="en-US"/>
          </a:p>
        </p:txBody>
      </p:sp>
    </p:spTree>
    <p:extLst>
      <p:ext uri="{BB962C8B-B14F-4D97-AF65-F5344CB8AC3E}">
        <p14:creationId xmlns:p14="http://schemas.microsoft.com/office/powerpoint/2010/main" val="331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E895C9-29F5-D611-90AF-F60177909F50}"/>
              </a:ext>
            </a:extLst>
          </p:cNvPr>
          <p:cNvSpPr txBox="1"/>
          <p:nvPr/>
        </p:nvSpPr>
        <p:spPr>
          <a:xfrm>
            <a:off x="0" y="1089898"/>
            <a:ext cx="12192000" cy="4278094"/>
          </a:xfrm>
          <a:prstGeom prst="rect">
            <a:avLst/>
          </a:prstGeom>
          <a:noFill/>
        </p:spPr>
        <p:txBody>
          <a:bodyPr wrap="square" rtlCol="0">
            <a:spAutoFit/>
          </a:bodyPr>
          <a:lstStyle/>
          <a:p>
            <a:pPr algn="ctr"/>
            <a:r>
              <a:rPr lang="en-US" sz="7200" b="0" i="0" dirty="0">
                <a:effectLst/>
                <a:latin typeface="Kanit" panose="00000500000000000000" pitchFamily="2" charset="-34"/>
                <a:cs typeface="Kanit" panose="00000500000000000000" pitchFamily="2" charset="-34"/>
              </a:rPr>
              <a:t>2301361</a:t>
            </a:r>
            <a:br>
              <a:rPr lang="en-US" sz="6600" b="0" i="0" dirty="0">
                <a:effectLst/>
                <a:latin typeface="Kanit" panose="00000500000000000000" pitchFamily="2" charset="-34"/>
                <a:cs typeface="Kanit" panose="00000500000000000000" pitchFamily="2" charset="-34"/>
              </a:rPr>
            </a:br>
            <a:r>
              <a:rPr lang="en-US" sz="9600" b="0" i="0" dirty="0">
                <a:effectLst/>
                <a:latin typeface="Kanit" panose="00000500000000000000" pitchFamily="2" charset="-34"/>
                <a:cs typeface="Kanit" panose="00000500000000000000" pitchFamily="2" charset="-34"/>
              </a:rPr>
              <a:t>SYSTEMS ANALYSIS</a:t>
            </a:r>
            <a:br>
              <a:rPr lang="en-US" sz="9600" b="0" i="0" dirty="0">
                <a:effectLst/>
                <a:latin typeface="Kanit" panose="00000500000000000000" pitchFamily="2" charset="-34"/>
                <a:cs typeface="Kanit" panose="00000500000000000000" pitchFamily="2" charset="-34"/>
              </a:rPr>
            </a:br>
            <a:r>
              <a:rPr lang="en-US" sz="9600" b="0" i="0" dirty="0">
                <a:effectLst/>
                <a:latin typeface="Kanit" panose="00000500000000000000" pitchFamily="2" charset="-34"/>
                <a:cs typeface="Kanit" panose="00000500000000000000" pitchFamily="2" charset="-34"/>
              </a:rPr>
              <a:t>AND DESIGN</a:t>
            </a:r>
            <a:endParaRPr lang="en-US" sz="6600" dirty="0">
              <a:latin typeface="Kanit" panose="00000500000000000000" pitchFamily="2" charset="-34"/>
              <a:cs typeface="Kanit" panose="00000500000000000000" pitchFamily="2" charset="-34"/>
            </a:endParaRPr>
          </a:p>
        </p:txBody>
      </p:sp>
      <p:sp>
        <p:nvSpPr>
          <p:cNvPr id="3" name="TextBox 2">
            <a:extLst>
              <a:ext uri="{FF2B5EF4-FFF2-40B4-BE49-F238E27FC236}">
                <a16:creationId xmlns:a16="http://schemas.microsoft.com/office/drawing/2014/main" id="{F5058EF0-7B0C-20D7-0FAF-BC81E62E236F}"/>
              </a:ext>
            </a:extLst>
          </p:cNvPr>
          <p:cNvSpPr txBox="1"/>
          <p:nvPr/>
        </p:nvSpPr>
        <p:spPr>
          <a:xfrm>
            <a:off x="0" y="10998"/>
            <a:ext cx="9144000" cy="369332"/>
          </a:xfrm>
          <a:prstGeom prst="rect">
            <a:avLst/>
          </a:prstGeom>
          <a:noFill/>
        </p:spPr>
        <p:txBody>
          <a:bodyPr wrap="square" rtlCol="0">
            <a:spAutoFit/>
          </a:bodyPr>
          <a:lstStyle/>
          <a:p>
            <a:r>
              <a:rPr lang="th-TH" dirty="0">
                <a:solidFill>
                  <a:srgbClr val="FF0000"/>
                </a:solidFill>
                <a:latin typeface="Kanit" panose="00000500000000000000" pitchFamily="2" charset="-34"/>
                <a:cs typeface="Kanit" panose="00000500000000000000" pitchFamily="2" charset="-34"/>
              </a:rPr>
              <a:t>แก้ไขครั้งล่าสุดเมื่อวันที่ </a:t>
            </a:r>
            <a:r>
              <a:rPr lang="en-US" dirty="0">
                <a:solidFill>
                  <a:srgbClr val="FF0000"/>
                </a:solidFill>
                <a:latin typeface="Kanit" panose="00000500000000000000" pitchFamily="2" charset="-34"/>
                <a:cs typeface="Kanit" panose="00000500000000000000" pitchFamily="2" charset="-34"/>
              </a:rPr>
              <a:t>3 </a:t>
            </a:r>
            <a:r>
              <a:rPr lang="th-TH" dirty="0">
                <a:solidFill>
                  <a:srgbClr val="FF0000"/>
                </a:solidFill>
                <a:latin typeface="Kanit" panose="00000500000000000000" pitchFamily="2" charset="-34"/>
                <a:cs typeface="Kanit" panose="00000500000000000000" pitchFamily="2" charset="-34"/>
              </a:rPr>
              <a:t>กุมภาพันธ์ </a:t>
            </a:r>
            <a:r>
              <a:rPr lang="en-US" dirty="0">
                <a:solidFill>
                  <a:srgbClr val="FF0000"/>
                </a:solidFill>
                <a:latin typeface="Kanit" panose="00000500000000000000" pitchFamily="2" charset="-34"/>
                <a:cs typeface="Kanit" panose="00000500000000000000" pitchFamily="2" charset="-34"/>
              </a:rPr>
              <a:t>256</a:t>
            </a:r>
            <a:r>
              <a:rPr lang="th-TH" dirty="0">
                <a:solidFill>
                  <a:srgbClr val="FF0000"/>
                </a:solidFill>
                <a:latin typeface="Kanit" panose="00000500000000000000" pitchFamily="2" charset="-34"/>
                <a:cs typeface="Kanit" panose="00000500000000000000" pitchFamily="2" charset="-34"/>
              </a:rPr>
              <a:t>8</a:t>
            </a:r>
            <a:endParaRPr lang="en-US" dirty="0">
              <a:solidFill>
                <a:srgbClr val="FF0000"/>
              </a:solidFill>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307750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3E913-109C-2CD0-0E9A-B4BA6629AF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5F96EA8-AB4C-E499-07D7-E842DBC09C6C}"/>
              </a:ext>
            </a:extLst>
          </p:cNvPr>
          <p:cNvSpPr txBox="1"/>
          <p:nvPr/>
        </p:nvSpPr>
        <p:spPr>
          <a:xfrm>
            <a:off x="614361" y="352336"/>
            <a:ext cx="10963275" cy="1477328"/>
          </a:xfrm>
          <a:prstGeom prst="rect">
            <a:avLst/>
          </a:prstGeom>
          <a:noFill/>
        </p:spPr>
        <p:txBody>
          <a:bodyPr wrap="square">
            <a:spAutoFit/>
          </a:bodyPr>
          <a:lstStyle/>
          <a:p>
            <a:pPr algn="l"/>
            <a:r>
              <a:rPr lang="en-US" dirty="0">
                <a:latin typeface="Noto Serif Thai" panose="02020502060505020204" pitchFamily="18" charset="-34"/>
                <a:cs typeface="Noto Serif Thai" panose="02020502060505020204" pitchFamily="18" charset="-34"/>
              </a:rPr>
              <a:t>New IS introduce change to the organization and its people. Leading a successful organizational</a:t>
            </a:r>
          </a:p>
          <a:p>
            <a:pPr algn="l"/>
            <a:r>
              <a:rPr lang="en-US" dirty="0">
                <a:latin typeface="Noto Serif Thai" panose="02020502060505020204" pitchFamily="18" charset="-34"/>
                <a:cs typeface="Noto Serif Thai" panose="02020502060505020204" pitchFamily="18" charset="-34"/>
              </a:rPr>
              <a:t>change effort is one of the most difficult jobs that someone can do. Understanding what to change,</a:t>
            </a:r>
          </a:p>
          <a:p>
            <a:pPr algn="l"/>
            <a:r>
              <a:rPr lang="en-US" dirty="0">
                <a:latin typeface="Noto Serif Thai" panose="02020502060505020204" pitchFamily="18" charset="-34"/>
                <a:cs typeface="Noto Serif Thai" panose="02020502060505020204" pitchFamily="18" charset="-34"/>
              </a:rPr>
              <a:t>knowing how to change it, and convincing others of the need for change require a wide range of</a:t>
            </a:r>
          </a:p>
          <a:p>
            <a:pPr algn="l"/>
            <a:r>
              <a:rPr lang="en-US" dirty="0">
                <a:latin typeface="Noto Serif Thai" panose="02020502060505020204" pitchFamily="18" charset="-34"/>
                <a:cs typeface="Noto Serif Thai" panose="02020502060505020204" pitchFamily="18" charset="-34"/>
              </a:rPr>
              <a:t>skills. These skills can be broken down into six major categories: </a:t>
            </a:r>
            <a:r>
              <a:rPr lang="en-US" b="1" dirty="0">
                <a:solidFill>
                  <a:srgbClr val="FF0000"/>
                </a:solidFill>
                <a:latin typeface="Noto Serif Thai" panose="02020502060505020204" pitchFamily="18" charset="-34"/>
                <a:cs typeface="Noto Serif Thai" panose="02020502060505020204" pitchFamily="18" charset="-34"/>
              </a:rPr>
              <a:t>technical, business, analytical,</a:t>
            </a:r>
          </a:p>
          <a:p>
            <a:pPr algn="l"/>
            <a:r>
              <a:rPr lang="en-US" b="1" dirty="0">
                <a:solidFill>
                  <a:srgbClr val="FF0000"/>
                </a:solidFill>
                <a:latin typeface="Noto Serif Thai" panose="02020502060505020204" pitchFamily="18" charset="-34"/>
                <a:cs typeface="Noto Serif Thai" panose="02020502060505020204" pitchFamily="18" charset="-34"/>
              </a:rPr>
              <a:t>interpersonal, management, and ethical.</a:t>
            </a:r>
          </a:p>
        </p:txBody>
      </p:sp>
      <p:graphicFrame>
        <p:nvGraphicFramePr>
          <p:cNvPr id="7" name="Table 6">
            <a:extLst>
              <a:ext uri="{FF2B5EF4-FFF2-40B4-BE49-F238E27FC236}">
                <a16:creationId xmlns:a16="http://schemas.microsoft.com/office/drawing/2014/main" id="{09E7A6AE-E04A-6603-7196-6B0018EE01EB}"/>
              </a:ext>
            </a:extLst>
          </p:cNvPr>
          <p:cNvGraphicFramePr>
            <a:graphicFrameLocks noGrp="1"/>
          </p:cNvGraphicFramePr>
          <p:nvPr>
            <p:extLst>
              <p:ext uri="{D42A27DB-BD31-4B8C-83A1-F6EECF244321}">
                <p14:modId xmlns:p14="http://schemas.microsoft.com/office/powerpoint/2010/main" val="1026513655"/>
              </p:ext>
            </p:extLst>
          </p:nvPr>
        </p:nvGraphicFramePr>
        <p:xfrm>
          <a:off x="614361" y="1986491"/>
          <a:ext cx="10963272" cy="4251960"/>
        </p:xfrm>
        <a:graphic>
          <a:graphicData uri="http://schemas.openxmlformats.org/drawingml/2006/table">
            <a:tbl>
              <a:tblPr firstRow="1" bandRow="1">
                <a:tableStyleId>{5C22544A-7EE6-4342-B048-85BDC9FD1C3A}</a:tableStyleId>
              </a:tblPr>
              <a:tblGrid>
                <a:gridCol w="1827212">
                  <a:extLst>
                    <a:ext uri="{9D8B030D-6E8A-4147-A177-3AD203B41FA5}">
                      <a16:colId xmlns:a16="http://schemas.microsoft.com/office/drawing/2014/main" val="3326021311"/>
                    </a:ext>
                  </a:extLst>
                </a:gridCol>
                <a:gridCol w="1827212">
                  <a:extLst>
                    <a:ext uri="{9D8B030D-6E8A-4147-A177-3AD203B41FA5}">
                      <a16:colId xmlns:a16="http://schemas.microsoft.com/office/drawing/2014/main" val="1092689816"/>
                    </a:ext>
                  </a:extLst>
                </a:gridCol>
                <a:gridCol w="1827212">
                  <a:extLst>
                    <a:ext uri="{9D8B030D-6E8A-4147-A177-3AD203B41FA5}">
                      <a16:colId xmlns:a16="http://schemas.microsoft.com/office/drawing/2014/main" val="2123259701"/>
                    </a:ext>
                  </a:extLst>
                </a:gridCol>
                <a:gridCol w="1827212">
                  <a:extLst>
                    <a:ext uri="{9D8B030D-6E8A-4147-A177-3AD203B41FA5}">
                      <a16:colId xmlns:a16="http://schemas.microsoft.com/office/drawing/2014/main" val="3812335934"/>
                    </a:ext>
                  </a:extLst>
                </a:gridCol>
                <a:gridCol w="1868491">
                  <a:extLst>
                    <a:ext uri="{9D8B030D-6E8A-4147-A177-3AD203B41FA5}">
                      <a16:colId xmlns:a16="http://schemas.microsoft.com/office/drawing/2014/main" val="616362162"/>
                    </a:ext>
                  </a:extLst>
                </a:gridCol>
                <a:gridCol w="1785933">
                  <a:extLst>
                    <a:ext uri="{9D8B030D-6E8A-4147-A177-3AD203B41FA5}">
                      <a16:colId xmlns:a16="http://schemas.microsoft.com/office/drawing/2014/main" val="1538350881"/>
                    </a:ext>
                  </a:extLst>
                </a:gridCol>
              </a:tblGrid>
              <a:tr h="370840">
                <a:tc>
                  <a:txBody>
                    <a:bodyPr/>
                    <a:lstStyle/>
                    <a:p>
                      <a:pPr algn="ctr"/>
                      <a:r>
                        <a:rPr lang="en-US" dirty="0"/>
                        <a:t>Technical</a:t>
                      </a:r>
                    </a:p>
                  </a:txBody>
                  <a:tcPr/>
                </a:tc>
                <a:tc>
                  <a:txBody>
                    <a:bodyPr/>
                    <a:lstStyle/>
                    <a:p>
                      <a:pPr algn="ctr"/>
                      <a:r>
                        <a:rPr lang="en-US" dirty="0"/>
                        <a:t>Business</a:t>
                      </a:r>
                    </a:p>
                  </a:txBody>
                  <a:tcPr/>
                </a:tc>
                <a:tc>
                  <a:txBody>
                    <a:bodyPr/>
                    <a:lstStyle/>
                    <a:p>
                      <a:pPr algn="ctr"/>
                      <a:r>
                        <a:rPr lang="en-US" dirty="0"/>
                        <a:t>Analytical</a:t>
                      </a:r>
                    </a:p>
                  </a:txBody>
                  <a:tcPr/>
                </a:tc>
                <a:tc>
                  <a:txBody>
                    <a:bodyPr/>
                    <a:lstStyle/>
                    <a:p>
                      <a:pPr algn="ctr"/>
                      <a:r>
                        <a:rPr lang="en-US" dirty="0"/>
                        <a:t>Interpersonal</a:t>
                      </a:r>
                    </a:p>
                  </a:txBody>
                  <a:tcPr/>
                </a:tc>
                <a:tc>
                  <a:txBody>
                    <a:bodyPr/>
                    <a:lstStyle/>
                    <a:p>
                      <a:pPr algn="ctr"/>
                      <a:r>
                        <a:rPr lang="en-US" dirty="0"/>
                        <a:t>Management</a:t>
                      </a:r>
                    </a:p>
                  </a:txBody>
                  <a:tcPr/>
                </a:tc>
                <a:tc>
                  <a:txBody>
                    <a:bodyPr/>
                    <a:lstStyle/>
                    <a:p>
                      <a:pPr algn="ctr"/>
                      <a:r>
                        <a:rPr lang="en-US" dirty="0"/>
                        <a:t>Ethical</a:t>
                      </a:r>
                    </a:p>
                  </a:txBody>
                  <a:tcPr/>
                </a:tc>
                <a:extLst>
                  <a:ext uri="{0D108BD9-81ED-4DB2-BD59-A6C34878D82A}">
                    <a16:rowId xmlns:a16="http://schemas.microsoft.com/office/drawing/2014/main" val="541864270"/>
                  </a:ext>
                </a:extLst>
              </a:tr>
              <a:tr h="370840">
                <a:tc>
                  <a:txBody>
                    <a:bodyPr/>
                    <a:lstStyle/>
                    <a:p>
                      <a:r>
                        <a:rPr lang="en-US" dirty="0"/>
                        <a:t>HW/SW</a:t>
                      </a:r>
                    </a:p>
                  </a:txBody>
                  <a:tcPr/>
                </a:tc>
                <a:tc>
                  <a:txBody>
                    <a:bodyPr/>
                    <a:lstStyle/>
                    <a:p>
                      <a:r>
                        <a:rPr lang="en-US" dirty="0"/>
                        <a:t>Invoice/Receipt</a:t>
                      </a:r>
                    </a:p>
                  </a:txBody>
                  <a:tcPr/>
                </a:tc>
                <a:tc>
                  <a:txBody>
                    <a:bodyPr/>
                    <a:lstStyle/>
                    <a:p>
                      <a:r>
                        <a:rPr lang="en-US" dirty="0"/>
                        <a:t>Problem solving</a:t>
                      </a:r>
                    </a:p>
                  </a:txBody>
                  <a:tcPr/>
                </a:tc>
                <a:tc>
                  <a:txBody>
                    <a:bodyPr/>
                    <a:lstStyle/>
                    <a:p>
                      <a:r>
                        <a:rPr lang="en-US" dirty="0"/>
                        <a:t>Communication</a:t>
                      </a:r>
                    </a:p>
                  </a:txBody>
                  <a:tcPr/>
                </a:tc>
                <a:tc>
                  <a:txBody>
                    <a:bodyPr/>
                    <a:lstStyle/>
                    <a:p>
                      <a:r>
                        <a:rPr lang="en-US" dirty="0"/>
                        <a:t>- People</a:t>
                      </a:r>
                    </a:p>
                  </a:txBody>
                  <a:tcPr/>
                </a:tc>
                <a:tc>
                  <a:txBody>
                    <a:bodyPr/>
                    <a:lstStyle/>
                    <a:p>
                      <a:r>
                        <a:rPr lang="th-TH" sz="1400" dirty="0">
                          <a:latin typeface="Noto Serif Thai" panose="02020502060505020204" pitchFamily="18" charset="-34"/>
                          <a:cs typeface="Noto Serif Thai" panose="02020502060505020204" pitchFamily="18" charset="-34"/>
                        </a:rPr>
                        <a:t>กฎหมายที่เกี่ยวข้อง</a:t>
                      </a:r>
                      <a:r>
                        <a:rPr lang="en-US" sz="1400" dirty="0">
                          <a:latin typeface="Noto Serif Thai" panose="02020502060505020204" pitchFamily="18" charset="-34"/>
                          <a:cs typeface="Noto Serif Thai" panose="02020502060505020204" pitchFamily="18" charset="-34"/>
                        </a:rPr>
                        <a:t>*</a:t>
                      </a:r>
                    </a:p>
                  </a:txBody>
                  <a:tcPr/>
                </a:tc>
                <a:extLst>
                  <a:ext uri="{0D108BD9-81ED-4DB2-BD59-A6C34878D82A}">
                    <a16:rowId xmlns:a16="http://schemas.microsoft.com/office/drawing/2014/main" val="3572278758"/>
                  </a:ext>
                </a:extLst>
              </a:tr>
              <a:tr h="370840">
                <a:tc>
                  <a:txBody>
                    <a:bodyPr/>
                    <a:lstStyle/>
                    <a:p>
                      <a:r>
                        <a:rPr lang="en-US" dirty="0"/>
                        <a:t>OS, Database</a:t>
                      </a:r>
                    </a:p>
                  </a:txBody>
                  <a:tcPr/>
                </a:tc>
                <a:tc>
                  <a:txBody>
                    <a:bodyPr/>
                    <a:lstStyle/>
                    <a:p>
                      <a:r>
                        <a:rPr lang="en-US" dirty="0"/>
                        <a:t>VAT</a:t>
                      </a:r>
                    </a:p>
                  </a:txBody>
                  <a:tcPr/>
                </a:tc>
                <a:tc>
                  <a:txBody>
                    <a:bodyPr/>
                    <a:lstStyle/>
                    <a:p>
                      <a:r>
                        <a:rPr lang="en-US" dirty="0"/>
                        <a:t>  - IT solution</a:t>
                      </a:r>
                    </a:p>
                  </a:txBody>
                  <a:tcPr/>
                </a:tc>
                <a:tc>
                  <a:txBody>
                    <a:bodyPr/>
                    <a:lstStyle/>
                    <a:p>
                      <a:r>
                        <a:rPr lang="en-US" dirty="0"/>
                        <a:t>  - User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Pressure &amp; risk</a:t>
                      </a:r>
                      <a:br>
                        <a:rPr lang="en-US" dirty="0"/>
                      </a:br>
                      <a:r>
                        <a:rPr lang="en-US" dirty="0"/>
                        <a:t>  assoc. with</a:t>
                      </a:r>
                      <a:br>
                        <a:rPr lang="en-US" dirty="0"/>
                      </a:br>
                      <a:r>
                        <a:rPr lang="en-US" dirty="0"/>
                        <a:t>  unclear situation</a:t>
                      </a:r>
                    </a:p>
                  </a:txBody>
                  <a:tcPr/>
                </a:tc>
                <a:tc>
                  <a:txBody>
                    <a:bodyPr/>
                    <a:lstStyle/>
                    <a:p>
                      <a:endParaRPr lang="en-US" dirty="0">
                        <a:latin typeface="Noto Serif Thai" panose="02020502060505020204" pitchFamily="18" charset="-34"/>
                        <a:cs typeface="Noto Serif Thai" panose="02020502060505020204" pitchFamily="18" charset="-34"/>
                      </a:endParaRPr>
                    </a:p>
                  </a:txBody>
                  <a:tcPr/>
                </a:tc>
                <a:extLst>
                  <a:ext uri="{0D108BD9-81ED-4DB2-BD59-A6C34878D82A}">
                    <a16:rowId xmlns:a16="http://schemas.microsoft.com/office/drawing/2014/main" val="3802293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Framework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Payment</a:t>
                      </a:r>
                    </a:p>
                  </a:txBody>
                  <a:tcPr/>
                </a:tc>
                <a:tc>
                  <a:txBody>
                    <a:bodyPr/>
                    <a:lstStyle/>
                    <a:p>
                      <a:endParaRPr lang="en-US" dirty="0"/>
                    </a:p>
                  </a:txBody>
                  <a:tcPr/>
                </a:tc>
                <a:tc>
                  <a:txBody>
                    <a:bodyPr/>
                    <a:lstStyle/>
                    <a:p>
                      <a:r>
                        <a:rPr lang="en-US" dirty="0"/>
                        <a:t>  - Manager</a:t>
                      </a:r>
                    </a:p>
                  </a:txBody>
                  <a:tcPr/>
                </a:tc>
                <a:tc>
                  <a:txBody>
                    <a:bodyPr/>
                    <a:lstStyle/>
                    <a:p>
                      <a:r>
                        <a:rPr lang="en-US" dirty="0"/>
                        <a:t>- Budget &amp; time</a:t>
                      </a:r>
                    </a:p>
                  </a:txBody>
                  <a:tcPr/>
                </a:tc>
                <a:tc>
                  <a:txBody>
                    <a:bodyPr/>
                    <a:lstStyle/>
                    <a:p>
                      <a:endParaRPr lang="en-US"/>
                    </a:p>
                  </a:txBody>
                  <a:tcPr/>
                </a:tc>
                <a:extLst>
                  <a:ext uri="{0D108BD9-81ED-4DB2-BD59-A6C34878D82A}">
                    <a16:rowId xmlns:a16="http://schemas.microsoft.com/office/drawing/2014/main" val="1751143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Network, Cloud</a:t>
                      </a:r>
                    </a:p>
                  </a:txBody>
                  <a:tcPr/>
                </a:tc>
                <a:tc>
                  <a:txBody>
                    <a:bodyPr/>
                    <a:lstStyle/>
                    <a:p>
                      <a:r>
                        <a:rPr lang="en-US" dirty="0"/>
                        <a:t>  - Transfer</a:t>
                      </a:r>
                    </a:p>
                  </a:txBody>
                  <a:tcPr/>
                </a:tc>
                <a:tc>
                  <a:txBody>
                    <a:bodyPr/>
                    <a:lstStyle/>
                    <a:p>
                      <a:endParaRPr lang="en-US"/>
                    </a:p>
                  </a:txBody>
                  <a:tcPr/>
                </a:tc>
                <a:tc>
                  <a:txBody>
                    <a:bodyPr/>
                    <a:lstStyle/>
                    <a:p>
                      <a:r>
                        <a:rPr lang="en-US" dirty="0"/>
                        <a:t>  - Programmer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381700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Authentication</a:t>
                      </a:r>
                    </a:p>
                  </a:txBody>
                  <a:tcPr/>
                </a:tc>
                <a:tc>
                  <a:txBody>
                    <a:bodyPr/>
                    <a:lstStyle/>
                    <a:p>
                      <a:r>
                        <a:rPr lang="en-US" dirty="0"/>
                        <a:t>  - Bill payment</a:t>
                      </a:r>
                    </a:p>
                  </a:txBody>
                  <a:tcPr/>
                </a:tc>
                <a:tc>
                  <a:txBody>
                    <a:bodyPr/>
                    <a:lstStyle/>
                    <a:p>
                      <a:endParaRPr lang="en-US"/>
                    </a:p>
                  </a:txBody>
                  <a:tcPr/>
                </a:tc>
                <a:tc>
                  <a:txBody>
                    <a:bodyPr/>
                    <a:lstStyle/>
                    <a:p>
                      <a:r>
                        <a:rPr lang="en-US" dirty="0"/>
                        <a:t>  - Tech specialist</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42575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Authorization</a:t>
                      </a:r>
                    </a:p>
                  </a:txBody>
                  <a:tcPr/>
                </a:tc>
                <a:tc>
                  <a:txBody>
                    <a:bodyPr/>
                    <a:lstStyle/>
                    <a:p>
                      <a:r>
                        <a:rPr lang="en-US" dirty="0"/>
                        <a:t>  - Credit card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66281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Security</a:t>
                      </a:r>
                    </a:p>
                  </a:txBody>
                  <a:tcPr/>
                </a:tc>
                <a:tc>
                  <a:txBody>
                    <a:bodyPr/>
                    <a:lstStyle/>
                    <a:p>
                      <a:r>
                        <a:rPr lang="en-US" dirty="0"/>
                        <a:t>  - </a:t>
                      </a:r>
                      <a:r>
                        <a:rPr lang="en-US" dirty="0" err="1"/>
                        <a:t>PromptPay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86001921"/>
                  </a:ext>
                </a:extLst>
              </a:tr>
              <a:tr h="370840">
                <a:tc>
                  <a:txBody>
                    <a:bodyPr/>
                    <a:lstStyle/>
                    <a:p>
                      <a:endParaRPr lang="en-US" dirty="0"/>
                    </a:p>
                  </a:txBody>
                  <a:tcPr/>
                </a:tc>
                <a:tc>
                  <a:txBody>
                    <a:bodyPr/>
                    <a:lstStyle/>
                    <a:p>
                      <a:r>
                        <a:rPr lang="en-US" dirty="0"/>
                        <a:t>  - </a:t>
                      </a:r>
                      <a:r>
                        <a:rPr lang="en-US" dirty="0" err="1"/>
                        <a:t>TrueMoney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38227129"/>
                  </a:ext>
                </a:extLst>
              </a:tr>
              <a:tr h="370840">
                <a:tc>
                  <a:txBody>
                    <a:bodyPr/>
                    <a:lstStyle/>
                    <a:p>
                      <a:endParaRPr lang="en-US" dirty="0"/>
                    </a:p>
                  </a:txBody>
                  <a:tcPr/>
                </a:tc>
                <a:tc>
                  <a:txBody>
                    <a:bodyPr/>
                    <a:lstStyle/>
                    <a:p>
                      <a:r>
                        <a:rPr lang="en-US" dirty="0"/>
                        <a:t>  - Alipay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22885331"/>
                  </a:ext>
                </a:extLst>
              </a:tr>
            </a:tbl>
          </a:graphicData>
        </a:graphic>
      </p:graphicFrame>
      <p:sp>
        <p:nvSpPr>
          <p:cNvPr id="9" name="TextBox 8">
            <a:extLst>
              <a:ext uri="{FF2B5EF4-FFF2-40B4-BE49-F238E27FC236}">
                <a16:creationId xmlns:a16="http://schemas.microsoft.com/office/drawing/2014/main" id="{76698824-6AB6-EA99-0545-49F71F0B6E54}"/>
              </a:ext>
            </a:extLst>
          </p:cNvPr>
          <p:cNvSpPr txBox="1"/>
          <p:nvPr/>
        </p:nvSpPr>
        <p:spPr>
          <a:xfrm>
            <a:off x="614358" y="6320998"/>
            <a:ext cx="10963274" cy="307777"/>
          </a:xfrm>
          <a:prstGeom prst="rect">
            <a:avLst/>
          </a:prstGeom>
          <a:noFill/>
        </p:spPr>
        <p:txBody>
          <a:bodyPr wrap="square">
            <a:spAutoFit/>
          </a:bodyPr>
          <a:lstStyle/>
          <a:p>
            <a:r>
              <a:rPr lang="en-US" sz="1400" dirty="0">
                <a:latin typeface="Noto Serif Thai" panose="02020502060505020204" pitchFamily="18" charset="-34"/>
                <a:cs typeface="Noto Serif Thai" panose="02020502060505020204" pitchFamily="18" charset="-34"/>
              </a:rPr>
              <a:t>*</a:t>
            </a:r>
            <a:r>
              <a:rPr lang="th-TH" sz="1400" dirty="0">
                <a:latin typeface="Noto Serif Thai" panose="02020502060505020204" pitchFamily="18" charset="-34"/>
                <a:cs typeface="Noto Serif Thai" panose="02020502060505020204" pitchFamily="18" charset="-34"/>
              </a:rPr>
              <a:t>พระราชบัญญัติคุ้มครองข้อมูลส่วนบุคคล</a:t>
            </a:r>
            <a:r>
              <a:rPr lang="en-US" sz="1400" dirty="0">
                <a:latin typeface="Noto Serif Thai" panose="02020502060505020204" pitchFamily="18" charset="-34"/>
                <a:cs typeface="Noto Serif Thai" panose="02020502060505020204" pitchFamily="18" charset="-34"/>
              </a:rPr>
              <a:t>, </a:t>
            </a:r>
            <a:r>
              <a:rPr lang="th-TH" sz="1400" dirty="0">
                <a:latin typeface="Noto Serif Thai" panose="02020502060505020204" pitchFamily="18" charset="-34"/>
                <a:cs typeface="Noto Serif Thai" panose="02020502060505020204" pitchFamily="18" charset="-34"/>
              </a:rPr>
              <a:t>พระราชบัญญัติว่าด้วยการกระทำความผิดเกี่ยวกับคอมพิวเตอร์</a:t>
            </a:r>
          </a:p>
        </p:txBody>
      </p:sp>
    </p:spTree>
    <p:extLst>
      <p:ext uri="{BB962C8B-B14F-4D97-AF65-F5344CB8AC3E}">
        <p14:creationId xmlns:p14="http://schemas.microsoft.com/office/powerpoint/2010/main" val="399876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38612-543B-C3EB-0192-52F9578409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C5893F-D250-8764-AA69-46791B70692C}"/>
              </a:ext>
            </a:extLst>
          </p:cNvPr>
          <p:cNvSpPr txBox="1"/>
          <p:nvPr/>
        </p:nvSpPr>
        <p:spPr>
          <a:xfrm>
            <a:off x="614361" y="352336"/>
            <a:ext cx="10963275" cy="6186309"/>
          </a:xfrm>
          <a:prstGeom prst="rect">
            <a:avLst/>
          </a:prstGeom>
          <a:noFill/>
        </p:spPr>
        <p:txBody>
          <a:bodyPr wrap="square">
            <a:spAutoFit/>
          </a:bodyPr>
          <a:lstStyle/>
          <a:p>
            <a:pPr algn="just"/>
            <a:r>
              <a:rPr lang="en-US" sz="1800" b="0" i="0" u="none" strike="noStrike" baseline="0" dirty="0">
                <a:latin typeface="Noto Serif Thai" panose="02020502060505020204" pitchFamily="18" charset="-34"/>
                <a:cs typeface="Noto Serif Thai" panose="02020502060505020204" pitchFamily="18" charset="-34"/>
              </a:rPr>
              <a:t>The </a:t>
            </a:r>
            <a:r>
              <a:rPr lang="en-US" sz="1800" b="1" i="0" u="none" strike="noStrike" baseline="0" dirty="0">
                <a:latin typeface="Noto Serif Thai" panose="02020502060505020204" pitchFamily="18" charset="-34"/>
                <a:cs typeface="Noto Serif Thai" panose="02020502060505020204" pitchFamily="18" charset="-34"/>
              </a:rPr>
              <a:t>systems analyst </a:t>
            </a:r>
            <a:r>
              <a:rPr lang="en-US" sz="1800" b="0" i="0" u="none" strike="noStrike" baseline="0" dirty="0">
                <a:latin typeface="Noto Serif Thai" panose="02020502060505020204" pitchFamily="18" charset="-34"/>
                <a:cs typeface="Noto Serif Thai" panose="02020502060505020204" pitchFamily="18" charset="-34"/>
              </a:rPr>
              <a:t>role focuses on the IS issues surrounding the system. This person develops ideas and suggestions for ways that IT can support and improve business processes, helps design new business processes supported by IT, designs the new IS, and ensures that all IS standards are maintained.</a:t>
            </a:r>
            <a:r>
              <a:rPr lang="th-TH" sz="1800" b="0" i="0" u="none" strike="noStrike" baseline="0" dirty="0">
                <a:latin typeface="Noto Serif Thai" panose="02020502060505020204" pitchFamily="18" charset="-34"/>
                <a:cs typeface="Noto Serif Thai" panose="02020502060505020204" pitchFamily="18" charset="-34"/>
              </a:rPr>
              <a:t> </a:t>
            </a:r>
            <a:r>
              <a:rPr lang="th-TH" dirty="0">
                <a:solidFill>
                  <a:srgbClr val="0070C0"/>
                </a:solidFill>
                <a:latin typeface="Noto Serif Thai" panose="02020502060505020204" pitchFamily="18" charset="-34"/>
                <a:cs typeface="Noto Serif Thai" panose="02020502060505020204" pitchFamily="18" charset="-34"/>
              </a:rPr>
              <a:t>วิเคราะห์ความต้องการของระบบ เช่น ให้ทำเว็บแอป</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โมบายแอป</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เอพีไอ ทำ </a:t>
            </a:r>
            <a:r>
              <a:rPr lang="en-US" dirty="0">
                <a:solidFill>
                  <a:srgbClr val="0070C0"/>
                </a:solidFill>
                <a:latin typeface="Noto Serif Thai" panose="02020502060505020204" pitchFamily="18" charset="-34"/>
                <a:cs typeface="Noto Serif Thai" panose="02020502060505020204" pitchFamily="18" charset="-34"/>
              </a:rPr>
              <a:t>single sign on (SSO) </a:t>
            </a:r>
            <a:r>
              <a:rPr lang="th-TH" dirty="0">
                <a:solidFill>
                  <a:srgbClr val="0070C0"/>
                </a:solidFill>
                <a:latin typeface="Noto Serif Thai" panose="02020502060505020204" pitchFamily="18" charset="-34"/>
                <a:cs typeface="Noto Serif Thai" panose="02020502060505020204" pitchFamily="18" charset="-34"/>
              </a:rPr>
              <a:t>ใช้วิธีการพิสูจน์ตัวจริง </a:t>
            </a:r>
            <a:r>
              <a:rPr lang="en-US" dirty="0">
                <a:solidFill>
                  <a:srgbClr val="0070C0"/>
                </a:solidFill>
                <a:latin typeface="Noto Serif Thai" panose="02020502060505020204" pitchFamily="18" charset="-34"/>
                <a:cs typeface="Noto Serif Thai" panose="02020502060505020204" pitchFamily="18" charset="-34"/>
              </a:rPr>
              <a:t>(authentication) </a:t>
            </a:r>
            <a:r>
              <a:rPr lang="th-TH" dirty="0">
                <a:solidFill>
                  <a:srgbClr val="0070C0"/>
                </a:solidFill>
                <a:latin typeface="Noto Serif Thai" panose="02020502060505020204" pitchFamily="18" charset="-34"/>
                <a:cs typeface="Noto Serif Thai" panose="02020502060505020204" pitchFamily="18" charset="-34"/>
              </a:rPr>
              <a:t>ที่ทันสมัย การผสมผสานกับ </a:t>
            </a:r>
            <a:r>
              <a:rPr lang="en-US" dirty="0">
                <a:solidFill>
                  <a:srgbClr val="0070C0"/>
                </a:solidFill>
                <a:latin typeface="Noto Serif Thai" panose="02020502060505020204" pitchFamily="18" charset="-34"/>
                <a:cs typeface="Noto Serif Thai" panose="02020502060505020204" pitchFamily="18" charset="-34"/>
              </a:rPr>
              <a:t>social network</a:t>
            </a:r>
            <a:r>
              <a:rPr lang="th-TH" dirty="0">
                <a:solidFill>
                  <a:srgbClr val="0070C0"/>
                </a:solidFill>
                <a:latin typeface="Noto Serif Thai" panose="02020502060505020204" pitchFamily="18" charset="-34"/>
                <a:cs typeface="Noto Serif Thai" panose="02020502060505020204" pitchFamily="18" charset="-34"/>
              </a:rPr>
              <a:t> เป็นต้น</a:t>
            </a:r>
            <a:endParaRPr lang="en-US" sz="1800" b="0" i="0" u="none" strike="noStrike" baseline="0" dirty="0">
              <a:latin typeface="Noto Serif Thai" panose="02020502060505020204" pitchFamily="18" charset="-34"/>
              <a:cs typeface="Noto Serif Thai" panose="02020502060505020204" pitchFamily="18" charset="-34"/>
            </a:endParaRPr>
          </a:p>
          <a:p>
            <a:pPr algn="just"/>
            <a:endParaRPr lang="en-US" dirty="0">
              <a:latin typeface="Noto Serif Thai" panose="02020502060505020204" pitchFamily="18" charset="-34"/>
              <a:cs typeface="Noto Serif Thai" panose="02020502060505020204" pitchFamily="18" charset="-34"/>
            </a:endParaRPr>
          </a:p>
          <a:p>
            <a:pPr algn="just"/>
            <a:r>
              <a:rPr lang="en-US" sz="1800" b="0" i="0" u="none" strike="noStrike" baseline="0" dirty="0">
                <a:latin typeface="Noto Serif Thai" panose="02020502060505020204" pitchFamily="18" charset="-34"/>
                <a:cs typeface="Noto Serif Thai" panose="02020502060505020204" pitchFamily="18" charset="-34"/>
              </a:rPr>
              <a:t>The </a:t>
            </a:r>
            <a:r>
              <a:rPr lang="en-US" sz="1800" b="1" i="0" u="none" strike="noStrike" baseline="0" dirty="0">
                <a:latin typeface="Noto Serif Thai" panose="02020502060505020204" pitchFamily="18" charset="-34"/>
                <a:cs typeface="Noto Serif Thai" panose="02020502060505020204" pitchFamily="18" charset="-34"/>
              </a:rPr>
              <a:t>business analyst </a:t>
            </a:r>
            <a:r>
              <a:rPr lang="en-US" sz="1800" b="0" i="0" u="none" strike="noStrike" baseline="0" dirty="0">
                <a:latin typeface="Noto Serif Thai" panose="02020502060505020204" pitchFamily="18" charset="-34"/>
                <a:cs typeface="Noto Serif Thai" panose="02020502060505020204" pitchFamily="18" charset="-34"/>
              </a:rPr>
              <a:t>role focuses on the business issues surrounding the system. This person helps to identify the business value that the system will create, develops ideas for improving the business processes, and helps design new business processes and policies. </a:t>
            </a:r>
            <a:r>
              <a:rPr lang="th-TH" dirty="0">
                <a:solidFill>
                  <a:srgbClr val="0070C0"/>
                </a:solidFill>
                <a:latin typeface="Noto Serif Thai" panose="02020502060505020204" pitchFamily="18" charset="-34"/>
                <a:cs typeface="Noto Serif Thai" panose="02020502060505020204" pitchFamily="18" charset="-34"/>
              </a:rPr>
              <a:t>วิเคราะห์ความต้องการของธุรกิจ ที่จริงแล้วก็คล้ายกับ </a:t>
            </a:r>
            <a:r>
              <a:rPr lang="en-US" dirty="0">
                <a:solidFill>
                  <a:srgbClr val="0070C0"/>
                </a:solidFill>
                <a:latin typeface="Noto Serif Thai" panose="02020502060505020204" pitchFamily="18" charset="-34"/>
                <a:cs typeface="Noto Serif Thai" panose="02020502060505020204" pitchFamily="18" charset="-34"/>
              </a:rPr>
              <a:t>SA </a:t>
            </a:r>
            <a:r>
              <a:rPr lang="th-TH" dirty="0">
                <a:solidFill>
                  <a:srgbClr val="0070C0"/>
                </a:solidFill>
                <a:latin typeface="Noto Serif Thai" panose="02020502060505020204" pitchFamily="18" charset="-34"/>
                <a:cs typeface="Noto Serif Thai" panose="02020502060505020204" pitchFamily="18" charset="-34"/>
              </a:rPr>
              <a:t>แต่ต้องมีความเข้าใจในโลกธุรกิจ </a:t>
            </a:r>
            <a:r>
              <a:rPr lang="en-US" dirty="0">
                <a:solidFill>
                  <a:srgbClr val="0070C0"/>
                </a:solidFill>
                <a:latin typeface="Noto Serif Thai" panose="02020502060505020204" pitchFamily="18" charset="-34"/>
                <a:cs typeface="Noto Serif Thai" panose="02020502060505020204" pitchFamily="18" charset="-34"/>
              </a:rPr>
              <a:t>(commercial awareness) </a:t>
            </a:r>
            <a:r>
              <a:rPr lang="th-TH" dirty="0">
                <a:solidFill>
                  <a:srgbClr val="0070C0"/>
                </a:solidFill>
                <a:latin typeface="Noto Serif Thai" panose="02020502060505020204" pitchFamily="18" charset="-34"/>
                <a:cs typeface="Noto Serif Thai" panose="02020502060505020204" pitchFamily="18" charset="-34"/>
              </a:rPr>
              <a:t>ร่วมด้วย</a:t>
            </a:r>
            <a:r>
              <a:rPr lang="en-US" dirty="0">
                <a:solidFill>
                  <a:srgbClr val="0070C0"/>
                </a:solidFill>
                <a:latin typeface="Noto Serif Thai" panose="02020502060505020204" pitchFamily="18" charset="-34"/>
                <a:cs typeface="Noto Serif Thai" panose="02020502060505020204" pitchFamily="18" charset="-34"/>
              </a:rPr>
              <a:t> BA </a:t>
            </a:r>
            <a:r>
              <a:rPr lang="th-TH" dirty="0">
                <a:solidFill>
                  <a:srgbClr val="0070C0"/>
                </a:solidFill>
                <a:latin typeface="Noto Serif Thai" panose="02020502060505020204" pitchFamily="18" charset="-34"/>
                <a:cs typeface="Noto Serif Thai" panose="02020502060505020204" pitchFamily="18" charset="-34"/>
              </a:rPr>
              <a:t>มีหน้าที่วิเคราะห์</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ประเมิน</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หาจุดอ่อนจุดแข็ง</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ปรับปรุงผลิตภัณฑ์ เช่น </a:t>
            </a:r>
            <a:r>
              <a:rPr lang="en-US" dirty="0">
                <a:solidFill>
                  <a:srgbClr val="0070C0"/>
                </a:solidFill>
                <a:latin typeface="Noto Serif Thai" panose="02020502060505020204" pitchFamily="18" charset="-34"/>
                <a:cs typeface="Noto Serif Thai" panose="02020502060505020204" pitchFamily="18" charset="-34"/>
              </a:rPr>
              <a:t>features </a:t>
            </a:r>
            <a:r>
              <a:rPr lang="th-TH" dirty="0">
                <a:solidFill>
                  <a:srgbClr val="0070C0"/>
                </a:solidFill>
                <a:latin typeface="Noto Serif Thai" panose="02020502060505020204" pitchFamily="18" charset="-34"/>
                <a:cs typeface="Noto Serif Thai" panose="02020502060505020204" pitchFamily="18" charset="-34"/>
              </a:rPr>
              <a:t>ใหม่ ๆ ของ </a:t>
            </a:r>
            <a:r>
              <a:rPr lang="en-US" dirty="0">
                <a:solidFill>
                  <a:srgbClr val="0070C0"/>
                </a:solidFill>
                <a:latin typeface="Noto Serif Thai" panose="02020502060505020204" pitchFamily="18" charset="-34"/>
                <a:cs typeface="Noto Serif Thai" panose="02020502060505020204" pitchFamily="18" charset="-34"/>
              </a:rPr>
              <a:t>social network, mobile banking, food delivery </a:t>
            </a:r>
            <a:r>
              <a:rPr lang="th-TH" dirty="0">
                <a:solidFill>
                  <a:srgbClr val="0070C0"/>
                </a:solidFill>
                <a:latin typeface="Noto Serif Thai" panose="02020502060505020204" pitchFamily="18" charset="-34"/>
                <a:cs typeface="Noto Serif Thai" panose="02020502060505020204" pitchFamily="18" charset="-34"/>
              </a:rPr>
              <a:t>เป็นต้น </a:t>
            </a:r>
            <a:r>
              <a:rPr lang="en-US" dirty="0">
                <a:solidFill>
                  <a:srgbClr val="0070C0"/>
                </a:solidFill>
                <a:latin typeface="Noto Serif Thai" panose="02020502060505020204" pitchFamily="18" charset="-34"/>
                <a:cs typeface="Noto Serif Thai" panose="02020502060505020204" pitchFamily="18" charset="-34"/>
              </a:rPr>
              <a:t>Agoda </a:t>
            </a:r>
            <a:r>
              <a:rPr lang="th-TH" dirty="0">
                <a:solidFill>
                  <a:srgbClr val="0070C0"/>
                </a:solidFill>
                <a:latin typeface="Noto Serif Thai" panose="02020502060505020204" pitchFamily="18" charset="-34"/>
                <a:cs typeface="Noto Serif Thai" panose="02020502060505020204" pitchFamily="18" charset="-34"/>
              </a:rPr>
              <a:t>มีคลิกเดียวจองทั้งโรงแรมและตั๋วเครื่องบินไปกลับ</a:t>
            </a:r>
            <a:r>
              <a:rPr lang="en-US" dirty="0">
                <a:solidFill>
                  <a:srgbClr val="0070C0"/>
                </a:solidFill>
                <a:latin typeface="Noto Serif Thai" panose="02020502060505020204" pitchFamily="18" charset="-34"/>
                <a:cs typeface="Noto Serif Thai" panose="02020502060505020204" pitchFamily="18" charset="-34"/>
              </a:rPr>
              <a:t> </a:t>
            </a:r>
            <a:r>
              <a:rPr lang="th-TH" dirty="0">
                <a:solidFill>
                  <a:srgbClr val="0070C0"/>
                </a:solidFill>
                <a:latin typeface="Noto Serif Thai" panose="02020502060505020204" pitchFamily="18" charset="-34"/>
                <a:cs typeface="Noto Serif Thai" panose="02020502060505020204" pitchFamily="18" charset="-34"/>
              </a:rPr>
              <a:t>ในระดับ </a:t>
            </a:r>
            <a:r>
              <a:rPr lang="en-US" dirty="0">
                <a:solidFill>
                  <a:srgbClr val="0070C0"/>
                </a:solidFill>
                <a:latin typeface="Noto Serif Thai" panose="02020502060505020204" pitchFamily="18" charset="-34"/>
                <a:cs typeface="Noto Serif Thai" panose="02020502060505020204" pitchFamily="18" charset="-34"/>
              </a:rPr>
              <a:t>OS </a:t>
            </a:r>
            <a:r>
              <a:rPr lang="th-TH" dirty="0">
                <a:solidFill>
                  <a:srgbClr val="0070C0"/>
                </a:solidFill>
                <a:latin typeface="Noto Serif Thai" panose="02020502060505020204" pitchFamily="18" charset="-34"/>
                <a:cs typeface="Noto Serif Thai" panose="02020502060505020204" pitchFamily="18" charset="-34"/>
              </a:rPr>
              <a:t>ก็เป็น </a:t>
            </a:r>
            <a:r>
              <a:rPr lang="en-US" dirty="0">
                <a:solidFill>
                  <a:srgbClr val="0070C0"/>
                </a:solidFill>
                <a:latin typeface="Noto Serif Thai" panose="02020502060505020204" pitchFamily="18" charset="-34"/>
                <a:cs typeface="Noto Serif Thai" panose="02020502060505020204" pitchFamily="18" charset="-34"/>
              </a:rPr>
              <a:t>features </a:t>
            </a:r>
            <a:r>
              <a:rPr lang="th-TH" dirty="0">
                <a:solidFill>
                  <a:srgbClr val="0070C0"/>
                </a:solidFill>
                <a:latin typeface="Noto Serif Thai" panose="02020502060505020204" pitchFamily="18" charset="-34"/>
                <a:cs typeface="Noto Serif Thai" panose="02020502060505020204" pitchFamily="18" charset="-34"/>
              </a:rPr>
              <a:t>ใหม่ ๆ ของ </a:t>
            </a:r>
            <a:r>
              <a:rPr lang="en-US" dirty="0">
                <a:solidFill>
                  <a:srgbClr val="0070C0"/>
                </a:solidFill>
                <a:latin typeface="Noto Serif Thai" panose="02020502060505020204" pitchFamily="18" charset="-34"/>
                <a:cs typeface="Noto Serif Thai" panose="02020502060505020204" pitchFamily="18" charset="-34"/>
              </a:rPr>
              <a:t>Windows, Android, macOS, iOS</a:t>
            </a:r>
          </a:p>
          <a:p>
            <a:pPr algn="just"/>
            <a:endParaRPr lang="en-US" dirty="0">
              <a:latin typeface="Noto Serif Thai" panose="02020502060505020204" pitchFamily="18" charset="-34"/>
              <a:cs typeface="Noto Serif Thai" panose="02020502060505020204" pitchFamily="18" charset="-34"/>
            </a:endParaRPr>
          </a:p>
          <a:p>
            <a:pPr algn="just"/>
            <a:r>
              <a:rPr lang="en-US" sz="1800" b="0" i="0" u="none" strike="noStrike" baseline="0" dirty="0">
                <a:latin typeface="Noto Serif Thai" panose="02020502060505020204" pitchFamily="18" charset="-34"/>
                <a:cs typeface="Noto Serif Thai" panose="02020502060505020204" pitchFamily="18" charset="-34"/>
              </a:rPr>
              <a:t>The </a:t>
            </a:r>
            <a:r>
              <a:rPr lang="en-US" sz="1800" b="1" i="0" u="none" strike="noStrike" baseline="0" dirty="0">
                <a:latin typeface="Noto Serif Thai" panose="02020502060505020204" pitchFamily="18" charset="-34"/>
                <a:cs typeface="Noto Serif Thai" panose="02020502060505020204" pitchFamily="18" charset="-34"/>
              </a:rPr>
              <a:t>requirements analyst </a:t>
            </a:r>
            <a:r>
              <a:rPr lang="en-US" sz="1800" b="0" i="0" u="none" strike="noStrike" baseline="0" dirty="0">
                <a:latin typeface="Noto Serif Thai" panose="02020502060505020204" pitchFamily="18" charset="-34"/>
                <a:cs typeface="Noto Serif Thai" panose="02020502060505020204" pitchFamily="18" charset="-34"/>
              </a:rPr>
              <a:t>role focuses on eliciting the requirements from the stakeholders</a:t>
            </a:r>
            <a:r>
              <a:rPr lang="th-TH" sz="1800" b="0" i="0" u="none" strike="noStrike" baseline="0" dirty="0">
                <a:latin typeface="Noto Serif Thai" panose="02020502060505020204" pitchFamily="18" charset="-34"/>
                <a:cs typeface="Noto Serif Thai" panose="02020502060505020204" pitchFamily="18" charset="-34"/>
              </a:rPr>
              <a:t> </a:t>
            </a:r>
            <a:r>
              <a:rPr lang="en-US" sz="1800" b="0" i="0" u="none" strike="noStrike" baseline="0" dirty="0">
                <a:latin typeface="Noto Serif Thai" panose="02020502060505020204" pitchFamily="18" charset="-34"/>
                <a:cs typeface="Noto Serif Thai" panose="02020502060505020204" pitchFamily="18" charset="-34"/>
              </a:rPr>
              <a:t>associated with the new system.</a:t>
            </a:r>
            <a:r>
              <a:rPr lang="th-TH" sz="1800" b="0" i="0" u="none" strike="noStrike" baseline="0" dirty="0">
                <a:latin typeface="Noto Serif Thai" panose="02020502060505020204" pitchFamily="18" charset="-34"/>
                <a:cs typeface="Noto Serif Thai" panose="02020502060505020204" pitchFamily="18" charset="-34"/>
              </a:rPr>
              <a:t> </a:t>
            </a:r>
            <a:r>
              <a:rPr lang="th-TH" dirty="0">
                <a:solidFill>
                  <a:srgbClr val="0070C0"/>
                </a:solidFill>
                <a:latin typeface="Noto Serif Thai" panose="02020502060505020204" pitchFamily="18" charset="-34"/>
                <a:cs typeface="Noto Serif Thai" panose="02020502060505020204" pitchFamily="18" charset="-34"/>
              </a:rPr>
              <a:t>วิเคราะห์ความต้องการของผู้มีส่วนได้ส่วนเสีย เช่น </a:t>
            </a:r>
            <a:r>
              <a:rPr lang="en-US" dirty="0">
                <a:solidFill>
                  <a:srgbClr val="0070C0"/>
                </a:solidFill>
                <a:latin typeface="Noto Serif Thai" panose="02020502060505020204" pitchFamily="18" charset="-34"/>
                <a:cs typeface="Noto Serif Thai" panose="02020502060505020204" pitchFamily="18" charset="-34"/>
              </a:rPr>
              <a:t>food delivery app </a:t>
            </a:r>
            <a:r>
              <a:rPr lang="th-TH" dirty="0">
                <a:solidFill>
                  <a:srgbClr val="0070C0"/>
                </a:solidFill>
                <a:latin typeface="Noto Serif Thai" panose="02020502060505020204" pitchFamily="18" charset="-34"/>
                <a:cs typeface="Noto Serif Thai" panose="02020502060505020204" pitchFamily="18" charset="-34"/>
              </a:rPr>
              <a:t>มีผู้มีส่วนได้ส่วนเสียคือ ไร</a:t>
            </a:r>
            <a:r>
              <a:rPr lang="th-TH" dirty="0" err="1">
                <a:solidFill>
                  <a:srgbClr val="0070C0"/>
                </a:solidFill>
                <a:latin typeface="Noto Serif Thai" panose="02020502060505020204" pitchFamily="18" charset="-34"/>
                <a:cs typeface="Noto Serif Thai" panose="02020502060505020204" pitchFamily="18" charset="-34"/>
              </a:rPr>
              <a:t>เดอร์</a:t>
            </a:r>
            <a:r>
              <a:rPr lang="th-TH" dirty="0">
                <a:solidFill>
                  <a:srgbClr val="0070C0"/>
                </a:solidFill>
                <a:latin typeface="Noto Serif Thai" panose="02020502060505020204" pitchFamily="18" charset="-34"/>
                <a:cs typeface="Noto Serif Thai" panose="02020502060505020204" pitchFamily="18" charset="-34"/>
              </a:rPr>
              <a:t>และลูกค้า </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ที่สั่งอาหาร</a:t>
            </a:r>
            <a:r>
              <a:rPr lang="en-US" dirty="0">
                <a:solidFill>
                  <a:srgbClr val="0070C0"/>
                </a:solidFill>
                <a:latin typeface="Noto Serif Thai" panose="02020502060505020204" pitchFamily="18" charset="-34"/>
                <a:cs typeface="Noto Serif Thai" panose="02020502060505020204" pitchFamily="18" charset="-34"/>
              </a:rPr>
              <a:t>)</a:t>
            </a:r>
          </a:p>
          <a:p>
            <a:pPr algn="just"/>
            <a:endParaRPr lang="en-US" dirty="0">
              <a:latin typeface="Noto Serif Thai" panose="02020502060505020204" pitchFamily="18" charset="-34"/>
              <a:cs typeface="Noto Serif Thai" panose="02020502060505020204" pitchFamily="18" charset="-34"/>
            </a:endParaRPr>
          </a:p>
          <a:p>
            <a:pPr algn="just"/>
            <a:r>
              <a:rPr lang="en-US" sz="1800" b="0" i="0" u="none" strike="noStrike" baseline="0" dirty="0">
                <a:latin typeface="Noto Serif Thai" panose="02020502060505020204" pitchFamily="18" charset="-34"/>
                <a:cs typeface="Noto Serif Thai" panose="02020502060505020204" pitchFamily="18" charset="-34"/>
              </a:rPr>
              <a:t>The </a:t>
            </a:r>
            <a:r>
              <a:rPr lang="en-US" sz="1800" b="1" i="0" u="none" strike="noStrike" baseline="0" dirty="0">
                <a:latin typeface="Noto Serif Thai" panose="02020502060505020204" pitchFamily="18" charset="-34"/>
                <a:cs typeface="Noto Serif Thai" panose="02020502060505020204" pitchFamily="18" charset="-34"/>
              </a:rPr>
              <a:t>infrastructure analyst </a:t>
            </a:r>
            <a:r>
              <a:rPr lang="en-US" sz="1800" b="0" i="0" u="none" strike="noStrike" baseline="0" dirty="0">
                <a:latin typeface="Noto Serif Thai" panose="02020502060505020204" pitchFamily="18" charset="-34"/>
                <a:cs typeface="Noto Serif Thai" panose="02020502060505020204" pitchFamily="18" charset="-34"/>
              </a:rPr>
              <a:t>role focuses on technical issues surrounding the ways the system</a:t>
            </a:r>
            <a:r>
              <a:rPr lang="th-TH" sz="1800" b="0" i="0" u="none" strike="noStrike" baseline="0" dirty="0">
                <a:latin typeface="Noto Serif Thai" panose="02020502060505020204" pitchFamily="18" charset="-34"/>
                <a:cs typeface="Noto Serif Thai" panose="02020502060505020204" pitchFamily="18" charset="-34"/>
              </a:rPr>
              <a:t> </a:t>
            </a:r>
            <a:r>
              <a:rPr lang="en-US" sz="1800" b="0" i="0" u="none" strike="noStrike" baseline="0" dirty="0">
                <a:latin typeface="Noto Serif Thai" panose="02020502060505020204" pitchFamily="18" charset="-34"/>
                <a:cs typeface="Noto Serif Thai" panose="02020502060505020204" pitchFamily="18" charset="-34"/>
              </a:rPr>
              <a:t>will interact with the organization’s technical infrastructure (hardware, software, networks, and</a:t>
            </a:r>
            <a:r>
              <a:rPr lang="th-TH" sz="1800" b="0" i="0" u="none" strike="noStrike" baseline="0" dirty="0">
                <a:latin typeface="Noto Serif Thai" panose="02020502060505020204" pitchFamily="18" charset="-34"/>
                <a:cs typeface="Noto Serif Thai" panose="02020502060505020204" pitchFamily="18" charset="-34"/>
              </a:rPr>
              <a:t> </a:t>
            </a:r>
            <a:r>
              <a:rPr lang="en-US" sz="1800" b="0" i="0" u="none" strike="noStrike" baseline="0" dirty="0">
                <a:latin typeface="Noto Serif Thai" panose="02020502060505020204" pitchFamily="18" charset="-34"/>
                <a:cs typeface="Noto Serif Thai" panose="02020502060505020204" pitchFamily="18" charset="-34"/>
              </a:rPr>
              <a:t>databases). </a:t>
            </a:r>
            <a:r>
              <a:rPr lang="th-TH" sz="1800" b="0" i="0" u="none" strike="noStrike" baseline="0" dirty="0">
                <a:solidFill>
                  <a:srgbClr val="0070C0"/>
                </a:solidFill>
                <a:latin typeface="Noto Serif Thai" panose="02020502060505020204" pitchFamily="18" charset="-34"/>
                <a:cs typeface="Noto Serif Thai" panose="02020502060505020204" pitchFamily="18" charset="-34"/>
              </a:rPr>
              <a:t>วิเ</a:t>
            </a:r>
            <a:r>
              <a:rPr lang="th-TH" dirty="0">
                <a:solidFill>
                  <a:srgbClr val="0070C0"/>
                </a:solidFill>
                <a:latin typeface="Noto Serif Thai" panose="02020502060505020204" pitchFamily="18" charset="-34"/>
                <a:cs typeface="Noto Serif Thai" panose="02020502060505020204" pitchFamily="18" charset="-34"/>
              </a:rPr>
              <a:t>คราะห์ว่าจะใช้ </a:t>
            </a:r>
            <a:r>
              <a:rPr lang="en-US" dirty="0">
                <a:solidFill>
                  <a:srgbClr val="0070C0"/>
                </a:solidFill>
                <a:latin typeface="Noto Serif Thai" panose="02020502060505020204" pitchFamily="18" charset="-34"/>
                <a:cs typeface="Noto Serif Thai" panose="02020502060505020204" pitchFamily="18" charset="-34"/>
              </a:rPr>
              <a:t>server, storage, operating system, cloud, database </a:t>
            </a:r>
            <a:r>
              <a:rPr lang="th-TH" dirty="0">
                <a:solidFill>
                  <a:srgbClr val="0070C0"/>
                </a:solidFill>
                <a:latin typeface="Noto Serif Thai" panose="02020502060505020204" pitchFamily="18" charset="-34"/>
                <a:cs typeface="Noto Serif Thai" panose="02020502060505020204" pitchFamily="18" charset="-34"/>
              </a:rPr>
              <a:t>แบบใด</a:t>
            </a:r>
            <a:r>
              <a:rPr lang="en-US" dirty="0">
                <a:solidFill>
                  <a:srgbClr val="0070C0"/>
                </a:solidFill>
                <a:latin typeface="Noto Serif Thai" panose="02020502060505020204" pitchFamily="18" charset="-34"/>
                <a:cs typeface="Noto Serif Thai" panose="02020502060505020204" pitchFamily="18" charset="-34"/>
              </a:rPr>
              <a:t> </a:t>
            </a:r>
            <a:r>
              <a:rPr lang="th-TH" dirty="0">
                <a:solidFill>
                  <a:srgbClr val="0070C0"/>
                </a:solidFill>
                <a:latin typeface="Noto Serif Thai" panose="02020502060505020204" pitchFamily="18" charset="-34"/>
                <a:cs typeface="Noto Serif Thai" panose="02020502060505020204" pitchFamily="18" charset="-34"/>
              </a:rPr>
              <a:t>กำกับการออกแบบแอปพลิเคชันให้ตรงกับ </a:t>
            </a:r>
            <a:r>
              <a:rPr lang="en-US" dirty="0">
                <a:solidFill>
                  <a:srgbClr val="0070C0"/>
                </a:solidFill>
                <a:latin typeface="Noto Serif Thai" panose="02020502060505020204" pitchFamily="18" charset="-34"/>
                <a:cs typeface="Noto Serif Thai" panose="02020502060505020204" pitchFamily="18" charset="-34"/>
              </a:rPr>
              <a:t>infrastructure </a:t>
            </a:r>
            <a:r>
              <a:rPr lang="th-TH" dirty="0">
                <a:solidFill>
                  <a:srgbClr val="0070C0"/>
                </a:solidFill>
                <a:latin typeface="Noto Serif Thai" panose="02020502060505020204" pitchFamily="18" charset="-34"/>
                <a:cs typeface="Noto Serif Thai" panose="02020502060505020204" pitchFamily="18" charset="-34"/>
              </a:rPr>
              <a:t>ที่มี หรือทำ </a:t>
            </a:r>
            <a:r>
              <a:rPr lang="en-US" dirty="0">
                <a:solidFill>
                  <a:srgbClr val="0070C0"/>
                </a:solidFill>
                <a:latin typeface="Noto Serif Thai" panose="02020502060505020204" pitchFamily="18" charset="-34"/>
                <a:cs typeface="Noto Serif Thai" panose="02020502060505020204" pitchFamily="18" charset="-34"/>
              </a:rPr>
              <a:t>infrastructure </a:t>
            </a:r>
            <a:r>
              <a:rPr lang="th-TH" dirty="0">
                <a:solidFill>
                  <a:srgbClr val="0070C0"/>
                </a:solidFill>
                <a:latin typeface="Noto Serif Thai" panose="02020502060505020204" pitchFamily="18" charset="-34"/>
                <a:cs typeface="Noto Serif Thai" panose="02020502060505020204" pitchFamily="18" charset="-34"/>
              </a:rPr>
              <a:t>เพิ่มถ้าจำเป็น</a:t>
            </a:r>
            <a:endParaRPr lang="en-US" dirty="0">
              <a:solidFill>
                <a:srgbClr val="0070C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35852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DEB1D-29DC-75DF-6186-628B189A935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5B59D4-3B65-E909-9716-30187FF5F7D5}"/>
              </a:ext>
            </a:extLst>
          </p:cNvPr>
          <p:cNvSpPr txBox="1"/>
          <p:nvPr/>
        </p:nvSpPr>
        <p:spPr>
          <a:xfrm>
            <a:off x="614361" y="352336"/>
            <a:ext cx="10963275" cy="3416320"/>
          </a:xfrm>
          <a:prstGeom prst="rect">
            <a:avLst/>
          </a:prstGeom>
          <a:noFill/>
        </p:spPr>
        <p:txBody>
          <a:bodyPr wrap="square">
            <a:spAutoFit/>
          </a:bodyPr>
          <a:lstStyle/>
          <a:p>
            <a:pPr algn="thaiDist"/>
            <a:r>
              <a:rPr lang="en-US" dirty="0">
                <a:latin typeface="Noto Serif Thai" panose="02020502060505020204" pitchFamily="18" charset="-34"/>
                <a:cs typeface="Noto Serif Thai" panose="02020502060505020204" pitchFamily="18" charset="-34"/>
              </a:rPr>
              <a:t>The </a:t>
            </a:r>
            <a:r>
              <a:rPr lang="en-US" b="1" dirty="0">
                <a:latin typeface="Noto Serif Thai" panose="02020502060505020204" pitchFamily="18" charset="-34"/>
                <a:cs typeface="Noto Serif Thai" panose="02020502060505020204" pitchFamily="18" charset="-34"/>
              </a:rPr>
              <a:t>change management analyst</a:t>
            </a:r>
            <a:r>
              <a:rPr lang="en-US" dirty="0">
                <a:latin typeface="Noto Serif Thai" panose="02020502060505020204" pitchFamily="18" charset="-34"/>
                <a:cs typeface="Noto Serif Thai" panose="02020502060505020204" pitchFamily="18" charset="-34"/>
              </a:rPr>
              <a:t> role focuses on the people and management issues surrounding</a:t>
            </a:r>
          </a:p>
          <a:p>
            <a:pPr algn="thaiDist"/>
            <a:r>
              <a:rPr lang="en-US" dirty="0">
                <a:latin typeface="Noto Serif Thai" panose="02020502060505020204" pitchFamily="18" charset="-34"/>
                <a:cs typeface="Noto Serif Thai" panose="02020502060505020204" pitchFamily="18" charset="-34"/>
              </a:rPr>
              <a:t>the system installation. This person ensures that adequate documentation and support are available to users, provides user training on the new system, and develops strategies to overcome resistance to change. </a:t>
            </a:r>
            <a:r>
              <a:rPr lang="th-TH" dirty="0">
                <a:solidFill>
                  <a:srgbClr val="0070C0"/>
                </a:solidFill>
                <a:latin typeface="Noto Serif Thai" panose="02020502060505020204" pitchFamily="18" charset="-34"/>
                <a:cs typeface="Noto Serif Thai" panose="02020502060505020204" pitchFamily="18" charset="-34"/>
              </a:rPr>
              <a:t>วิเคราะห์การจัดการการเปลี่ยนไปใช้ระบบใหม่ ต้องมีเอกสาร มีการสนับสนุนอะไรบ้าง เช่น การบริการตอบปัญหาผู้ใช้ เป็นต้น</a:t>
            </a:r>
            <a:endParaRPr lang="en-US" dirty="0">
              <a:latin typeface="Noto Serif Thai" panose="02020502060505020204" pitchFamily="18" charset="-34"/>
              <a:cs typeface="Noto Serif Thai" panose="02020502060505020204" pitchFamily="18" charset="-34"/>
            </a:endParaRPr>
          </a:p>
          <a:p>
            <a:pPr algn="thaiDist"/>
            <a:endParaRPr lang="en-US" b="1"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The </a:t>
            </a:r>
            <a:r>
              <a:rPr lang="en-US" b="1" dirty="0">
                <a:latin typeface="Noto Serif Thai" panose="02020502060505020204" pitchFamily="18" charset="-34"/>
                <a:cs typeface="Noto Serif Thai" panose="02020502060505020204" pitchFamily="18" charset="-34"/>
              </a:rPr>
              <a:t>project manager</a:t>
            </a:r>
            <a:r>
              <a:rPr lang="en-US" dirty="0">
                <a:latin typeface="Noto Serif Thai" panose="02020502060505020204" pitchFamily="18" charset="-34"/>
                <a:cs typeface="Noto Serif Thai" panose="02020502060505020204" pitchFamily="18" charset="-34"/>
              </a:rPr>
              <a:t> role ensures that the project is completed on time and within budget and that the system delivers the expected value to the organization. The project manager is often a seasoned systems analyst who, through training and experience, has acquired specialized project management knowledge and skills.</a:t>
            </a:r>
            <a:r>
              <a:rPr lang="th-TH" dirty="0">
                <a:latin typeface="Noto Serif Thai" panose="02020502060505020204" pitchFamily="18" charset="-34"/>
                <a:cs typeface="Noto Serif Thai" panose="02020502060505020204" pitchFamily="18" charset="-34"/>
              </a:rPr>
              <a:t> </a:t>
            </a:r>
            <a:r>
              <a:rPr lang="th-TH" dirty="0">
                <a:solidFill>
                  <a:srgbClr val="0070C0"/>
                </a:solidFill>
                <a:latin typeface="Noto Serif Thai" panose="02020502060505020204" pitchFamily="18" charset="-34"/>
                <a:cs typeface="Noto Serif Thai" panose="02020502060505020204" pitchFamily="18" charset="-34"/>
              </a:rPr>
              <a:t>ผู้จัดการโครงการ มักจะเป็น </a:t>
            </a:r>
            <a:r>
              <a:rPr lang="en-US" dirty="0">
                <a:solidFill>
                  <a:srgbClr val="0070C0"/>
                </a:solidFill>
                <a:latin typeface="Noto Serif Thai" panose="02020502060505020204" pitchFamily="18" charset="-34"/>
                <a:cs typeface="Noto Serif Thai" panose="02020502060505020204" pitchFamily="18" charset="-34"/>
              </a:rPr>
              <a:t>SA </a:t>
            </a:r>
            <a:r>
              <a:rPr lang="th-TH" dirty="0">
                <a:solidFill>
                  <a:srgbClr val="0070C0"/>
                </a:solidFill>
                <a:latin typeface="Noto Serif Thai" panose="02020502060505020204" pitchFamily="18" charset="-34"/>
                <a:cs typeface="Noto Serif Thai" panose="02020502060505020204" pitchFamily="18" charset="-34"/>
              </a:rPr>
              <a:t>ด้วย</a:t>
            </a:r>
            <a:endParaRPr lang="en-US" dirty="0">
              <a:solidFill>
                <a:srgbClr val="0070C0"/>
              </a:solidFill>
              <a:latin typeface="Noto Serif Thai" panose="02020502060505020204" pitchFamily="18" charset="-34"/>
              <a:cs typeface="Noto Serif Thai" panose="02020502060505020204" pitchFamily="18" charset="-34"/>
            </a:endParaRPr>
          </a:p>
          <a:p>
            <a:pPr algn="just"/>
            <a:endParaRPr lang="en-US" dirty="0">
              <a:solidFill>
                <a:srgbClr val="0070C0"/>
              </a:solidFill>
              <a:latin typeface="Noto Serif Thai" panose="02020502060505020204" pitchFamily="18" charset="-34"/>
              <a:cs typeface="Noto Serif Thai" panose="02020502060505020204" pitchFamily="18" charset="-34"/>
            </a:endParaRPr>
          </a:p>
          <a:p>
            <a:pPr algn="just"/>
            <a:r>
              <a:rPr lang="th-TH" dirty="0">
                <a:solidFill>
                  <a:srgbClr val="0070C0"/>
                </a:solidFill>
                <a:latin typeface="Noto Serif Thai" panose="02020502060505020204" pitchFamily="18" charset="-34"/>
                <a:cs typeface="Noto Serif Thai" panose="02020502060505020204" pitchFamily="18" charset="-34"/>
              </a:rPr>
              <a:t>ในองค์กรใหญ่ ๆ อาจจะมี </a:t>
            </a:r>
            <a:r>
              <a:rPr lang="en-US" dirty="0">
                <a:solidFill>
                  <a:srgbClr val="0070C0"/>
                </a:solidFill>
                <a:latin typeface="Noto Serif Thai" panose="02020502060505020204" pitchFamily="18" charset="-34"/>
                <a:cs typeface="Noto Serif Thai" panose="02020502060505020204" pitchFamily="18" charset="-34"/>
              </a:rPr>
              <a:t>analyst </a:t>
            </a:r>
            <a:r>
              <a:rPr lang="th-TH" dirty="0">
                <a:solidFill>
                  <a:srgbClr val="0070C0"/>
                </a:solidFill>
                <a:latin typeface="Noto Serif Thai" panose="02020502060505020204" pitchFamily="18" charset="-34"/>
                <a:cs typeface="Noto Serif Thai" panose="02020502060505020204" pitchFamily="18" charset="-34"/>
              </a:rPr>
              <a:t>ครบทุกตำแหน่ง แต่องค์กรเล็ก ๆ ก็อาจจะใช้ </a:t>
            </a:r>
            <a:r>
              <a:rPr lang="en-US" dirty="0">
                <a:solidFill>
                  <a:srgbClr val="0070C0"/>
                </a:solidFill>
                <a:latin typeface="Noto Serif Thai" panose="02020502060505020204" pitchFamily="18" charset="-34"/>
                <a:cs typeface="Noto Serif Thai" panose="02020502060505020204" pitchFamily="18" charset="-34"/>
              </a:rPr>
              <a:t>analyst </a:t>
            </a:r>
            <a:r>
              <a:rPr lang="th-TH" dirty="0">
                <a:solidFill>
                  <a:srgbClr val="0070C0"/>
                </a:solidFill>
                <a:latin typeface="Noto Serif Thai" panose="02020502060505020204" pitchFamily="18" charset="-34"/>
                <a:cs typeface="Noto Serif Thai" panose="02020502060505020204" pitchFamily="18" charset="-34"/>
              </a:rPr>
              <a:t>แค่คนเดียวทำทุกอย่าง</a:t>
            </a:r>
            <a:endParaRPr lang="en-US" dirty="0">
              <a:solidFill>
                <a:srgbClr val="0070C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415922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BDA7-473F-9568-0437-DE700CF356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FFA0964-DC36-A21A-B35B-DD33418A8A31}"/>
              </a:ext>
            </a:extLst>
          </p:cNvPr>
          <p:cNvSpPr txBox="1"/>
          <p:nvPr/>
        </p:nvSpPr>
        <p:spPr>
          <a:xfrm>
            <a:off x="614361" y="352336"/>
            <a:ext cx="10963275" cy="2308324"/>
          </a:xfrm>
          <a:prstGeom prst="rect">
            <a:avLst/>
          </a:prstGeom>
          <a:noFill/>
        </p:spPr>
        <p:txBody>
          <a:bodyPr wrap="square">
            <a:spAutoFit/>
          </a:bodyPr>
          <a:lstStyle/>
          <a:p>
            <a:pPr algn="just"/>
            <a:r>
              <a:rPr lang="en-US" dirty="0">
                <a:latin typeface="Noto Serif Thai" panose="02020502060505020204" pitchFamily="18" charset="-34"/>
                <a:cs typeface="Noto Serif Thai" panose="02020502060505020204" pitchFamily="18" charset="-34"/>
              </a:rPr>
              <a:t>In some ways, building an IS </a:t>
            </a:r>
            <a:r>
              <a:rPr lang="en-US" dirty="0" err="1">
                <a:latin typeface="Noto Serif Thai" panose="02020502060505020204" pitchFamily="18" charset="-34"/>
                <a:cs typeface="Noto Serif Thai" panose="02020502060505020204" pitchFamily="18" charset="-34"/>
              </a:rPr>
              <a:t>is</a:t>
            </a:r>
            <a:r>
              <a:rPr lang="en-US" dirty="0">
                <a:latin typeface="Noto Serif Thai" panose="02020502060505020204" pitchFamily="18" charset="-34"/>
                <a:cs typeface="Noto Serif Thai" panose="02020502060505020204" pitchFamily="18" charset="-34"/>
              </a:rPr>
              <a:t> like building a house. First, the owner describes the vision for the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house to the developer. Second, this idea is transformed into sketches and drawings that are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shown to the owner and refined (often, through several drawings, each improving on the other)</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until the owner agrees that the pictures depict what he or she wants. Third, a set of detailed blueprints</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is developed that present much more detailed information about the house (e.g., the layout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of rooms, placement of plumbing fixtures and electrical outlets). Finally, the house is built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following</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the blueprints—and</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often with some changes and decisions made by the owner as the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house is erected.</a:t>
            </a:r>
          </a:p>
        </p:txBody>
      </p:sp>
      <p:pic>
        <p:nvPicPr>
          <p:cNvPr id="9" name="Picture 8">
            <a:extLst>
              <a:ext uri="{FF2B5EF4-FFF2-40B4-BE49-F238E27FC236}">
                <a16:creationId xmlns:a16="http://schemas.microsoft.com/office/drawing/2014/main" id="{A3CDA784-C56C-0075-43B8-09077B630B08}"/>
              </a:ext>
            </a:extLst>
          </p:cNvPr>
          <p:cNvPicPr>
            <a:picLocks noChangeAspect="1"/>
          </p:cNvPicPr>
          <p:nvPr/>
        </p:nvPicPr>
        <p:blipFill>
          <a:blip r:embed="rId2"/>
          <a:stretch>
            <a:fillRect/>
          </a:stretch>
        </p:blipFill>
        <p:spPr>
          <a:xfrm>
            <a:off x="395744" y="3019949"/>
            <a:ext cx="11400508" cy="2354784"/>
          </a:xfrm>
          <a:prstGeom prst="rect">
            <a:avLst/>
          </a:prstGeom>
        </p:spPr>
      </p:pic>
    </p:spTree>
    <p:extLst>
      <p:ext uri="{BB962C8B-B14F-4D97-AF65-F5344CB8AC3E}">
        <p14:creationId xmlns:p14="http://schemas.microsoft.com/office/powerpoint/2010/main" val="334810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CC64-C470-1D4C-D4C7-0CE437835A0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A5D1C520-E788-D247-4ACB-1A92DD0D4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39" y="0"/>
            <a:ext cx="976692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83DBAB-A467-1405-C9FA-C405A3945ED3}"/>
              </a:ext>
            </a:extLst>
          </p:cNvPr>
          <p:cNvSpPr txBox="1"/>
          <p:nvPr/>
        </p:nvSpPr>
        <p:spPr>
          <a:xfrm rot="16200000">
            <a:off x="8624502" y="3290499"/>
            <a:ext cx="6857999" cy="277000"/>
          </a:xfrm>
          <a:prstGeom prst="rect">
            <a:avLst/>
          </a:prstGeom>
          <a:noFill/>
        </p:spPr>
        <p:txBody>
          <a:bodyPr wrap="square">
            <a:spAutoFit/>
          </a:bodyPr>
          <a:lstStyle/>
          <a:p>
            <a:r>
              <a:rPr lang="en-US" sz="1200" dirty="0"/>
              <a:t>https://deliveringresults.leeds.ac.uk/delivering-results-themes/quality-management/requirements/</a:t>
            </a:r>
          </a:p>
        </p:txBody>
      </p:sp>
    </p:spTree>
    <p:extLst>
      <p:ext uri="{BB962C8B-B14F-4D97-AF65-F5344CB8AC3E}">
        <p14:creationId xmlns:p14="http://schemas.microsoft.com/office/powerpoint/2010/main" val="70283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232AA-190C-C0F5-D5EA-9F560EB161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20403E-E770-6245-CFBB-A131484B3EFC}"/>
              </a:ext>
            </a:extLst>
          </p:cNvPr>
          <p:cNvSpPr txBox="1"/>
          <p:nvPr/>
        </p:nvSpPr>
        <p:spPr>
          <a:xfrm>
            <a:off x="1991360" y="2551837"/>
            <a:ext cx="8209280" cy="1754326"/>
          </a:xfrm>
          <a:prstGeom prst="rect">
            <a:avLst/>
          </a:prstGeom>
          <a:noFill/>
        </p:spPr>
        <p:txBody>
          <a:bodyPr wrap="square">
            <a:spAutoFit/>
          </a:bodyPr>
          <a:lstStyle/>
          <a:p>
            <a:pPr algn="ctr"/>
            <a:r>
              <a:rPr lang="en-US" sz="5400" dirty="0">
                <a:latin typeface="Kanit" panose="00000500000000000000" pitchFamily="2" charset="-34"/>
                <a:cs typeface="Kanit" panose="00000500000000000000" pitchFamily="2" charset="-34"/>
              </a:rPr>
              <a:t>T</a:t>
            </a:r>
            <a:r>
              <a:rPr lang="en-US" sz="5400" b="0" i="0" u="none" strike="noStrike" baseline="0" dirty="0">
                <a:latin typeface="Kanit" panose="00000500000000000000" pitchFamily="2" charset="-34"/>
                <a:cs typeface="Kanit" panose="00000500000000000000" pitchFamily="2" charset="-34"/>
              </a:rPr>
              <a:t>he SDLC is a process of</a:t>
            </a:r>
            <a:br>
              <a:rPr lang="en-US" sz="5400" b="0" i="0" u="none" strike="noStrike" baseline="0" dirty="0">
                <a:latin typeface="Kanit" panose="00000500000000000000" pitchFamily="2" charset="-34"/>
                <a:cs typeface="Kanit" panose="00000500000000000000" pitchFamily="2" charset="-34"/>
              </a:rPr>
            </a:br>
            <a:r>
              <a:rPr lang="en-US" sz="5400" b="1" i="0" u="none" strike="noStrike" baseline="0" dirty="0">
                <a:solidFill>
                  <a:srgbClr val="FF0000"/>
                </a:solidFill>
                <a:latin typeface="Kanit" panose="00000500000000000000" pitchFamily="2" charset="-34"/>
                <a:cs typeface="Kanit" panose="00000500000000000000" pitchFamily="2" charset="-34"/>
              </a:rPr>
              <a:t>gradual refinement.</a:t>
            </a:r>
            <a:endParaRPr lang="en-US" sz="5400" dirty="0">
              <a:solidFill>
                <a:srgbClr val="FF0000"/>
              </a:solidFill>
              <a:latin typeface="Kanit" panose="00000500000000000000" pitchFamily="2" charset="-34"/>
              <a:cs typeface="Kanit" panose="00000500000000000000" pitchFamily="2" charset="-34"/>
            </a:endParaRPr>
          </a:p>
        </p:txBody>
      </p:sp>
      <p:sp>
        <p:nvSpPr>
          <p:cNvPr id="4" name="TextBox 3">
            <a:extLst>
              <a:ext uri="{FF2B5EF4-FFF2-40B4-BE49-F238E27FC236}">
                <a16:creationId xmlns:a16="http://schemas.microsoft.com/office/drawing/2014/main" id="{9C0023D6-13A2-E395-9884-F4153161662C}"/>
              </a:ext>
            </a:extLst>
          </p:cNvPr>
          <p:cNvSpPr txBox="1"/>
          <p:nvPr/>
        </p:nvSpPr>
        <p:spPr>
          <a:xfrm>
            <a:off x="0" y="6211669"/>
            <a:ext cx="12192000" cy="646331"/>
          </a:xfrm>
          <a:prstGeom prst="rect">
            <a:avLst/>
          </a:prstGeom>
          <a:noFill/>
        </p:spPr>
        <p:txBody>
          <a:bodyPr wrap="square" rtlCol="0">
            <a:spAutoFit/>
          </a:bodyPr>
          <a:lstStyle/>
          <a:p>
            <a:r>
              <a:rPr lang="th-TH" dirty="0">
                <a:solidFill>
                  <a:srgbClr val="0070C0"/>
                </a:solidFill>
                <a:latin typeface="Noto Serif Thai" panose="02020502060505020204" pitchFamily="18" charset="-34"/>
                <a:cs typeface="Noto Serif Thai" panose="02020502060505020204" pitchFamily="18" charset="-34"/>
              </a:rPr>
              <a:t>ไม่มีสูตรสำเร็จตายตัวว่า</a:t>
            </a:r>
            <a:r>
              <a:rPr lang="en-US" dirty="0">
                <a:solidFill>
                  <a:srgbClr val="0070C0"/>
                </a:solidFill>
                <a:latin typeface="Noto Serif Thai" panose="02020502060505020204" pitchFamily="18" charset="-34"/>
                <a:cs typeface="Noto Serif Thai" panose="02020502060505020204" pitchFamily="18" charset="-34"/>
              </a:rPr>
              <a:t> SDLC </a:t>
            </a:r>
            <a:r>
              <a:rPr lang="th-TH" dirty="0">
                <a:solidFill>
                  <a:srgbClr val="0070C0"/>
                </a:solidFill>
                <a:latin typeface="Noto Serif Thai" panose="02020502060505020204" pitchFamily="18" charset="-34"/>
                <a:cs typeface="Noto Serif Thai" panose="02020502060505020204" pitchFamily="18" charset="-34"/>
              </a:rPr>
              <a:t>ต้องทำตามขั้นตอนนี้ ขึ้นกับงบประมาณ เวลา และปัจจัยอื่น ๆ บางระบบทำเสร็จแล้วก็ใช้เป็นสิบปี</a:t>
            </a:r>
            <a:br>
              <a:rPr lang="th-TH" dirty="0">
                <a:solidFill>
                  <a:srgbClr val="0070C0"/>
                </a:solidFill>
                <a:latin typeface="Noto Serif Thai" panose="02020502060505020204" pitchFamily="18" charset="-34"/>
                <a:cs typeface="Noto Serif Thai" panose="02020502060505020204" pitchFamily="18" charset="-34"/>
              </a:rPr>
            </a:br>
            <a:r>
              <a:rPr lang="th-TH" dirty="0">
                <a:solidFill>
                  <a:srgbClr val="0070C0"/>
                </a:solidFill>
                <a:latin typeface="Noto Serif Thai" panose="02020502060505020204" pitchFamily="18" charset="-34"/>
                <a:cs typeface="Noto Serif Thai" panose="02020502060505020204" pitchFamily="18" charset="-34"/>
              </a:rPr>
              <a:t>ไม่ต้องแก้ไขปรับปรุง บางระบบก็ต้องปรับปรุงอยู่ตลอดเวลา</a:t>
            </a:r>
            <a:endParaRPr lang="en-US" dirty="0">
              <a:solidFill>
                <a:srgbClr val="0070C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57632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F6A41-8648-5942-69BC-C21813A0EE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D71848-E741-ACFC-9644-6EE14B0C7DF6}"/>
              </a:ext>
            </a:extLst>
          </p:cNvPr>
          <p:cNvSpPr txBox="1"/>
          <p:nvPr/>
        </p:nvSpPr>
        <p:spPr>
          <a:xfrm>
            <a:off x="614361" y="352336"/>
            <a:ext cx="10963275" cy="3416320"/>
          </a:xfrm>
          <a:prstGeom prst="rect">
            <a:avLst/>
          </a:prstGeom>
          <a:noFill/>
        </p:spPr>
        <p:txBody>
          <a:bodyPr wrap="square">
            <a:spAutoFit/>
          </a:bodyPr>
          <a:lstStyle/>
          <a:p>
            <a:pPr algn="just"/>
            <a:r>
              <a:rPr lang="en-US" b="1" dirty="0" err="1">
                <a:solidFill>
                  <a:srgbClr val="FF0000"/>
                </a:solidFill>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is a fictitious technology company that develops numerous </a:t>
            </a:r>
            <a:r>
              <a:rPr lang="en-US" b="1" dirty="0">
                <a:solidFill>
                  <a:srgbClr val="FF0000"/>
                </a:solidFill>
                <a:latin typeface="Noto Serif Thai" panose="02020502060505020204" pitchFamily="18" charset="-34"/>
                <a:cs typeface="Noto Serif Thai" panose="02020502060505020204" pitchFamily="18" charset="-34"/>
              </a:rPr>
              <a:t>unmanned aerial vehicles</a:t>
            </a:r>
            <a:r>
              <a:rPr lang="en-US" dirty="0">
                <a:latin typeface="Noto Serif Thai" panose="02020502060505020204" pitchFamily="18" charset="-34"/>
                <a:cs typeface="Noto Serif Thai" panose="02020502060505020204" pitchFamily="18" charset="-34"/>
              </a:rPr>
              <a: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called </a:t>
            </a:r>
            <a:r>
              <a:rPr lang="en-US" b="1" dirty="0">
                <a:solidFill>
                  <a:srgbClr val="FF0000"/>
                </a:solidFill>
                <a:latin typeface="Noto Serif Thai" panose="02020502060505020204" pitchFamily="18" charset="-34"/>
                <a:cs typeface="Noto Serif Thai" panose="02020502060505020204" pitchFamily="18" charset="-34"/>
              </a:rPr>
              <a:t>drones</a:t>
            </a:r>
            <a:r>
              <a:rPr lang="en-US" dirty="0">
                <a:latin typeface="Noto Serif Thai" panose="02020502060505020204" pitchFamily="18" charset="-34"/>
                <a:cs typeface="Noto Serif Thai" panose="02020502060505020204" pitchFamily="18" charset="-34"/>
              </a:rPr>
              <a:t>, and drone technology for many purposes.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was established by two</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technology entrepreneurs, </a:t>
            </a:r>
            <a:r>
              <a:rPr lang="en-US" b="1" dirty="0">
                <a:solidFill>
                  <a:srgbClr val="FF0000"/>
                </a:solidFill>
                <a:latin typeface="Noto Serif Thai" panose="02020502060505020204" pitchFamily="18" charset="-34"/>
                <a:cs typeface="Noto Serif Thai" panose="02020502060505020204" pitchFamily="18" charset="-34"/>
              </a:rPr>
              <a:t>Eric Chen</a:t>
            </a:r>
            <a:r>
              <a:rPr lang="en-US" dirty="0">
                <a:latin typeface="Noto Serif Thai" panose="02020502060505020204" pitchFamily="18" charset="-34"/>
                <a:cs typeface="Noto Serif Thai" panose="02020502060505020204" pitchFamily="18" charset="-34"/>
              </a:rPr>
              <a:t> and </a:t>
            </a:r>
            <a:r>
              <a:rPr lang="en-US" b="1" dirty="0">
                <a:solidFill>
                  <a:srgbClr val="FF0000"/>
                </a:solidFill>
                <a:latin typeface="Noto Serif Thai" panose="02020502060505020204" pitchFamily="18" charset="-34"/>
                <a:cs typeface="Noto Serif Thai" panose="02020502060505020204" pitchFamily="18" charset="-34"/>
              </a:rPr>
              <a:t>Peter Lyons</a:t>
            </a:r>
            <a:r>
              <a:rPr lang="en-US" dirty="0">
                <a:latin typeface="Noto Serif Thai" panose="02020502060505020204" pitchFamily="18" charset="-34"/>
                <a:cs typeface="Noto Serif Thai" panose="02020502060505020204" pitchFamily="18" charset="-34"/>
              </a:rPr>
              <a:t>. The field of drone technology was evolving</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rapidly, and Eric and Peter quickly established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as a leading maker of </a:t>
            </a:r>
            <a:r>
              <a:rPr lang="en-US" b="1" dirty="0">
                <a:solidFill>
                  <a:srgbClr val="FF0000"/>
                </a:solidFill>
                <a:latin typeface="Noto Serif Thai" panose="02020502060505020204" pitchFamily="18" charset="-34"/>
                <a:cs typeface="Noto Serif Thai" panose="02020502060505020204" pitchFamily="18" charset="-34"/>
              </a:rPr>
              <a:t>commercial-grade</a:t>
            </a:r>
            <a:r>
              <a:rPr lang="th-TH" b="1" dirty="0">
                <a:solidFill>
                  <a:srgbClr val="FF0000"/>
                </a:solidFill>
                <a:latin typeface="Noto Serif Thai" panose="02020502060505020204" pitchFamily="18" charset="-34"/>
                <a:cs typeface="Noto Serif Thai" panose="02020502060505020204" pitchFamily="18" charset="-34"/>
              </a:rPr>
              <a:t> </a:t>
            </a:r>
            <a:r>
              <a:rPr lang="en-US" b="1" dirty="0">
                <a:solidFill>
                  <a:srgbClr val="FF0000"/>
                </a:solidFill>
                <a:latin typeface="Noto Serif Thai" panose="02020502060505020204" pitchFamily="18" charset="-34"/>
                <a:cs typeface="Noto Serif Thai" panose="02020502060505020204" pitchFamily="18" charset="-34"/>
              </a:rPr>
              <a:t>drones with advanced sensors and imaging capabilities</a:t>
            </a:r>
            <a:r>
              <a:rPr lang="en-US" dirty="0">
                <a:latin typeface="Noto Serif Thai" panose="02020502060505020204" pitchFamily="18" charset="-34"/>
                <a:cs typeface="Noto Serif Thai" panose="02020502060505020204" pitchFamily="18" charset="-34"/>
              </a:rPr>
              <a:t>.</a:t>
            </a:r>
            <a:endParaRPr lang="th-TH" dirty="0">
              <a:latin typeface="Noto Serif Thai" panose="02020502060505020204" pitchFamily="18" charset="-34"/>
              <a:cs typeface="Noto Serif Thai" panose="02020502060505020204" pitchFamily="18" charset="-34"/>
            </a:endParaRP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As a technology company,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invests heavily in research and development of its drone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products. It also developed proprietary software capable of providing unique analyses of the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data collected by the drone’s onboard sensors. The Sales department focuses primarily on drone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sales and marketing to government and commercial entities. A new </a:t>
            </a:r>
            <a:r>
              <a:rPr lang="en-US" b="1" dirty="0">
                <a:solidFill>
                  <a:srgbClr val="FF0000"/>
                </a:solidFill>
                <a:latin typeface="Noto Serif Thai" panose="02020502060505020204" pitchFamily="18" charset="-34"/>
                <a:cs typeface="Noto Serif Thai" panose="02020502060505020204" pitchFamily="18" charset="-34"/>
              </a:rPr>
              <a:t>Client Services</a:t>
            </a:r>
            <a:r>
              <a:rPr lang="en-US" dirty="0">
                <a:latin typeface="Noto Serif Thai" panose="02020502060505020204" pitchFamily="18" charset="-34"/>
                <a:cs typeface="Noto Serif Thai" panose="02020502060505020204" pitchFamily="18" charset="-34"/>
              </a:rPr>
              <a:t> business unit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has been formed within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focusing on outsourced drone services. </a:t>
            </a:r>
            <a:r>
              <a:rPr lang="en-US" b="1" dirty="0">
                <a:solidFill>
                  <a:srgbClr val="FF0000"/>
                </a:solidFill>
                <a:latin typeface="Noto Serif Thai" panose="02020502060505020204" pitchFamily="18" charset="-34"/>
                <a:cs typeface="Noto Serif Thai" panose="02020502060505020204" pitchFamily="18" charset="-34"/>
              </a:rPr>
              <a:t>Carmella Herrera</a:t>
            </a:r>
            <a:r>
              <a:rPr lang="en-US" dirty="0">
                <a:latin typeface="Noto Serif Thai" panose="02020502060505020204" pitchFamily="18" charset="-34"/>
                <a:cs typeface="Noto Serif Thai" panose="02020502060505020204" pitchFamily="18" charset="-34"/>
              </a:rPr>
              <a:t> was</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named director of the Client Services business unit.</a:t>
            </a:r>
          </a:p>
        </p:txBody>
      </p:sp>
    </p:spTree>
    <p:extLst>
      <p:ext uri="{BB962C8B-B14F-4D97-AF65-F5344CB8AC3E}">
        <p14:creationId xmlns:p14="http://schemas.microsoft.com/office/powerpoint/2010/main" val="1439964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55FE-12C6-59A7-B979-562D69C858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C2ECD6-D695-21F2-AA95-FF3A3EF17897}"/>
              </a:ext>
            </a:extLst>
          </p:cNvPr>
          <p:cNvSpPr txBox="1"/>
          <p:nvPr/>
        </p:nvSpPr>
        <p:spPr>
          <a:xfrm>
            <a:off x="614361" y="352336"/>
            <a:ext cx="10963275" cy="3416320"/>
          </a:xfrm>
          <a:prstGeom prst="rect">
            <a:avLst/>
          </a:prstGeom>
          <a:noFill/>
        </p:spPr>
        <p:txBody>
          <a:bodyPr wrap="square">
            <a:spAutoFit/>
          </a:bodyPr>
          <a:lstStyle/>
          <a:p>
            <a:pPr algn="just"/>
            <a:r>
              <a:rPr lang="en-US" b="1" dirty="0" err="1">
                <a:solidFill>
                  <a:srgbClr val="FF0000"/>
                </a:solidFill>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is a fictitious technology company that develops numerous </a:t>
            </a:r>
            <a:r>
              <a:rPr lang="en-US" b="1" dirty="0">
                <a:solidFill>
                  <a:srgbClr val="FF0000"/>
                </a:solidFill>
                <a:latin typeface="Noto Serif Thai" panose="02020502060505020204" pitchFamily="18" charset="-34"/>
                <a:cs typeface="Noto Serif Thai" panose="02020502060505020204" pitchFamily="18" charset="-34"/>
              </a:rPr>
              <a:t>unmanned aerial vehicles</a:t>
            </a:r>
            <a:r>
              <a:rPr lang="en-US" dirty="0">
                <a:latin typeface="Noto Serif Thai" panose="02020502060505020204" pitchFamily="18" charset="-34"/>
                <a:cs typeface="Noto Serif Thai" panose="02020502060505020204" pitchFamily="18" charset="-34"/>
              </a:rPr>
              <a: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called </a:t>
            </a:r>
            <a:r>
              <a:rPr lang="en-US" b="1" dirty="0">
                <a:solidFill>
                  <a:srgbClr val="FF0000"/>
                </a:solidFill>
                <a:latin typeface="Noto Serif Thai" panose="02020502060505020204" pitchFamily="18" charset="-34"/>
                <a:cs typeface="Noto Serif Thai" panose="02020502060505020204" pitchFamily="18" charset="-34"/>
              </a:rPr>
              <a:t>drones</a:t>
            </a:r>
            <a:r>
              <a:rPr lang="en-US" dirty="0">
                <a:latin typeface="Noto Serif Thai" panose="02020502060505020204" pitchFamily="18" charset="-34"/>
                <a:cs typeface="Noto Serif Thai" panose="02020502060505020204" pitchFamily="18" charset="-34"/>
              </a:rPr>
              <a:t>, and drone technology for many purposes.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was established by two</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technology entrepreneurs, </a:t>
            </a:r>
            <a:r>
              <a:rPr lang="en-US" b="1" dirty="0">
                <a:solidFill>
                  <a:srgbClr val="FF0000"/>
                </a:solidFill>
                <a:latin typeface="Noto Serif Thai" panose="02020502060505020204" pitchFamily="18" charset="-34"/>
                <a:cs typeface="Noto Serif Thai" panose="02020502060505020204" pitchFamily="18" charset="-34"/>
              </a:rPr>
              <a:t>Eric Chen</a:t>
            </a:r>
            <a:r>
              <a:rPr lang="en-US" dirty="0">
                <a:latin typeface="Noto Serif Thai" panose="02020502060505020204" pitchFamily="18" charset="-34"/>
                <a:cs typeface="Noto Serif Thai" panose="02020502060505020204" pitchFamily="18" charset="-34"/>
              </a:rPr>
              <a:t> and </a:t>
            </a:r>
            <a:r>
              <a:rPr lang="en-US" b="1" dirty="0">
                <a:solidFill>
                  <a:srgbClr val="FF0000"/>
                </a:solidFill>
                <a:latin typeface="Noto Serif Thai" panose="02020502060505020204" pitchFamily="18" charset="-34"/>
                <a:cs typeface="Noto Serif Thai" panose="02020502060505020204" pitchFamily="18" charset="-34"/>
              </a:rPr>
              <a:t>Peter Lyons</a:t>
            </a:r>
            <a:r>
              <a:rPr lang="en-US" dirty="0">
                <a:latin typeface="Noto Serif Thai" panose="02020502060505020204" pitchFamily="18" charset="-34"/>
                <a:cs typeface="Noto Serif Thai" panose="02020502060505020204" pitchFamily="18" charset="-34"/>
              </a:rPr>
              <a:t>. The field of drone technology was evolving</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rapidly, and Eric and Peter quickly established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as a leading maker of </a:t>
            </a:r>
            <a:r>
              <a:rPr lang="en-US" b="1" dirty="0">
                <a:solidFill>
                  <a:srgbClr val="FF0000"/>
                </a:solidFill>
                <a:latin typeface="Noto Serif Thai" panose="02020502060505020204" pitchFamily="18" charset="-34"/>
                <a:cs typeface="Noto Serif Thai" panose="02020502060505020204" pitchFamily="18" charset="-34"/>
              </a:rPr>
              <a:t>commercial-grade</a:t>
            </a:r>
            <a:r>
              <a:rPr lang="th-TH" b="1" dirty="0">
                <a:solidFill>
                  <a:srgbClr val="FF0000"/>
                </a:solidFill>
                <a:latin typeface="Noto Serif Thai" panose="02020502060505020204" pitchFamily="18" charset="-34"/>
                <a:cs typeface="Noto Serif Thai" panose="02020502060505020204" pitchFamily="18" charset="-34"/>
              </a:rPr>
              <a:t> </a:t>
            </a:r>
            <a:r>
              <a:rPr lang="en-US" b="1" dirty="0">
                <a:solidFill>
                  <a:srgbClr val="FF0000"/>
                </a:solidFill>
                <a:latin typeface="Noto Serif Thai" panose="02020502060505020204" pitchFamily="18" charset="-34"/>
                <a:cs typeface="Noto Serif Thai" panose="02020502060505020204" pitchFamily="18" charset="-34"/>
              </a:rPr>
              <a:t>drones with advanced sensors and imaging capabilities</a:t>
            </a:r>
            <a:r>
              <a:rPr lang="en-US" dirty="0">
                <a:latin typeface="Noto Serif Thai" panose="02020502060505020204" pitchFamily="18" charset="-34"/>
                <a:cs typeface="Noto Serif Thai" panose="02020502060505020204" pitchFamily="18" charset="-34"/>
              </a:rPr>
              <a:t>.</a:t>
            </a:r>
            <a:endParaRPr lang="th-TH" dirty="0">
              <a:latin typeface="Noto Serif Thai" panose="02020502060505020204" pitchFamily="18" charset="-34"/>
              <a:cs typeface="Noto Serif Thai" panose="02020502060505020204" pitchFamily="18" charset="-34"/>
            </a:endParaRP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As a technology company,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invests heavily in research and development of its drone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products. It also developed proprietary software capable of providing unique analyses of the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data collected by the drone’s onboard sensors. The Sales department focuses primarily on drone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sales and marketing to government and commercial entities. A new </a:t>
            </a:r>
            <a:r>
              <a:rPr lang="en-US" b="1" dirty="0">
                <a:solidFill>
                  <a:srgbClr val="FF0000"/>
                </a:solidFill>
                <a:latin typeface="Noto Serif Thai" panose="02020502060505020204" pitchFamily="18" charset="-34"/>
                <a:cs typeface="Noto Serif Thai" panose="02020502060505020204" pitchFamily="18" charset="-34"/>
              </a:rPr>
              <a:t>Client Services</a:t>
            </a:r>
            <a:r>
              <a:rPr lang="en-US" dirty="0">
                <a:latin typeface="Noto Serif Thai" panose="02020502060505020204" pitchFamily="18" charset="-34"/>
                <a:cs typeface="Noto Serif Thai" panose="02020502060505020204" pitchFamily="18" charset="-34"/>
              </a:rPr>
              <a:t> business unit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has been formed within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focusing on outsourced drone services. </a:t>
            </a:r>
            <a:r>
              <a:rPr lang="en-US" b="1" dirty="0">
                <a:solidFill>
                  <a:srgbClr val="FF0000"/>
                </a:solidFill>
                <a:latin typeface="Noto Serif Thai" panose="02020502060505020204" pitchFamily="18" charset="-34"/>
                <a:cs typeface="Noto Serif Thai" panose="02020502060505020204" pitchFamily="18" charset="-34"/>
              </a:rPr>
              <a:t>Carmella Herrera</a:t>
            </a:r>
            <a:r>
              <a:rPr lang="en-US" dirty="0">
                <a:latin typeface="Noto Serif Thai" panose="02020502060505020204" pitchFamily="18" charset="-34"/>
                <a:cs typeface="Noto Serif Thai" panose="02020502060505020204" pitchFamily="18" charset="-34"/>
              </a:rPr>
              <a:t> was</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named director of the Client Services business unit.</a:t>
            </a:r>
          </a:p>
        </p:txBody>
      </p:sp>
    </p:spTree>
    <p:extLst>
      <p:ext uri="{BB962C8B-B14F-4D97-AF65-F5344CB8AC3E}">
        <p14:creationId xmlns:p14="http://schemas.microsoft.com/office/powerpoint/2010/main" val="314853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6D4C7-25FC-ADC1-BF3F-406E67C7E94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AC3499F-9274-E69F-0EED-E0CD32EF636D}"/>
              </a:ext>
            </a:extLst>
          </p:cNvPr>
          <p:cNvSpPr txBox="1"/>
          <p:nvPr/>
        </p:nvSpPr>
        <p:spPr>
          <a:xfrm>
            <a:off x="614361" y="352336"/>
            <a:ext cx="10963275" cy="5078313"/>
          </a:xfrm>
          <a:prstGeom prst="rect">
            <a:avLst/>
          </a:prstGeom>
          <a:noFill/>
        </p:spPr>
        <p:txBody>
          <a:bodyPr wrap="square">
            <a:spAutoFit/>
          </a:bodyPr>
          <a:lstStyle/>
          <a:p>
            <a:pPr algn="just"/>
            <a:r>
              <a:rPr lang="en-US" b="1" dirty="0" err="1">
                <a:solidFill>
                  <a:srgbClr val="FF0000"/>
                </a:solidFill>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is a technology company and utilizes IS in a variety of ways. The new Client Services unit requires specialized IS support, however, to allow clients to request and receive drone services. In the business model of new business unit, licensed </a:t>
            </a:r>
            <a:r>
              <a:rPr lang="en-US" b="1" dirty="0">
                <a:solidFill>
                  <a:srgbClr val="FF0000"/>
                </a:solidFill>
                <a:latin typeface="Noto Serif Thai" panose="02020502060505020204" pitchFamily="18" charset="-34"/>
                <a:cs typeface="Noto Serif Thai" panose="02020502060505020204" pitchFamily="18" charset="-34"/>
              </a:rPr>
              <a:t>drone pilots</a:t>
            </a:r>
            <a:r>
              <a:rPr lang="en-US" dirty="0">
                <a:latin typeface="Noto Serif Thai" panose="02020502060505020204" pitchFamily="18" charset="-34"/>
                <a:cs typeface="Noto Serif Thai" panose="02020502060505020204" pitchFamily="18" charset="-34"/>
              </a:rPr>
              <a:t> contract with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to fly a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drone when requested by a client that is near the drone pilot. The drone pilot uses a current model </a:t>
            </a:r>
            <a:r>
              <a:rPr lang="en-US" dirty="0" err="1">
                <a:latin typeface="Noto Serif Thai" panose="02020502060505020204" pitchFamily="18" charset="-34"/>
                <a:cs typeface="Noto Serif Thai" panose="02020502060505020204" pitchFamily="18" charset="-34"/>
              </a:rPr>
              <a:t>DrōnTeq</a:t>
            </a:r>
            <a:r>
              <a:rPr lang="en-US" dirty="0">
                <a:latin typeface="Noto Serif Thai" panose="02020502060505020204" pitchFamily="18" charset="-34"/>
                <a:cs typeface="Noto Serif Thai" panose="02020502060505020204" pitchFamily="18" charset="-34"/>
              </a:rPr>
              <a:t> drone, provided at a favorable lease rate, in return for providing prompt flight service when requested by a client. </a:t>
            </a:r>
            <a:r>
              <a:rPr lang="en-US" b="1" dirty="0">
                <a:solidFill>
                  <a:srgbClr val="FF0000"/>
                </a:solidFill>
                <a:latin typeface="Noto Serif Thai" panose="02020502060505020204" pitchFamily="18" charset="-34"/>
                <a:cs typeface="Noto Serif Thai" panose="02020502060505020204" pitchFamily="18" charset="-34"/>
              </a:rPr>
              <a:t>All client drone flight requests will be processed through </a:t>
            </a:r>
            <a:r>
              <a:rPr lang="en-US" b="1" dirty="0" err="1">
                <a:solidFill>
                  <a:srgbClr val="FF0000"/>
                </a:solidFill>
                <a:latin typeface="Noto Serif Thai" panose="02020502060505020204" pitchFamily="18" charset="-34"/>
                <a:cs typeface="Noto Serif Thai" panose="02020502060505020204" pitchFamily="18" charset="-34"/>
              </a:rPr>
              <a:t>DrōnTeq’s</a:t>
            </a:r>
            <a:r>
              <a:rPr lang="en-US" b="1" dirty="0">
                <a:solidFill>
                  <a:srgbClr val="FF0000"/>
                </a:solidFill>
                <a:latin typeface="Noto Serif Thai" panose="02020502060505020204" pitchFamily="18" charset="-34"/>
                <a:cs typeface="Noto Serif Thai" panose="02020502060505020204" pitchFamily="18" charset="-34"/>
              </a:rPr>
              <a:t> website. Once a request is received, the request will be posted for all contracted drone pilots to see. Pilots will have a specific window of time in which to submit a bid to conduct the flight. An assignment algorithm will determine the “winning” bid after the bidding window closes and automatically notifies the pilots and the client of the results.</a:t>
            </a: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Many aspects of the </a:t>
            </a:r>
            <a:r>
              <a:rPr lang="en-US" b="1" dirty="0">
                <a:solidFill>
                  <a:srgbClr val="FF0000"/>
                </a:solidFill>
                <a:latin typeface="Noto Serif Thai" panose="02020502060505020204" pitchFamily="18" charset="-34"/>
                <a:cs typeface="Noto Serif Thai" panose="02020502060505020204" pitchFamily="18" charset="-34"/>
              </a:rPr>
              <a:t>Client Services</a:t>
            </a:r>
            <a:r>
              <a:rPr lang="en-US" dirty="0">
                <a:latin typeface="Noto Serif Thai" panose="02020502060505020204" pitchFamily="18" charset="-34"/>
                <a:cs typeface="Noto Serif Thai" panose="02020502060505020204" pitchFamily="18" charset="-34"/>
              </a:rPr>
              <a:t> business unit will require </a:t>
            </a:r>
            <a:r>
              <a:rPr lang="en-US" b="1" dirty="0">
                <a:solidFill>
                  <a:srgbClr val="FF0000"/>
                </a:solidFill>
                <a:latin typeface="Noto Serif Thai" panose="02020502060505020204" pitchFamily="18" charset="-34"/>
                <a:cs typeface="Noto Serif Thai" panose="02020502060505020204" pitchFamily="18" charset="-34"/>
              </a:rPr>
              <a:t>IS support</a:t>
            </a:r>
            <a:r>
              <a:rPr lang="en-US" dirty="0">
                <a:latin typeface="Noto Serif Thai" panose="02020502060505020204" pitchFamily="18" charset="-34"/>
                <a:cs typeface="Noto Serif Thai" panose="02020502060505020204" pitchFamily="18" charset="-34"/>
              </a:rPr>
              <a:t>, but the current focus is on the customer-facing aspects of receiving a client request for service and assigning the request to a contracted drone pilot. A project to create the required support for the new business unit has been proposed by </a:t>
            </a:r>
            <a:r>
              <a:rPr lang="en-US" b="1" dirty="0">
                <a:solidFill>
                  <a:srgbClr val="FF0000"/>
                </a:solidFill>
                <a:latin typeface="Noto Serif Thai" panose="02020502060505020204" pitchFamily="18" charset="-34"/>
                <a:cs typeface="Noto Serif Thai" panose="02020502060505020204" pitchFamily="18" charset="-34"/>
              </a:rPr>
              <a:t>Carmella Herrera</a:t>
            </a:r>
            <a:r>
              <a:rPr lang="en-US" dirty="0">
                <a:latin typeface="Noto Serif Thai" panose="02020502060505020204" pitchFamily="18" charset="-34"/>
                <a:cs typeface="Noto Serif Thai" panose="02020502060505020204" pitchFamily="18" charset="-34"/>
              </a:rPr>
              <a:t>.</a:t>
            </a:r>
          </a:p>
          <a:p>
            <a:pPr algn="just"/>
            <a:endParaRPr lang="en-US" dirty="0">
              <a:latin typeface="Noto Serif Thai" panose="02020502060505020204" pitchFamily="18" charset="-34"/>
              <a:cs typeface="Noto Serif Thai" panose="02020502060505020204" pitchFamily="18" charset="-34"/>
            </a:endParaRPr>
          </a:p>
          <a:p>
            <a:pPr algn="just"/>
            <a:r>
              <a:rPr lang="en-US" b="1" dirty="0" err="1">
                <a:solidFill>
                  <a:srgbClr val="0070C0"/>
                </a:solidFill>
                <a:latin typeface="Noto Serif Thai" panose="02020502060505020204" pitchFamily="18" charset="-34"/>
                <a:cs typeface="Noto Serif Thai" panose="02020502060505020204" pitchFamily="18" charset="-34"/>
              </a:rPr>
              <a:t>DrōnTeq</a:t>
            </a:r>
            <a:r>
              <a:rPr lang="th-TH" b="1" dirty="0">
                <a:solidFill>
                  <a:srgbClr val="0070C0"/>
                </a:solidFill>
                <a:latin typeface="Noto Serif Thai" panose="02020502060505020204" pitchFamily="18" charset="-34"/>
                <a:cs typeface="Noto Serif Thai" panose="02020502060505020204" pitchFamily="18" charset="-34"/>
              </a:rPr>
              <a:t> ก็คล้าย ๆ กับบริษัทรถยนต์ เช่น </a:t>
            </a:r>
            <a:r>
              <a:rPr lang="en-US" b="1" dirty="0">
                <a:solidFill>
                  <a:srgbClr val="0070C0"/>
                </a:solidFill>
                <a:latin typeface="Noto Serif Thai" panose="02020502060505020204" pitchFamily="18" charset="-34"/>
                <a:cs typeface="Noto Serif Thai" panose="02020502060505020204" pitchFamily="18" charset="-34"/>
              </a:rPr>
              <a:t>Toyota </a:t>
            </a:r>
            <a:r>
              <a:rPr lang="th-TH" b="1" dirty="0">
                <a:solidFill>
                  <a:srgbClr val="0070C0"/>
                </a:solidFill>
                <a:latin typeface="Noto Serif Thai" panose="02020502060505020204" pitchFamily="18" charset="-34"/>
                <a:cs typeface="Noto Serif Thai" panose="02020502060505020204" pitchFamily="18" charset="-34"/>
              </a:rPr>
              <a:t>มาเปิด </a:t>
            </a:r>
            <a:r>
              <a:rPr lang="en-US" b="1" dirty="0">
                <a:solidFill>
                  <a:srgbClr val="0070C0"/>
                </a:solidFill>
                <a:latin typeface="Noto Serif Thai" panose="02020502060505020204" pitchFamily="18" charset="-34"/>
                <a:cs typeface="Noto Serif Thai" panose="02020502060505020204" pitchFamily="18" charset="-34"/>
              </a:rPr>
              <a:t>Grab Taxi </a:t>
            </a:r>
            <a:r>
              <a:rPr lang="th-TH" b="1" dirty="0">
                <a:solidFill>
                  <a:srgbClr val="0070C0"/>
                </a:solidFill>
                <a:latin typeface="Noto Serif Thai" panose="02020502060505020204" pitchFamily="18" charset="-34"/>
                <a:cs typeface="Noto Serif Thai" panose="02020502060505020204" pitchFamily="18" charset="-34"/>
              </a:rPr>
              <a:t>เอง โดยให้คนขับเช่ารถยนต์ไปในราคาทุน </a:t>
            </a:r>
            <a:r>
              <a:rPr lang="en-US" b="1" dirty="0">
                <a:solidFill>
                  <a:srgbClr val="0070C0"/>
                </a:solidFill>
                <a:latin typeface="Noto Serif Thai" panose="02020502060505020204" pitchFamily="18" charset="-34"/>
                <a:cs typeface="Noto Serif Thai" panose="02020502060505020204" pitchFamily="18" charset="-34"/>
              </a:rPr>
              <a:t>(</a:t>
            </a:r>
            <a:r>
              <a:rPr lang="th-TH" b="1" dirty="0">
                <a:solidFill>
                  <a:srgbClr val="0070C0"/>
                </a:solidFill>
                <a:latin typeface="Noto Serif Thai" panose="02020502060505020204" pitchFamily="18" charset="-34"/>
                <a:cs typeface="Noto Serif Thai" panose="02020502060505020204" pitchFamily="18" charset="-34"/>
              </a:rPr>
              <a:t>ถูกกว่าไปเช่า</a:t>
            </a:r>
            <a:r>
              <a:rPr lang="en-US" b="1" dirty="0">
                <a:solidFill>
                  <a:srgbClr val="0070C0"/>
                </a:solidFill>
                <a:latin typeface="Noto Serif Thai" panose="02020502060505020204" pitchFamily="18" charset="-34"/>
                <a:cs typeface="Noto Serif Thai" panose="02020502060505020204" pitchFamily="18" charset="-34"/>
              </a:rPr>
              <a:t>/</a:t>
            </a:r>
            <a:r>
              <a:rPr lang="th-TH" b="1" dirty="0">
                <a:solidFill>
                  <a:srgbClr val="0070C0"/>
                </a:solidFill>
                <a:latin typeface="Noto Serif Thai" panose="02020502060505020204" pitchFamily="18" charset="-34"/>
                <a:cs typeface="Noto Serif Thai" panose="02020502060505020204" pitchFamily="18" charset="-34"/>
              </a:rPr>
              <a:t>ซื้อจากท้องตลาด</a:t>
            </a:r>
            <a:r>
              <a:rPr lang="en-US" b="1" dirty="0">
                <a:solidFill>
                  <a:srgbClr val="0070C0"/>
                </a:solidFill>
                <a:latin typeface="Noto Serif Thai" panose="02020502060505020204" pitchFamily="18" charset="-34"/>
                <a:cs typeface="Noto Serif Thai" panose="02020502060505020204" pitchFamily="18" charset="-34"/>
              </a:rPr>
              <a:t>)</a:t>
            </a:r>
          </a:p>
        </p:txBody>
      </p:sp>
    </p:spTree>
    <p:extLst>
      <p:ext uri="{BB962C8B-B14F-4D97-AF65-F5344CB8AC3E}">
        <p14:creationId xmlns:p14="http://schemas.microsoft.com/office/powerpoint/2010/main" val="105940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A7887-50DC-0D77-82DD-64C65335C2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7523B2-67E4-3559-608E-4C9853A3E261}"/>
              </a:ext>
            </a:extLst>
          </p:cNvPr>
          <p:cNvPicPr>
            <a:picLocks noChangeAspect="1"/>
          </p:cNvPicPr>
          <p:nvPr/>
        </p:nvPicPr>
        <p:blipFill>
          <a:blip r:embed="rId2"/>
          <a:stretch>
            <a:fillRect/>
          </a:stretch>
        </p:blipFill>
        <p:spPr>
          <a:xfrm>
            <a:off x="1115962" y="489996"/>
            <a:ext cx="8497036" cy="5166808"/>
          </a:xfrm>
          <a:prstGeom prst="rect">
            <a:avLst/>
          </a:prstGeom>
        </p:spPr>
      </p:pic>
      <p:pic>
        <p:nvPicPr>
          <p:cNvPr id="5" name="Picture 4">
            <a:extLst>
              <a:ext uri="{FF2B5EF4-FFF2-40B4-BE49-F238E27FC236}">
                <a16:creationId xmlns:a16="http://schemas.microsoft.com/office/drawing/2014/main" id="{074BED68-41AD-D01B-F7F0-CD58090176BD}"/>
              </a:ext>
            </a:extLst>
          </p:cNvPr>
          <p:cNvPicPr>
            <a:picLocks noChangeAspect="1"/>
          </p:cNvPicPr>
          <p:nvPr/>
        </p:nvPicPr>
        <p:blipFill>
          <a:blip r:embed="rId3"/>
          <a:stretch>
            <a:fillRect/>
          </a:stretch>
        </p:blipFill>
        <p:spPr>
          <a:xfrm>
            <a:off x="9612998" y="5115737"/>
            <a:ext cx="2011854" cy="541067"/>
          </a:xfrm>
          <a:prstGeom prst="rect">
            <a:avLst/>
          </a:prstGeom>
        </p:spPr>
      </p:pic>
    </p:spTree>
    <p:extLst>
      <p:ext uri="{BB962C8B-B14F-4D97-AF65-F5344CB8AC3E}">
        <p14:creationId xmlns:p14="http://schemas.microsoft.com/office/powerpoint/2010/main" val="347069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2680E-1469-75D2-D1D2-E45BE41845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03070C-E53B-AF9B-7E40-A5AE3B6EA8EE}"/>
              </a:ext>
            </a:extLst>
          </p:cNvPr>
          <p:cNvPicPr>
            <a:picLocks noChangeAspect="1"/>
          </p:cNvPicPr>
          <p:nvPr/>
        </p:nvPicPr>
        <p:blipFill>
          <a:blip r:embed="rId2"/>
          <a:stretch>
            <a:fillRect/>
          </a:stretch>
        </p:blipFill>
        <p:spPr>
          <a:xfrm>
            <a:off x="1286551" y="0"/>
            <a:ext cx="9618898" cy="6858000"/>
          </a:xfrm>
          <a:prstGeom prst="rect">
            <a:avLst/>
          </a:prstGeom>
        </p:spPr>
      </p:pic>
    </p:spTree>
    <p:extLst>
      <p:ext uri="{BB962C8B-B14F-4D97-AF65-F5344CB8AC3E}">
        <p14:creationId xmlns:p14="http://schemas.microsoft.com/office/powerpoint/2010/main" val="71191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CDAFD6-3CB9-F70B-60A9-99D50283BDA7}"/>
              </a:ext>
            </a:extLst>
          </p:cNvPr>
          <p:cNvPicPr>
            <a:picLocks noChangeAspect="1"/>
          </p:cNvPicPr>
          <p:nvPr/>
        </p:nvPicPr>
        <p:blipFill>
          <a:blip r:embed="rId2"/>
          <a:stretch>
            <a:fillRect/>
          </a:stretch>
        </p:blipFill>
        <p:spPr>
          <a:xfrm>
            <a:off x="253588" y="289356"/>
            <a:ext cx="9510584" cy="4694327"/>
          </a:xfrm>
          <a:prstGeom prst="rect">
            <a:avLst/>
          </a:prstGeom>
        </p:spPr>
      </p:pic>
      <p:pic>
        <p:nvPicPr>
          <p:cNvPr id="7" name="Picture 6">
            <a:extLst>
              <a:ext uri="{FF2B5EF4-FFF2-40B4-BE49-F238E27FC236}">
                <a16:creationId xmlns:a16="http://schemas.microsoft.com/office/drawing/2014/main" id="{D278C163-4BCE-BA4C-92B6-1D31D70841F5}"/>
              </a:ext>
            </a:extLst>
          </p:cNvPr>
          <p:cNvPicPr>
            <a:picLocks noChangeAspect="1"/>
          </p:cNvPicPr>
          <p:nvPr/>
        </p:nvPicPr>
        <p:blipFill>
          <a:blip r:embed="rId3"/>
          <a:stretch>
            <a:fillRect/>
          </a:stretch>
        </p:blipFill>
        <p:spPr>
          <a:xfrm>
            <a:off x="9764172" y="3223318"/>
            <a:ext cx="2370025" cy="1668925"/>
          </a:xfrm>
          <a:prstGeom prst="rect">
            <a:avLst/>
          </a:prstGeom>
        </p:spPr>
      </p:pic>
      <p:sp>
        <p:nvSpPr>
          <p:cNvPr id="9" name="TextBox 8">
            <a:extLst>
              <a:ext uri="{FF2B5EF4-FFF2-40B4-BE49-F238E27FC236}">
                <a16:creationId xmlns:a16="http://schemas.microsoft.com/office/drawing/2014/main" id="{DBE4E251-5552-1C2B-F285-C505616A84CF}"/>
              </a:ext>
            </a:extLst>
          </p:cNvPr>
          <p:cNvSpPr txBox="1"/>
          <p:nvPr/>
        </p:nvSpPr>
        <p:spPr>
          <a:xfrm>
            <a:off x="253587" y="4999126"/>
            <a:ext cx="11880609" cy="1477328"/>
          </a:xfrm>
          <a:prstGeom prst="rect">
            <a:avLst/>
          </a:prstGeom>
          <a:noFill/>
        </p:spPr>
        <p:txBody>
          <a:bodyPr wrap="square">
            <a:spAutoFit/>
          </a:bodyPr>
          <a:lstStyle/>
          <a:p>
            <a:pPr algn="l"/>
            <a:r>
              <a:rPr lang="en-US" sz="1800" b="0" i="0" u="none" strike="noStrike" baseline="0" dirty="0">
                <a:latin typeface="Noto Serif Thai" panose="02020502060505020204" pitchFamily="18" charset="-34"/>
                <a:cs typeface="Noto Serif Thai" panose="02020502060505020204" pitchFamily="18" charset="-34"/>
              </a:rPr>
              <a:t>Risk increases dramatically when the </a:t>
            </a:r>
            <a:r>
              <a:rPr lang="en-US" sz="1800" b="1" i="0" u="none" strike="noStrike" baseline="0" dirty="0">
                <a:solidFill>
                  <a:srgbClr val="FF0000"/>
                </a:solidFill>
                <a:latin typeface="Noto Serif Thai" panose="02020502060505020204" pitchFamily="18" charset="-34"/>
                <a:cs typeface="Noto Serif Thai" panose="02020502060505020204" pitchFamily="18" charset="-34"/>
              </a:rPr>
              <a:t>technology</a:t>
            </a:r>
            <a:r>
              <a:rPr lang="en-US" sz="1800" b="0" i="0" u="none" strike="noStrike" baseline="0" dirty="0">
                <a:latin typeface="Noto Serif Thai" panose="02020502060505020204" pitchFamily="18" charset="-34"/>
                <a:cs typeface="Noto Serif Thai" panose="02020502060505020204" pitchFamily="18" charset="-34"/>
              </a:rPr>
              <a:t> itself is new (e.g., a Big Data project using Hadoop).</a:t>
            </a:r>
            <a:br>
              <a:rPr lang="en-US" sz="1800" b="0" i="0" u="none" strike="noStrike" baseline="0" dirty="0">
                <a:latin typeface="Noto Serif Thai" panose="02020502060505020204" pitchFamily="18" charset="-34"/>
                <a:cs typeface="Noto Serif Thai" panose="02020502060505020204" pitchFamily="18" charset="-34"/>
              </a:rPr>
            </a:br>
            <a:r>
              <a:rPr lang="en-US" dirty="0">
                <a:latin typeface="Noto Serif Thai" panose="02020502060505020204" pitchFamily="18" charset="-34"/>
                <a:cs typeface="Noto Serif Thai" panose="02020502060505020204" pitchFamily="18" charset="-34"/>
              </a:rPr>
              <a:t>The </a:t>
            </a:r>
            <a:r>
              <a:rPr lang="en-US" b="1" dirty="0">
                <a:solidFill>
                  <a:srgbClr val="FF0000"/>
                </a:solidFill>
                <a:latin typeface="Noto Serif Thai" panose="02020502060505020204" pitchFamily="18" charset="-34"/>
                <a:cs typeface="Noto Serif Thai" panose="02020502060505020204" pitchFamily="18" charset="-34"/>
              </a:rPr>
              <a:t>champion</a:t>
            </a:r>
            <a:r>
              <a:rPr lang="en-US" dirty="0">
                <a:latin typeface="Noto Serif Thai" panose="02020502060505020204" pitchFamily="18" charset="-34"/>
                <a:cs typeface="Noto Serif Thai" panose="02020502060505020204" pitchFamily="18" charset="-34"/>
              </a:rPr>
              <a:t> is a high-level executive and is usually, but not always, the project sponsor who created the system request.</a:t>
            </a:r>
            <a:endParaRPr lang="th-TH" dirty="0">
              <a:latin typeface="Noto Serif Thai" panose="02020502060505020204" pitchFamily="18" charset="-34"/>
              <a:cs typeface="Noto Serif Thai" panose="02020502060505020204" pitchFamily="18" charset="-34"/>
            </a:endParaRPr>
          </a:p>
          <a:p>
            <a:pPr algn="l"/>
            <a:endParaRPr lang="th-TH" dirty="0">
              <a:latin typeface="Noto Serif Thai" panose="02020502060505020204" pitchFamily="18" charset="-34"/>
              <a:cs typeface="Noto Serif Thai" panose="02020502060505020204" pitchFamily="18" charset="-34"/>
            </a:endParaRPr>
          </a:p>
          <a:p>
            <a:r>
              <a:rPr lang="th-TH" b="1" dirty="0">
                <a:solidFill>
                  <a:srgbClr val="0070C0"/>
                </a:solidFill>
                <a:latin typeface="Noto Serif Thai" panose="02020502060505020204" pitchFamily="18" charset="-34"/>
                <a:cs typeface="Noto Serif Thai" panose="02020502060505020204" pitchFamily="18" charset="-34"/>
              </a:rPr>
              <a:t>ใน </a:t>
            </a:r>
            <a:r>
              <a:rPr lang="en-US" b="1" dirty="0">
                <a:solidFill>
                  <a:srgbClr val="0070C0"/>
                </a:solidFill>
                <a:latin typeface="Noto Serif Thai" panose="02020502060505020204" pitchFamily="18" charset="-34"/>
                <a:cs typeface="Noto Serif Thai" panose="02020502060505020204" pitchFamily="18" charset="-34"/>
              </a:rPr>
              <a:t>textbook </a:t>
            </a:r>
            <a:r>
              <a:rPr lang="th-TH" b="1" dirty="0">
                <a:solidFill>
                  <a:srgbClr val="0070C0"/>
                </a:solidFill>
                <a:latin typeface="Noto Serif Thai" panose="02020502060505020204" pitchFamily="18" charset="-34"/>
                <a:cs typeface="Noto Serif Thai" panose="02020502060505020204" pitchFamily="18" charset="-34"/>
              </a:rPr>
              <a:t>จะวิเคราะห์ระบบจากมุมขององค์กร แต่ถ้าเป็นผู้รับเหมาจะวิเคราะห์แค่ว่าทำได้หรือไม่</a:t>
            </a:r>
            <a:r>
              <a:rPr lang="en-US" b="1" dirty="0">
                <a:solidFill>
                  <a:srgbClr val="0070C0"/>
                </a:solidFill>
                <a:latin typeface="Noto Serif Thai" panose="02020502060505020204" pitchFamily="18" charset="-34"/>
                <a:cs typeface="Noto Serif Thai" panose="02020502060505020204" pitchFamily="18" charset="-34"/>
              </a:rPr>
              <a:t>? </a:t>
            </a:r>
            <a:r>
              <a:rPr lang="th-TH" b="1" dirty="0">
                <a:solidFill>
                  <a:srgbClr val="0070C0"/>
                </a:solidFill>
                <a:latin typeface="Noto Serif Thai" panose="02020502060505020204" pitchFamily="18" charset="-34"/>
                <a:cs typeface="Noto Serif Thai" panose="02020502060505020204" pitchFamily="18" charset="-34"/>
              </a:rPr>
              <a:t>ค่าจ้างเท่าไหร่</a:t>
            </a:r>
            <a:r>
              <a:rPr lang="en-US" b="1" dirty="0">
                <a:solidFill>
                  <a:srgbClr val="0070C0"/>
                </a:solidFill>
                <a:latin typeface="Noto Serif Thai" panose="02020502060505020204" pitchFamily="18" charset="-34"/>
                <a:cs typeface="Noto Serif Thai" panose="02020502060505020204" pitchFamily="18" charset="-34"/>
              </a:rPr>
              <a:t>?</a:t>
            </a:r>
          </a:p>
        </p:txBody>
      </p:sp>
    </p:spTree>
    <p:extLst>
      <p:ext uri="{BB962C8B-B14F-4D97-AF65-F5344CB8AC3E}">
        <p14:creationId xmlns:p14="http://schemas.microsoft.com/office/powerpoint/2010/main" val="14512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7707-22AC-8800-DBDD-1515E7BF5B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121DD4-2814-F7FB-A2E5-2118603A4FEE}"/>
              </a:ext>
            </a:extLst>
          </p:cNvPr>
          <p:cNvSpPr txBox="1"/>
          <p:nvPr/>
        </p:nvSpPr>
        <p:spPr>
          <a:xfrm>
            <a:off x="614361" y="352336"/>
            <a:ext cx="10963275" cy="2031325"/>
          </a:xfrm>
          <a:prstGeom prst="rect">
            <a:avLst/>
          </a:prstGeom>
          <a:noFill/>
        </p:spPr>
        <p:txBody>
          <a:bodyPr wrap="square">
            <a:spAutoFit/>
          </a:bodyPr>
          <a:lstStyle/>
          <a:p>
            <a:pPr algn="l"/>
            <a:r>
              <a:rPr lang="en-US" sz="1800" b="0" i="0" u="none" strike="noStrike" baseline="0" dirty="0">
                <a:latin typeface="Noto Serif Thai" panose="02020502060505020204" pitchFamily="18" charset="-34"/>
                <a:cs typeface="Noto Serif Thai" panose="02020502060505020204" pitchFamily="18" charset="-34"/>
              </a:rPr>
              <a:t>Development costs are expected to be about $558,000.</a:t>
            </a:r>
          </a:p>
          <a:p>
            <a:pPr algn="l"/>
            <a:endParaRPr lang="en-US" dirty="0">
              <a:latin typeface="Noto Serif Thai" panose="02020502060505020204" pitchFamily="18" charset="-34"/>
              <a:cs typeface="Noto Serif Thai" panose="02020502060505020204" pitchFamily="18" charset="-34"/>
            </a:endParaRPr>
          </a:p>
          <a:p>
            <a:pPr algn="l"/>
            <a:r>
              <a:rPr lang="en-US" sz="1800" b="0" i="0" u="none" strike="noStrike" baseline="0" dirty="0">
                <a:latin typeface="Noto Serif Thai" panose="02020502060505020204" pitchFamily="18" charset="-34"/>
                <a:cs typeface="Noto Serif Thai" panose="02020502060505020204" pitchFamily="18" charset="-34"/>
              </a:rPr>
              <a:t>Return on Investment (ROI) over 3 years: 43%</a:t>
            </a:r>
          </a:p>
          <a:p>
            <a:pPr algn="l"/>
            <a:r>
              <a:rPr lang="en-US" sz="1800" b="0" i="0" u="none" strike="noStrike" baseline="0" dirty="0">
                <a:latin typeface="Noto Serif Thai" panose="02020502060505020204" pitchFamily="18" charset="-34"/>
                <a:cs typeface="Noto Serif Thai" panose="02020502060505020204" pitchFamily="18" charset="-34"/>
              </a:rPr>
              <a:t>Net Present Value (NPV) over 3 years: $675,818</a:t>
            </a:r>
          </a:p>
          <a:p>
            <a:pPr algn="l"/>
            <a:r>
              <a:rPr lang="en-US" sz="1800" b="0" i="0" u="none" strike="noStrike" baseline="0" dirty="0">
                <a:latin typeface="Noto Serif Thai" panose="02020502060505020204" pitchFamily="18" charset="-34"/>
                <a:cs typeface="Noto Serif Thai" panose="02020502060505020204" pitchFamily="18" charset="-34"/>
              </a:rPr>
              <a:t>Break-even </a:t>
            </a:r>
            <a:r>
              <a:rPr lang="en-US" dirty="0">
                <a:latin typeface="Noto Serif Thai" panose="02020502060505020204" pitchFamily="18" charset="-34"/>
                <a:cs typeface="Noto Serif Thai" panose="02020502060505020204" pitchFamily="18" charset="-34"/>
              </a:rPr>
              <a:t>P</a:t>
            </a:r>
            <a:r>
              <a:rPr lang="en-US" sz="1800" b="0" i="0" u="none" strike="noStrike" baseline="0" dirty="0">
                <a:latin typeface="Noto Serif Thai" panose="02020502060505020204" pitchFamily="18" charset="-34"/>
                <a:cs typeface="Noto Serif Thai" panose="02020502060505020204" pitchFamily="18" charset="-34"/>
              </a:rPr>
              <a:t>oint (BEP) occurs after 1.62 years</a:t>
            </a:r>
          </a:p>
          <a:p>
            <a:pPr algn="l"/>
            <a:endParaRPr lang="en-US" dirty="0">
              <a:latin typeface="Noto Serif Thai" panose="02020502060505020204" pitchFamily="18" charset="-34"/>
              <a:cs typeface="Noto Serif Thai" panose="02020502060505020204" pitchFamily="18" charset="-34"/>
            </a:endParaRPr>
          </a:p>
          <a:p>
            <a:pPr algn="l"/>
            <a:r>
              <a:rPr lang="th-TH" dirty="0">
                <a:solidFill>
                  <a:srgbClr val="0070C0"/>
                </a:solidFill>
                <a:latin typeface="Noto Serif Thai" panose="02020502060505020204" pitchFamily="18" charset="-34"/>
                <a:cs typeface="Noto Serif Thai" panose="02020502060505020204" pitchFamily="18" charset="-34"/>
              </a:rPr>
              <a:t>ถ้าเป็นโครงการของรัฐบาลจะไม่มีกำไร ไม่ต้องดู </a:t>
            </a:r>
            <a:r>
              <a:rPr lang="en-US" dirty="0">
                <a:solidFill>
                  <a:srgbClr val="0070C0"/>
                </a:solidFill>
                <a:latin typeface="Noto Serif Thai" panose="02020502060505020204" pitchFamily="18" charset="-34"/>
                <a:cs typeface="Noto Serif Thai" panose="02020502060505020204" pitchFamily="18" charset="-34"/>
              </a:rPr>
              <a:t>ROI, NPV</a:t>
            </a:r>
            <a:r>
              <a:rPr lang="en-US">
                <a:solidFill>
                  <a:srgbClr val="0070C0"/>
                </a:solidFill>
                <a:latin typeface="Noto Serif Thai" panose="02020502060505020204" pitchFamily="18" charset="-34"/>
                <a:cs typeface="Noto Serif Thai" panose="02020502060505020204" pitchFamily="18" charset="-34"/>
              </a:rPr>
              <a:t>, BEP</a:t>
            </a:r>
            <a:r>
              <a:rPr lang="th-TH">
                <a:solidFill>
                  <a:srgbClr val="0070C0"/>
                </a:solidFill>
                <a:latin typeface="Noto Serif Thai" panose="02020502060505020204" pitchFamily="18" charset="-34"/>
                <a:cs typeface="Noto Serif Thai" panose="02020502060505020204" pitchFamily="18" charset="-34"/>
              </a:rPr>
              <a:t> </a:t>
            </a:r>
            <a:r>
              <a:rPr lang="th-TH" dirty="0">
                <a:solidFill>
                  <a:srgbClr val="0070C0"/>
                </a:solidFill>
                <a:latin typeface="Noto Serif Thai" panose="02020502060505020204" pitchFamily="18" charset="-34"/>
                <a:cs typeface="Noto Serif Thai" panose="02020502060505020204" pitchFamily="18" charset="-34"/>
              </a:rPr>
              <a:t>เพราะรัฐบาลต้องให้บริการประชาชน</a:t>
            </a:r>
            <a:endParaRPr lang="en-US" dirty="0">
              <a:solidFill>
                <a:srgbClr val="0070C0"/>
              </a:solidFill>
              <a:latin typeface="Noto Serif Thai" panose="02020502060505020204" pitchFamily="18" charset="-34"/>
              <a:cs typeface="Noto Serif Thai" panose="02020502060505020204" pitchFamily="18" charset="-34"/>
            </a:endParaRPr>
          </a:p>
        </p:txBody>
      </p:sp>
      <p:pic>
        <p:nvPicPr>
          <p:cNvPr id="2050" name="Picture 2">
            <a:extLst>
              <a:ext uri="{FF2B5EF4-FFF2-40B4-BE49-F238E27FC236}">
                <a16:creationId xmlns:a16="http://schemas.microsoft.com/office/drawing/2014/main" id="{AD0C5C12-749E-3E31-59B0-18B25D29D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698" y="2454503"/>
            <a:ext cx="7320599" cy="20198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DFA1121-49A1-73A7-306E-9AAF7701241A}"/>
              </a:ext>
            </a:extLst>
          </p:cNvPr>
          <p:cNvSpPr txBox="1"/>
          <p:nvPr/>
        </p:nvSpPr>
        <p:spPr>
          <a:xfrm>
            <a:off x="614361" y="4474340"/>
            <a:ext cx="10963275" cy="369332"/>
          </a:xfrm>
          <a:prstGeom prst="rect">
            <a:avLst/>
          </a:prstGeom>
          <a:noFill/>
        </p:spPr>
        <p:txBody>
          <a:bodyPr wrap="square">
            <a:spAutoFit/>
          </a:bodyPr>
          <a:lstStyle/>
          <a:p>
            <a:pPr algn="l"/>
            <a:r>
              <a:rPr lang="th-TH" dirty="0">
                <a:solidFill>
                  <a:srgbClr val="0070C0"/>
                </a:solidFill>
                <a:latin typeface="Noto Serif Thai" panose="02020502060505020204" pitchFamily="18" charset="-34"/>
                <a:cs typeface="Noto Serif Thai" panose="02020502060505020204" pitchFamily="18" charset="-34"/>
              </a:rPr>
              <a:t>ถ้า</a:t>
            </a:r>
            <a:r>
              <a:rPr lang="en-US" dirty="0">
                <a:solidFill>
                  <a:srgbClr val="0070C0"/>
                </a:solidFill>
                <a:latin typeface="Noto Serif Thai" panose="02020502060505020204" pitchFamily="18" charset="-34"/>
                <a:cs typeface="Noto Serif Thai" panose="02020502060505020204" pitchFamily="18" charset="-34"/>
              </a:rPr>
              <a:t> ROI </a:t>
            </a:r>
            <a:r>
              <a:rPr lang="th-TH" dirty="0">
                <a:solidFill>
                  <a:srgbClr val="0070C0"/>
                </a:solidFill>
                <a:latin typeface="Noto Serif Thai" panose="02020502060505020204" pitchFamily="18" charset="-34"/>
                <a:cs typeface="Noto Serif Thai" panose="02020502060505020204" pitchFamily="18" charset="-34"/>
              </a:rPr>
              <a:t>น้อยมาก เอาเงินลงทุนไปฝากธนาคารกินดอกเบี้ยดีกว่า จึงต้องคำนวณ </a:t>
            </a:r>
            <a:r>
              <a:rPr lang="en-US" dirty="0">
                <a:solidFill>
                  <a:srgbClr val="0070C0"/>
                </a:solidFill>
                <a:latin typeface="Noto Serif Thai" panose="02020502060505020204" pitchFamily="18" charset="-34"/>
                <a:cs typeface="Noto Serif Thai" panose="02020502060505020204" pitchFamily="18" charset="-34"/>
              </a:rPr>
              <a:t>NPV</a:t>
            </a:r>
          </a:p>
        </p:txBody>
      </p:sp>
    </p:spTree>
    <p:extLst>
      <p:ext uri="{BB962C8B-B14F-4D97-AF65-F5344CB8AC3E}">
        <p14:creationId xmlns:p14="http://schemas.microsoft.com/office/powerpoint/2010/main" val="1703811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56BF33-DBA9-4963-B306-DDCECE718BE8}"/>
              </a:ext>
            </a:extLst>
          </p:cNvPr>
          <p:cNvPicPr>
            <a:picLocks noChangeAspect="1"/>
          </p:cNvPicPr>
          <p:nvPr/>
        </p:nvPicPr>
        <p:blipFill>
          <a:blip r:embed="rId2"/>
          <a:stretch>
            <a:fillRect/>
          </a:stretch>
        </p:blipFill>
        <p:spPr>
          <a:xfrm>
            <a:off x="269241" y="2502203"/>
            <a:ext cx="6319520" cy="4244037"/>
          </a:xfrm>
          <a:prstGeom prst="rect">
            <a:avLst/>
          </a:prstGeom>
        </p:spPr>
      </p:pic>
      <p:pic>
        <p:nvPicPr>
          <p:cNvPr id="8" name="Picture 4" descr="The formula used to calculate net present value (NPV).">
            <a:extLst>
              <a:ext uri="{FF2B5EF4-FFF2-40B4-BE49-F238E27FC236}">
                <a16:creationId xmlns:a16="http://schemas.microsoft.com/office/drawing/2014/main" id="{789CA072-5DFA-8A84-B21E-5CC7B9C67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1" y="-213360"/>
            <a:ext cx="5267959" cy="26339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307BF3-46C3-FF54-81FE-EFB769BD5BEA}"/>
              </a:ext>
            </a:extLst>
          </p:cNvPr>
          <p:cNvSpPr txBox="1"/>
          <p:nvPr/>
        </p:nvSpPr>
        <p:spPr>
          <a:xfrm>
            <a:off x="5928041" y="6468348"/>
            <a:ext cx="4270945" cy="338554"/>
          </a:xfrm>
          <a:prstGeom prst="rect">
            <a:avLst/>
          </a:prstGeom>
          <a:noFill/>
        </p:spPr>
        <p:txBody>
          <a:bodyPr wrap="square">
            <a:spAutoFit/>
          </a:bodyPr>
          <a:lstStyle/>
          <a:p>
            <a:pPr algn="l"/>
            <a:r>
              <a:rPr lang="th-TH" sz="1600" dirty="0">
                <a:solidFill>
                  <a:srgbClr val="0070C0"/>
                </a:solidFill>
                <a:latin typeface="Noto Serif Thai" panose="02020502060505020204" pitchFamily="18" charset="-34"/>
                <a:cs typeface="Noto Serif Thai" panose="02020502060505020204" pitchFamily="18" charset="-34"/>
              </a:rPr>
              <a:t>คำนวณเงินทั้งหมดกลับมาที่เวลา </a:t>
            </a:r>
            <a:r>
              <a:rPr lang="en-US" sz="1600" dirty="0">
                <a:solidFill>
                  <a:srgbClr val="0070C0"/>
                </a:solidFill>
                <a:latin typeface="Noto Serif Thai" panose="02020502060505020204" pitchFamily="18" charset="-34"/>
                <a:cs typeface="Noto Serif Thai" panose="02020502060505020204" pitchFamily="18" charset="-34"/>
              </a:rPr>
              <a:t>Time = 0</a:t>
            </a:r>
          </a:p>
        </p:txBody>
      </p:sp>
      <p:sp>
        <p:nvSpPr>
          <p:cNvPr id="10" name="TextBox 9">
            <a:extLst>
              <a:ext uri="{FF2B5EF4-FFF2-40B4-BE49-F238E27FC236}">
                <a16:creationId xmlns:a16="http://schemas.microsoft.com/office/drawing/2014/main" id="{63FEFC27-53F6-41F6-AB73-051AEE7FFCC7}"/>
              </a:ext>
            </a:extLst>
          </p:cNvPr>
          <p:cNvSpPr txBox="1"/>
          <p:nvPr/>
        </p:nvSpPr>
        <p:spPr>
          <a:xfrm>
            <a:off x="5928040" y="3173214"/>
            <a:ext cx="4719640" cy="338554"/>
          </a:xfrm>
          <a:prstGeom prst="rect">
            <a:avLst/>
          </a:prstGeom>
          <a:noFill/>
        </p:spPr>
        <p:txBody>
          <a:bodyPr wrap="square">
            <a:spAutoFit/>
          </a:bodyPr>
          <a:lstStyle/>
          <a:p>
            <a:pPr algn="l"/>
            <a:r>
              <a:rPr lang="th-TH" sz="1600" dirty="0">
                <a:solidFill>
                  <a:srgbClr val="0070C0"/>
                </a:solidFill>
                <a:latin typeface="Noto Serif Thai" panose="02020502060505020204" pitchFamily="18" charset="-34"/>
                <a:cs typeface="Noto Serif Thai" panose="02020502060505020204" pitchFamily="18" charset="-34"/>
              </a:rPr>
              <a:t>ฝากธนาคารไว้ </a:t>
            </a:r>
            <a:r>
              <a:rPr lang="en-US" sz="1600" dirty="0">
                <a:solidFill>
                  <a:srgbClr val="0070C0"/>
                </a:solidFill>
                <a:latin typeface="Noto Serif Thai" panose="02020502060505020204" pitchFamily="18" charset="-34"/>
                <a:cs typeface="Noto Serif Thai" panose="02020502060505020204" pitchFamily="18" charset="-34"/>
              </a:rPr>
              <a:t>1 </a:t>
            </a:r>
            <a:r>
              <a:rPr lang="th-TH" sz="1600" dirty="0">
                <a:solidFill>
                  <a:srgbClr val="0070C0"/>
                </a:solidFill>
                <a:latin typeface="Noto Serif Thai" panose="02020502060505020204" pitchFamily="18" charset="-34"/>
                <a:cs typeface="Noto Serif Thai" panose="02020502060505020204" pitchFamily="18" charset="-34"/>
              </a:rPr>
              <a:t>ปี ก็ได้ </a:t>
            </a:r>
            <a:r>
              <a:rPr lang="en-US" sz="1600" dirty="0">
                <a:solidFill>
                  <a:srgbClr val="0070C0"/>
                </a:solidFill>
                <a:latin typeface="Noto Serif Thai" panose="02020502060505020204" pitchFamily="18" charset="-34"/>
                <a:cs typeface="Noto Serif Thai" panose="02020502060505020204" pitchFamily="18" charset="-34"/>
              </a:rPr>
              <a:t>$3,000 (</a:t>
            </a:r>
            <a:r>
              <a:rPr lang="th-TH" sz="1600" dirty="0">
                <a:solidFill>
                  <a:srgbClr val="0070C0"/>
                </a:solidFill>
                <a:latin typeface="Noto Serif Thai" panose="02020502060505020204" pitchFamily="18" charset="-34"/>
                <a:cs typeface="Noto Serif Thai" panose="02020502060505020204" pitchFamily="18" charset="-34"/>
              </a:rPr>
              <a:t>ดอกเบี้ย </a:t>
            </a:r>
            <a:r>
              <a:rPr lang="en-US" sz="1600" dirty="0">
                <a:solidFill>
                  <a:srgbClr val="0070C0"/>
                </a:solidFill>
                <a:latin typeface="Noto Serif Thai" panose="02020502060505020204" pitchFamily="18" charset="-34"/>
                <a:cs typeface="Noto Serif Thai" panose="02020502060505020204" pitchFamily="18" charset="-34"/>
              </a:rPr>
              <a:t>10%)</a:t>
            </a:r>
          </a:p>
        </p:txBody>
      </p:sp>
      <p:sp>
        <p:nvSpPr>
          <p:cNvPr id="11" name="TextBox 10">
            <a:extLst>
              <a:ext uri="{FF2B5EF4-FFF2-40B4-BE49-F238E27FC236}">
                <a16:creationId xmlns:a16="http://schemas.microsoft.com/office/drawing/2014/main" id="{E95A6663-5E3F-E2BA-3B15-F52F19A67132}"/>
              </a:ext>
            </a:extLst>
          </p:cNvPr>
          <p:cNvSpPr txBox="1"/>
          <p:nvPr/>
        </p:nvSpPr>
        <p:spPr>
          <a:xfrm>
            <a:off x="5928040" y="3468132"/>
            <a:ext cx="4719640" cy="338554"/>
          </a:xfrm>
          <a:prstGeom prst="rect">
            <a:avLst/>
          </a:prstGeom>
          <a:noFill/>
        </p:spPr>
        <p:txBody>
          <a:bodyPr wrap="square">
            <a:spAutoFit/>
          </a:bodyPr>
          <a:lstStyle/>
          <a:p>
            <a:pPr algn="l"/>
            <a:r>
              <a:rPr lang="th-TH" sz="1600" dirty="0">
                <a:solidFill>
                  <a:srgbClr val="0070C0"/>
                </a:solidFill>
                <a:latin typeface="Noto Serif Thai" panose="02020502060505020204" pitchFamily="18" charset="-34"/>
                <a:cs typeface="Noto Serif Thai" panose="02020502060505020204" pitchFamily="18" charset="-34"/>
              </a:rPr>
              <a:t>ฝากธนาคารไว้ </a:t>
            </a:r>
            <a:r>
              <a:rPr lang="en-US" sz="1600" dirty="0">
                <a:solidFill>
                  <a:srgbClr val="0070C0"/>
                </a:solidFill>
                <a:latin typeface="Noto Serif Thai" panose="02020502060505020204" pitchFamily="18" charset="-34"/>
                <a:cs typeface="Noto Serif Thai" panose="02020502060505020204" pitchFamily="18" charset="-34"/>
              </a:rPr>
              <a:t>2 </a:t>
            </a:r>
            <a:r>
              <a:rPr lang="th-TH" sz="1600" dirty="0">
                <a:solidFill>
                  <a:srgbClr val="0070C0"/>
                </a:solidFill>
                <a:latin typeface="Noto Serif Thai" panose="02020502060505020204" pitchFamily="18" charset="-34"/>
                <a:cs typeface="Noto Serif Thai" panose="02020502060505020204" pitchFamily="18" charset="-34"/>
              </a:rPr>
              <a:t>ปี ก็ได้ </a:t>
            </a:r>
            <a:r>
              <a:rPr lang="en-US" sz="1600" dirty="0">
                <a:solidFill>
                  <a:srgbClr val="0070C0"/>
                </a:solidFill>
                <a:latin typeface="Noto Serif Thai" panose="02020502060505020204" pitchFamily="18" charset="-34"/>
                <a:cs typeface="Noto Serif Thai" panose="02020502060505020204" pitchFamily="18" charset="-34"/>
              </a:rPr>
              <a:t>$3,000 (</a:t>
            </a:r>
            <a:r>
              <a:rPr lang="th-TH" sz="1600" dirty="0">
                <a:solidFill>
                  <a:srgbClr val="0070C0"/>
                </a:solidFill>
                <a:latin typeface="Noto Serif Thai" panose="02020502060505020204" pitchFamily="18" charset="-34"/>
                <a:cs typeface="Noto Serif Thai" panose="02020502060505020204" pitchFamily="18" charset="-34"/>
              </a:rPr>
              <a:t>ดอกเบี้ย </a:t>
            </a:r>
            <a:r>
              <a:rPr lang="en-US" sz="1600" dirty="0">
                <a:solidFill>
                  <a:srgbClr val="0070C0"/>
                </a:solidFill>
                <a:latin typeface="Noto Serif Thai" panose="02020502060505020204" pitchFamily="18" charset="-34"/>
                <a:cs typeface="Noto Serif Thai" panose="02020502060505020204" pitchFamily="18" charset="-34"/>
              </a:rPr>
              <a:t>10%)</a:t>
            </a:r>
          </a:p>
        </p:txBody>
      </p:sp>
      <p:sp>
        <p:nvSpPr>
          <p:cNvPr id="12" name="TextBox 11">
            <a:extLst>
              <a:ext uri="{FF2B5EF4-FFF2-40B4-BE49-F238E27FC236}">
                <a16:creationId xmlns:a16="http://schemas.microsoft.com/office/drawing/2014/main" id="{BE9AE98C-1297-2C76-76B0-787DE0CB8607}"/>
              </a:ext>
            </a:extLst>
          </p:cNvPr>
          <p:cNvSpPr txBox="1"/>
          <p:nvPr/>
        </p:nvSpPr>
        <p:spPr>
          <a:xfrm>
            <a:off x="5928040" y="5868457"/>
            <a:ext cx="4719640" cy="338554"/>
          </a:xfrm>
          <a:prstGeom prst="rect">
            <a:avLst/>
          </a:prstGeom>
          <a:noFill/>
        </p:spPr>
        <p:txBody>
          <a:bodyPr wrap="square">
            <a:spAutoFit/>
          </a:bodyPr>
          <a:lstStyle/>
          <a:p>
            <a:pPr algn="l"/>
            <a:r>
              <a:rPr lang="th-TH" sz="1600" dirty="0">
                <a:solidFill>
                  <a:srgbClr val="0070C0"/>
                </a:solidFill>
                <a:latin typeface="Noto Serif Thai" panose="02020502060505020204" pitchFamily="18" charset="-34"/>
                <a:cs typeface="Noto Serif Thai" panose="02020502060505020204" pitchFamily="18" charset="-34"/>
              </a:rPr>
              <a:t>ฝากธนาคารไว้ </a:t>
            </a:r>
            <a:r>
              <a:rPr lang="en-US" sz="1600" dirty="0">
                <a:solidFill>
                  <a:srgbClr val="0070C0"/>
                </a:solidFill>
                <a:latin typeface="Noto Serif Thai" panose="02020502060505020204" pitchFamily="18" charset="-34"/>
                <a:cs typeface="Noto Serif Thai" panose="02020502060505020204" pitchFamily="18" charset="-34"/>
              </a:rPr>
              <a:t>10 </a:t>
            </a:r>
            <a:r>
              <a:rPr lang="th-TH" sz="1600" dirty="0">
                <a:solidFill>
                  <a:srgbClr val="0070C0"/>
                </a:solidFill>
                <a:latin typeface="Noto Serif Thai" panose="02020502060505020204" pitchFamily="18" charset="-34"/>
                <a:cs typeface="Noto Serif Thai" panose="02020502060505020204" pitchFamily="18" charset="-34"/>
              </a:rPr>
              <a:t>ปี ก็ได้ </a:t>
            </a:r>
            <a:r>
              <a:rPr lang="en-US" sz="1600" dirty="0">
                <a:solidFill>
                  <a:srgbClr val="0070C0"/>
                </a:solidFill>
                <a:latin typeface="Noto Serif Thai" panose="02020502060505020204" pitchFamily="18" charset="-34"/>
                <a:cs typeface="Noto Serif Thai" panose="02020502060505020204" pitchFamily="18" charset="-34"/>
              </a:rPr>
              <a:t>$3,000 (</a:t>
            </a:r>
            <a:r>
              <a:rPr lang="th-TH" sz="1600" dirty="0">
                <a:solidFill>
                  <a:srgbClr val="0070C0"/>
                </a:solidFill>
                <a:latin typeface="Noto Serif Thai" panose="02020502060505020204" pitchFamily="18" charset="-34"/>
                <a:cs typeface="Noto Serif Thai" panose="02020502060505020204" pitchFamily="18" charset="-34"/>
              </a:rPr>
              <a:t>ดอกเบี้ย </a:t>
            </a:r>
            <a:r>
              <a:rPr lang="en-US" sz="1600" dirty="0">
                <a:solidFill>
                  <a:srgbClr val="0070C0"/>
                </a:solidFill>
                <a:latin typeface="Noto Serif Thai" panose="02020502060505020204" pitchFamily="18" charset="-34"/>
                <a:cs typeface="Noto Serif Thai" panose="02020502060505020204" pitchFamily="18" charset="-34"/>
              </a:rPr>
              <a:t>10%)</a:t>
            </a:r>
          </a:p>
        </p:txBody>
      </p:sp>
    </p:spTree>
    <p:extLst>
      <p:ext uri="{BB962C8B-B14F-4D97-AF65-F5344CB8AC3E}">
        <p14:creationId xmlns:p14="http://schemas.microsoft.com/office/powerpoint/2010/main" val="3540605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17F5D-87FC-24E9-81C9-16285A9537D6}"/>
              </a:ext>
            </a:extLst>
          </p:cNvPr>
          <p:cNvPicPr>
            <a:picLocks noChangeAspect="1"/>
          </p:cNvPicPr>
          <p:nvPr/>
        </p:nvPicPr>
        <p:blipFill>
          <a:blip r:embed="rId2"/>
          <a:stretch>
            <a:fillRect/>
          </a:stretch>
        </p:blipFill>
        <p:spPr>
          <a:xfrm>
            <a:off x="325118" y="303166"/>
            <a:ext cx="7302711" cy="6251667"/>
          </a:xfrm>
          <a:prstGeom prst="rect">
            <a:avLst/>
          </a:prstGeom>
        </p:spPr>
      </p:pic>
    </p:spTree>
    <p:extLst>
      <p:ext uri="{BB962C8B-B14F-4D97-AF65-F5344CB8AC3E}">
        <p14:creationId xmlns:p14="http://schemas.microsoft.com/office/powerpoint/2010/main" val="402112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F543F-932D-BF9C-333B-A5C24EBED8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72D402-B989-F0B2-E944-18BE92E6D152}"/>
              </a:ext>
            </a:extLst>
          </p:cNvPr>
          <p:cNvPicPr>
            <a:picLocks noChangeAspect="1"/>
          </p:cNvPicPr>
          <p:nvPr/>
        </p:nvPicPr>
        <p:blipFill>
          <a:blip r:embed="rId2"/>
          <a:stretch>
            <a:fillRect/>
          </a:stretch>
        </p:blipFill>
        <p:spPr>
          <a:xfrm>
            <a:off x="431402" y="285750"/>
            <a:ext cx="5320972" cy="6286500"/>
          </a:xfrm>
          <a:prstGeom prst="rect">
            <a:avLst/>
          </a:prstGeom>
        </p:spPr>
      </p:pic>
      <p:pic>
        <p:nvPicPr>
          <p:cNvPr id="7" name="Picture 6">
            <a:extLst>
              <a:ext uri="{FF2B5EF4-FFF2-40B4-BE49-F238E27FC236}">
                <a16:creationId xmlns:a16="http://schemas.microsoft.com/office/drawing/2014/main" id="{58345D6F-ED84-24F9-AE1D-7784411E974A}"/>
              </a:ext>
            </a:extLst>
          </p:cNvPr>
          <p:cNvPicPr>
            <a:picLocks noChangeAspect="1"/>
          </p:cNvPicPr>
          <p:nvPr/>
        </p:nvPicPr>
        <p:blipFill>
          <a:blip r:embed="rId3"/>
          <a:stretch>
            <a:fillRect/>
          </a:stretch>
        </p:blipFill>
        <p:spPr>
          <a:xfrm>
            <a:off x="5914739" y="5038511"/>
            <a:ext cx="4096322" cy="1533739"/>
          </a:xfrm>
          <a:prstGeom prst="rect">
            <a:avLst/>
          </a:prstGeom>
        </p:spPr>
      </p:pic>
    </p:spTree>
    <p:extLst>
      <p:ext uri="{BB962C8B-B14F-4D97-AF65-F5344CB8AC3E}">
        <p14:creationId xmlns:p14="http://schemas.microsoft.com/office/powerpoint/2010/main" val="83693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1D00F-BA2B-4F47-70C3-80AFF730941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6E593E-4AFF-5038-F714-58CEF95FDD5F}"/>
              </a:ext>
            </a:extLst>
          </p:cNvPr>
          <p:cNvSpPr txBox="1"/>
          <p:nvPr/>
        </p:nvSpPr>
        <p:spPr>
          <a:xfrm>
            <a:off x="561975" y="476250"/>
            <a:ext cx="6067425" cy="2308324"/>
          </a:xfrm>
          <a:prstGeom prst="rect">
            <a:avLst/>
          </a:prstGeom>
          <a:noFill/>
        </p:spPr>
        <p:txBody>
          <a:bodyPr wrap="square" rtlCol="0">
            <a:spAutoFit/>
          </a:bodyPr>
          <a:lstStyle/>
          <a:p>
            <a:r>
              <a:rPr lang="en-US" sz="3600" dirty="0">
                <a:latin typeface="Noto Serif Thai" panose="02020502060505020204" pitchFamily="18" charset="-34"/>
                <a:cs typeface="Noto Serif Thai" panose="02020502060505020204" pitchFamily="18" charset="-34"/>
              </a:rPr>
              <a:t>Assignments	25 </a:t>
            </a:r>
            <a:r>
              <a:rPr lang="th-TH" sz="3600" dirty="0">
                <a:latin typeface="Noto Serif Thai" panose="02020502060505020204" pitchFamily="18" charset="-34"/>
                <a:cs typeface="Noto Serif Thai" panose="02020502060505020204" pitchFamily="18" charset="-34"/>
              </a:rPr>
              <a:t>คะแนน</a:t>
            </a:r>
          </a:p>
          <a:p>
            <a:r>
              <a:rPr lang="en-US" sz="3600" dirty="0">
                <a:latin typeface="Noto Serif Thai" panose="02020502060505020204" pitchFamily="18" charset="-34"/>
                <a:cs typeface="Noto Serif Thai" panose="02020502060505020204" pitchFamily="18" charset="-34"/>
              </a:rPr>
              <a:t>Midterm		25 </a:t>
            </a:r>
            <a:r>
              <a:rPr lang="th-TH" sz="3600" dirty="0">
                <a:latin typeface="Noto Serif Thai" panose="02020502060505020204" pitchFamily="18" charset="-34"/>
                <a:cs typeface="Noto Serif Thai" panose="02020502060505020204" pitchFamily="18" charset="-34"/>
              </a:rPr>
              <a:t>คะแนน</a:t>
            </a:r>
            <a:endParaRPr lang="en-US" sz="3600" dirty="0">
              <a:latin typeface="Noto Serif Thai" panose="02020502060505020204" pitchFamily="18" charset="-34"/>
              <a:cs typeface="Noto Serif Thai" panose="02020502060505020204" pitchFamily="18" charset="-34"/>
            </a:endParaRPr>
          </a:p>
          <a:p>
            <a:r>
              <a:rPr lang="en-US" sz="3600" dirty="0">
                <a:latin typeface="Noto Serif Thai" panose="02020502060505020204" pitchFamily="18" charset="-34"/>
                <a:cs typeface="Noto Serif Thai" panose="02020502060505020204" pitchFamily="18" charset="-34"/>
              </a:rPr>
              <a:t>Assignments	25 </a:t>
            </a:r>
            <a:r>
              <a:rPr lang="th-TH" sz="3600" dirty="0">
                <a:latin typeface="Noto Serif Thai" panose="02020502060505020204" pitchFamily="18" charset="-34"/>
                <a:cs typeface="Noto Serif Thai" panose="02020502060505020204" pitchFamily="18" charset="-34"/>
              </a:rPr>
              <a:t>คะแนน</a:t>
            </a:r>
          </a:p>
          <a:p>
            <a:r>
              <a:rPr lang="en-US" sz="3600" dirty="0">
                <a:latin typeface="Noto Serif Thai" panose="02020502060505020204" pitchFamily="18" charset="-34"/>
                <a:cs typeface="Noto Serif Thai" panose="02020502060505020204" pitchFamily="18" charset="-34"/>
              </a:rPr>
              <a:t>Final			25 </a:t>
            </a:r>
            <a:r>
              <a:rPr lang="th-TH" sz="3600" dirty="0">
                <a:latin typeface="Noto Serif Thai" panose="02020502060505020204" pitchFamily="18" charset="-34"/>
                <a:cs typeface="Noto Serif Thai" panose="02020502060505020204" pitchFamily="18" charset="-34"/>
              </a:rPr>
              <a:t>คะแนน</a:t>
            </a:r>
          </a:p>
        </p:txBody>
      </p:sp>
      <p:sp>
        <p:nvSpPr>
          <p:cNvPr id="3" name="TextBox 2">
            <a:extLst>
              <a:ext uri="{FF2B5EF4-FFF2-40B4-BE49-F238E27FC236}">
                <a16:creationId xmlns:a16="http://schemas.microsoft.com/office/drawing/2014/main" id="{38DD30D7-433E-B893-347F-3CC30468FB99}"/>
              </a:ext>
            </a:extLst>
          </p:cNvPr>
          <p:cNvSpPr txBox="1"/>
          <p:nvPr/>
        </p:nvSpPr>
        <p:spPr>
          <a:xfrm>
            <a:off x="561974" y="2977634"/>
            <a:ext cx="6067425" cy="523220"/>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การสอบ </a:t>
            </a:r>
            <a:r>
              <a:rPr lang="en-US" sz="1400" dirty="0">
                <a:solidFill>
                  <a:srgbClr val="FF0000"/>
                </a:solidFill>
                <a:latin typeface="Noto Serif Thai" panose="02020502060505020204" pitchFamily="18" charset="-34"/>
                <a:cs typeface="Noto Serif Thai" panose="02020502060505020204" pitchFamily="18" charset="-34"/>
              </a:rPr>
              <a:t>midterm </a:t>
            </a:r>
            <a:r>
              <a:rPr lang="th-TH" sz="1400" dirty="0">
                <a:solidFill>
                  <a:srgbClr val="FF0000"/>
                </a:solidFill>
                <a:latin typeface="Noto Serif Thai" panose="02020502060505020204" pitchFamily="18" charset="-34"/>
                <a:cs typeface="Noto Serif Thai" panose="02020502060505020204" pitchFamily="18" charset="-34"/>
              </a:rPr>
              <a:t>และ </a:t>
            </a:r>
            <a:r>
              <a:rPr lang="en-US" sz="1400" dirty="0">
                <a:solidFill>
                  <a:srgbClr val="FF0000"/>
                </a:solidFill>
                <a:latin typeface="Noto Serif Thai" panose="02020502060505020204" pitchFamily="18" charset="-34"/>
                <a:cs typeface="Noto Serif Thai" panose="02020502060505020204" pitchFamily="18" charset="-34"/>
              </a:rPr>
              <a:t>final </a:t>
            </a:r>
            <a:r>
              <a:rPr lang="th-TH" sz="1400" dirty="0">
                <a:solidFill>
                  <a:srgbClr val="FF0000"/>
                </a:solidFill>
                <a:latin typeface="Noto Serif Thai" panose="02020502060505020204" pitchFamily="18" charset="-34"/>
                <a:cs typeface="Noto Serif Thai" panose="02020502060505020204" pitchFamily="18" charset="-34"/>
              </a:rPr>
              <a:t>ให้นำโน้ตที่เขียนด้วยลายมือนิสิตเข้าห้องสอบได้</a:t>
            </a:r>
            <a:br>
              <a:rPr lang="en-US"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หรือถ้าเขียนใน </a:t>
            </a:r>
            <a:r>
              <a:rPr lang="en-US" sz="1400" dirty="0">
                <a:solidFill>
                  <a:srgbClr val="FF0000"/>
                </a:solidFill>
                <a:latin typeface="Noto Serif Thai" panose="02020502060505020204" pitchFamily="18" charset="-34"/>
                <a:cs typeface="Noto Serif Thai" panose="02020502060505020204" pitchFamily="18" charset="-34"/>
              </a:rPr>
              <a:t>tablet </a:t>
            </a:r>
            <a:r>
              <a:rPr lang="th-TH" sz="1400" dirty="0">
                <a:solidFill>
                  <a:srgbClr val="FF0000"/>
                </a:solidFill>
                <a:latin typeface="Noto Serif Thai" panose="02020502060505020204" pitchFamily="18" charset="-34"/>
                <a:cs typeface="Noto Serif Thai" panose="02020502060505020204" pitchFamily="18" charset="-34"/>
              </a:rPr>
              <a:t>ก็ </a:t>
            </a:r>
            <a:r>
              <a:rPr lang="en-US" sz="1400" dirty="0">
                <a:solidFill>
                  <a:srgbClr val="FF0000"/>
                </a:solidFill>
                <a:latin typeface="Noto Serif Thai" panose="02020502060505020204" pitchFamily="18" charset="-34"/>
                <a:cs typeface="Noto Serif Thai" panose="02020502060505020204" pitchFamily="18" charset="-34"/>
              </a:rPr>
              <a:t>print </a:t>
            </a:r>
            <a:r>
              <a:rPr lang="th-TH" sz="1400" dirty="0">
                <a:solidFill>
                  <a:srgbClr val="FF0000"/>
                </a:solidFill>
                <a:latin typeface="Noto Serif Thai" panose="02020502060505020204" pitchFamily="18" charset="-34"/>
                <a:cs typeface="Noto Serif Thai" panose="02020502060505020204" pitchFamily="18" charset="-34"/>
              </a:rPr>
              <a:t>ใส่กระดาษ และนำ </a:t>
            </a:r>
            <a:r>
              <a:rPr lang="en-US" sz="1400" dirty="0">
                <a:solidFill>
                  <a:srgbClr val="FF0000"/>
                </a:solidFill>
                <a:latin typeface="Noto Serif Thai" panose="02020502060505020204" pitchFamily="18" charset="-34"/>
                <a:cs typeface="Noto Serif Thai" panose="02020502060505020204" pitchFamily="18" charset="-34"/>
              </a:rPr>
              <a:t>tablet </a:t>
            </a:r>
            <a:r>
              <a:rPr lang="th-TH" sz="1400" dirty="0">
                <a:solidFill>
                  <a:srgbClr val="FF0000"/>
                </a:solidFill>
                <a:latin typeface="Noto Serif Thai" panose="02020502060505020204" pitchFamily="18" charset="-34"/>
                <a:cs typeface="Noto Serif Thai" panose="02020502060505020204" pitchFamily="18" charset="-34"/>
              </a:rPr>
              <a:t>มาแสดงด้วย</a:t>
            </a:r>
          </a:p>
        </p:txBody>
      </p:sp>
    </p:spTree>
    <p:extLst>
      <p:ext uri="{BB962C8B-B14F-4D97-AF65-F5344CB8AC3E}">
        <p14:creationId xmlns:p14="http://schemas.microsoft.com/office/powerpoint/2010/main" val="84364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C6C949-C9F5-C34F-D021-D9B06BD89A72}"/>
              </a:ext>
            </a:extLst>
          </p:cNvPr>
          <p:cNvSpPr txBox="1"/>
          <p:nvPr/>
        </p:nvSpPr>
        <p:spPr>
          <a:xfrm>
            <a:off x="247649" y="266700"/>
            <a:ext cx="11763375" cy="5355312"/>
          </a:xfrm>
          <a:prstGeom prst="rect">
            <a:avLst/>
          </a:prstGeom>
          <a:noFill/>
        </p:spPr>
        <p:txBody>
          <a:bodyPr wrap="square" rtlCol="0">
            <a:spAutoFit/>
          </a:bodyPr>
          <a:lstStyle/>
          <a:p>
            <a:r>
              <a:rPr lang="en-US" dirty="0">
                <a:latin typeface="Noto Serif Thai" panose="02020502060505020204" pitchFamily="18" charset="-34"/>
                <a:cs typeface="Noto Serif Thai" panose="02020502060505020204" pitchFamily="18" charset="-34"/>
              </a:rPr>
              <a:t>1. The Systems Analyst and Information Systems Development</a:t>
            </a:r>
          </a:p>
          <a:p>
            <a:r>
              <a:rPr lang="en-US" dirty="0">
                <a:latin typeface="Noto Serif Thai" panose="02020502060505020204" pitchFamily="18" charset="-34"/>
                <a:cs typeface="Noto Serif Thai" panose="02020502060505020204" pitchFamily="18" charset="-34"/>
              </a:rPr>
              <a:t>2. Project Selection and Management</a:t>
            </a:r>
          </a:p>
          <a:p>
            <a:r>
              <a:rPr lang="en-US" dirty="0">
                <a:latin typeface="Noto Serif Thai" panose="02020502060505020204" pitchFamily="18" charset="-34"/>
                <a:cs typeface="Noto Serif Thai" panose="02020502060505020204" pitchFamily="18" charset="-34"/>
              </a:rPr>
              <a:t>3. Requirements Determination</a:t>
            </a:r>
          </a:p>
          <a:p>
            <a:r>
              <a:rPr lang="en-US" dirty="0">
                <a:latin typeface="Noto Serif Thai" panose="02020502060505020204" pitchFamily="18" charset="-34"/>
                <a:cs typeface="Noto Serif Thai" panose="02020502060505020204" pitchFamily="18" charset="-34"/>
              </a:rPr>
              <a:t>4. Understanding Processes with Use Cases and Process Models</a:t>
            </a:r>
          </a:p>
          <a:p>
            <a:r>
              <a:rPr lang="en-US" dirty="0">
                <a:latin typeface="Noto Serif Thai" panose="02020502060505020204" pitchFamily="18" charset="-34"/>
                <a:cs typeface="Noto Serif Thai" panose="02020502060505020204" pitchFamily="18" charset="-34"/>
              </a:rPr>
              <a:t>5. Data Modeling</a:t>
            </a:r>
          </a:p>
          <a:p>
            <a:r>
              <a:rPr lang="en-US" dirty="0">
                <a:latin typeface="Noto Serif Thai" panose="02020502060505020204" pitchFamily="18" charset="-34"/>
                <a:cs typeface="Noto Serif Thai" panose="02020502060505020204" pitchFamily="18" charset="-34"/>
              </a:rPr>
              <a:t>6. Moving into Design</a:t>
            </a:r>
          </a:p>
          <a:p>
            <a:r>
              <a:rPr lang="en-US" dirty="0">
                <a:latin typeface="Noto Serif Thai" panose="02020502060505020204" pitchFamily="18" charset="-34"/>
                <a:cs typeface="Noto Serif Thai" panose="02020502060505020204" pitchFamily="18" charset="-34"/>
              </a:rPr>
              <a:t>7. Architecture Design</a:t>
            </a:r>
          </a:p>
          <a:p>
            <a:endParaRPr lang="en-US" dirty="0">
              <a:latin typeface="Noto Serif Thai" panose="02020502060505020204" pitchFamily="18" charset="-34"/>
              <a:cs typeface="Noto Serif Thai" panose="02020502060505020204" pitchFamily="18" charset="-34"/>
            </a:endParaRPr>
          </a:p>
          <a:p>
            <a:r>
              <a:rPr lang="th-TH" dirty="0">
                <a:latin typeface="Noto Serif Thai" panose="02020502060505020204" pitchFamily="18" charset="-34"/>
                <a:cs typeface="Noto Serif Thai" panose="02020502060505020204" pitchFamily="18" charset="-34"/>
              </a:rPr>
              <a:t>หยุดสอบ </a:t>
            </a:r>
            <a:r>
              <a:rPr lang="en-US" dirty="0">
                <a:latin typeface="Noto Serif Thai" panose="02020502060505020204" pitchFamily="18" charset="-34"/>
                <a:cs typeface="Noto Serif Thai" panose="02020502060505020204" pitchFamily="18" charset="-34"/>
              </a:rPr>
              <a:t>midterm</a:t>
            </a:r>
          </a:p>
          <a:p>
            <a:endParaRPr lang="en-US" dirty="0">
              <a:latin typeface="Noto Serif Thai" panose="02020502060505020204" pitchFamily="18" charset="-34"/>
              <a:cs typeface="Noto Serif Thai" panose="02020502060505020204" pitchFamily="18" charset="-34"/>
            </a:endParaRPr>
          </a:p>
          <a:p>
            <a:r>
              <a:rPr lang="en-US" dirty="0">
                <a:latin typeface="Noto Serif Thai" panose="02020502060505020204" pitchFamily="18" charset="-34"/>
                <a:cs typeface="Noto Serif Thai" panose="02020502060505020204" pitchFamily="18" charset="-34"/>
              </a:rPr>
              <a:t>8. User Interface Design + </a:t>
            </a:r>
            <a:r>
              <a:rPr lang="th-TH" dirty="0">
                <a:solidFill>
                  <a:srgbClr val="FF0000"/>
                </a:solidFill>
                <a:latin typeface="Noto Serif Thai" panose="02020502060505020204" pitchFamily="18" charset="-34"/>
                <a:cs typeface="Noto Serif Thai" panose="02020502060505020204" pitchFamily="18" charset="-34"/>
              </a:rPr>
              <a:t>สอบ </a:t>
            </a:r>
            <a:r>
              <a:rPr lang="en-US" dirty="0">
                <a:solidFill>
                  <a:srgbClr val="FF0000"/>
                </a:solidFill>
                <a:latin typeface="Noto Serif Thai" panose="02020502060505020204" pitchFamily="18" charset="-34"/>
                <a:cs typeface="Noto Serif Thai" panose="02020502060505020204" pitchFamily="18" charset="-34"/>
              </a:rPr>
              <a:t>midterm</a:t>
            </a:r>
          </a:p>
          <a:p>
            <a:r>
              <a:rPr lang="en-US" dirty="0">
                <a:latin typeface="Noto Serif Thai" panose="02020502060505020204" pitchFamily="18" charset="-34"/>
                <a:cs typeface="Noto Serif Thai" panose="02020502060505020204" pitchFamily="18" charset="-34"/>
              </a:rPr>
              <a:t>9. Program Design</a:t>
            </a:r>
          </a:p>
          <a:p>
            <a:r>
              <a:rPr lang="en-US" dirty="0">
                <a:latin typeface="Noto Serif Thai" panose="02020502060505020204" pitchFamily="18" charset="-34"/>
                <a:cs typeface="Noto Serif Thai" panose="02020502060505020204" pitchFamily="18" charset="-34"/>
              </a:rPr>
              <a:t>10. Data Storage Design</a:t>
            </a:r>
          </a:p>
          <a:p>
            <a:r>
              <a:rPr lang="en-US" dirty="0">
                <a:latin typeface="Noto Serif Thai" panose="02020502060505020204" pitchFamily="18" charset="-34"/>
                <a:cs typeface="Noto Serif Thai" panose="02020502060505020204" pitchFamily="18" charset="-34"/>
              </a:rPr>
              <a:t>11. Moving into Implementation</a:t>
            </a:r>
          </a:p>
          <a:p>
            <a:r>
              <a:rPr lang="en-US" dirty="0">
                <a:latin typeface="Noto Serif Thai" panose="02020502060505020204" pitchFamily="18" charset="-34"/>
                <a:cs typeface="Noto Serif Thai" panose="02020502060505020204" pitchFamily="18" charset="-34"/>
              </a:rPr>
              <a:t>12. Transition to the New System</a:t>
            </a:r>
          </a:p>
          <a:p>
            <a:r>
              <a:rPr lang="en-US" dirty="0">
                <a:latin typeface="Noto Serif Thai" panose="02020502060505020204" pitchFamily="18" charset="-34"/>
                <a:cs typeface="Noto Serif Thai" panose="02020502060505020204" pitchFamily="18" charset="-34"/>
              </a:rPr>
              <a:t>13. Agile Development Methods</a:t>
            </a:r>
          </a:p>
          <a:p>
            <a:r>
              <a:rPr lang="en-US" dirty="0">
                <a:latin typeface="Noto Serif Thai" panose="02020502060505020204" pitchFamily="18" charset="-34"/>
                <a:cs typeface="Noto Serif Thai" panose="02020502060505020204" pitchFamily="18" charset="-34"/>
              </a:rPr>
              <a:t>14. </a:t>
            </a:r>
            <a:r>
              <a:rPr lang="th-TH" dirty="0">
                <a:solidFill>
                  <a:srgbClr val="FF0000"/>
                </a:solidFill>
                <a:latin typeface="Noto Serif Thai" panose="02020502060505020204" pitchFamily="18" charset="-34"/>
                <a:cs typeface="Noto Serif Thai" panose="02020502060505020204" pitchFamily="18" charset="-34"/>
              </a:rPr>
              <a:t>สอบไฟ</a:t>
            </a:r>
            <a:r>
              <a:rPr lang="th-TH" dirty="0" err="1">
                <a:solidFill>
                  <a:srgbClr val="FF0000"/>
                </a:solidFill>
                <a:latin typeface="Noto Serif Thai" panose="02020502060505020204" pitchFamily="18" charset="-34"/>
                <a:cs typeface="Noto Serif Thai" panose="02020502060505020204" pitchFamily="18" charset="-34"/>
              </a:rPr>
              <a:t>นัล</a:t>
            </a:r>
            <a:endParaRPr lang="en-US" dirty="0">
              <a:solidFill>
                <a:srgbClr val="FF0000"/>
              </a:solidFill>
              <a:latin typeface="Noto Serif Thai" panose="02020502060505020204" pitchFamily="18" charset="-34"/>
              <a:cs typeface="Noto Serif Thai" panose="02020502060505020204" pitchFamily="18" charset="-34"/>
            </a:endParaRPr>
          </a:p>
          <a:p>
            <a:endParaRPr lang="en-US" dirty="0">
              <a:latin typeface="Noto Serif Thai" panose="02020502060505020204" pitchFamily="18" charset="-34"/>
              <a:cs typeface="Noto Serif Thai" panose="02020502060505020204" pitchFamily="18" charset="-34"/>
            </a:endParaRPr>
          </a:p>
          <a:p>
            <a:r>
              <a:rPr lang="th-TH" dirty="0">
                <a:latin typeface="Noto Serif Thai" panose="02020502060505020204" pitchFamily="18" charset="-34"/>
                <a:cs typeface="Noto Serif Thai" panose="02020502060505020204" pitchFamily="18" charset="-34"/>
              </a:rPr>
              <a:t>หยุดสอบ </a:t>
            </a:r>
            <a:r>
              <a:rPr lang="en-US" dirty="0">
                <a:latin typeface="Noto Serif Thai" panose="02020502060505020204" pitchFamily="18" charset="-34"/>
                <a:cs typeface="Noto Serif Thai" panose="02020502060505020204" pitchFamily="18" charset="-34"/>
              </a:rPr>
              <a:t>final</a:t>
            </a:r>
          </a:p>
        </p:txBody>
      </p:sp>
    </p:spTree>
    <p:extLst>
      <p:ext uri="{BB962C8B-B14F-4D97-AF65-F5344CB8AC3E}">
        <p14:creationId xmlns:p14="http://schemas.microsoft.com/office/powerpoint/2010/main" val="10002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6BBF96-6E5B-8C71-7DE5-CACFBCC34CE5}"/>
              </a:ext>
            </a:extLst>
          </p:cNvPr>
          <p:cNvSpPr txBox="1"/>
          <p:nvPr/>
        </p:nvSpPr>
        <p:spPr>
          <a:xfrm>
            <a:off x="962025" y="2259449"/>
            <a:ext cx="10267950" cy="2339102"/>
          </a:xfrm>
          <a:prstGeom prst="rect">
            <a:avLst/>
          </a:prstGeom>
          <a:noFill/>
        </p:spPr>
        <p:txBody>
          <a:bodyPr wrap="square">
            <a:spAutoFit/>
          </a:bodyPr>
          <a:lstStyle/>
          <a:p>
            <a:pPr algn="ctr"/>
            <a:r>
              <a:rPr lang="en-US" sz="6600" dirty="0">
                <a:latin typeface="Kanit" panose="00000500000000000000" pitchFamily="2" charset="-34"/>
                <a:cs typeface="Kanit" panose="00000500000000000000" pitchFamily="2" charset="-34"/>
              </a:rPr>
              <a:t>1</a:t>
            </a:r>
          </a:p>
          <a:p>
            <a:pPr algn="ctr"/>
            <a:r>
              <a:rPr lang="en-US" sz="4000" dirty="0">
                <a:latin typeface="Kanit" panose="00000500000000000000" pitchFamily="2" charset="-34"/>
                <a:cs typeface="Kanit" panose="00000500000000000000" pitchFamily="2" charset="-34"/>
              </a:rPr>
              <a:t>The Systems Analyst and</a:t>
            </a:r>
            <a:br>
              <a:rPr lang="en-US" sz="4000" dirty="0">
                <a:latin typeface="Kanit" panose="00000500000000000000" pitchFamily="2" charset="-34"/>
                <a:cs typeface="Kanit" panose="00000500000000000000" pitchFamily="2" charset="-34"/>
              </a:rPr>
            </a:br>
            <a:r>
              <a:rPr lang="en-US" sz="4000" dirty="0">
                <a:latin typeface="Kanit" panose="00000500000000000000" pitchFamily="2" charset="-34"/>
                <a:cs typeface="Kanit" panose="00000500000000000000" pitchFamily="2" charset="-34"/>
              </a:rPr>
              <a:t>Information Systems Development</a:t>
            </a:r>
          </a:p>
        </p:txBody>
      </p:sp>
    </p:spTree>
    <p:extLst>
      <p:ext uri="{BB962C8B-B14F-4D97-AF65-F5344CB8AC3E}">
        <p14:creationId xmlns:p14="http://schemas.microsoft.com/office/powerpoint/2010/main" val="31240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D5CCD-564D-7C24-0339-A88DBC576E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5F81A3-D703-187F-5023-425DCF6E9F56}"/>
              </a:ext>
            </a:extLst>
          </p:cNvPr>
          <p:cNvSpPr txBox="1"/>
          <p:nvPr/>
        </p:nvSpPr>
        <p:spPr>
          <a:xfrm>
            <a:off x="614361" y="352336"/>
            <a:ext cx="10963275" cy="646331"/>
          </a:xfrm>
          <a:prstGeom prst="rect">
            <a:avLst/>
          </a:prstGeom>
          <a:noFill/>
        </p:spPr>
        <p:txBody>
          <a:bodyPr wrap="square">
            <a:spAutoFit/>
          </a:bodyPr>
          <a:lstStyle/>
          <a:p>
            <a:pPr algn="just"/>
            <a:r>
              <a:rPr lang="en-US" sz="1800" b="0" i="0" u="none" strike="noStrike" baseline="0" dirty="0">
                <a:latin typeface="Noto Serif Thai" panose="02020502060505020204" pitchFamily="18" charset="-34"/>
                <a:cs typeface="Noto Serif Thai" panose="02020502060505020204" pitchFamily="18" charset="-34"/>
              </a:rPr>
              <a:t>The </a:t>
            </a:r>
            <a:r>
              <a:rPr lang="en-US" b="1" dirty="0">
                <a:solidFill>
                  <a:srgbClr val="FF0000"/>
                </a:solidFill>
                <a:latin typeface="Noto Serif Thai" panose="02020502060505020204" pitchFamily="18" charset="-34"/>
                <a:cs typeface="Noto Serif Thai" panose="02020502060505020204" pitchFamily="18" charset="-34"/>
              </a:rPr>
              <a:t>systems development life cycle (SDLC) </a:t>
            </a:r>
            <a:r>
              <a:rPr lang="en-US" sz="1800" b="0" i="0" u="none" strike="noStrike" baseline="0" dirty="0">
                <a:latin typeface="Noto Serif Thai" panose="02020502060505020204" pitchFamily="18" charset="-34"/>
                <a:cs typeface="Noto Serif Thai" panose="02020502060505020204" pitchFamily="18" charset="-34"/>
              </a:rPr>
              <a:t>is the process of determining how an information system (IS) can support business needs, designing the system, building it, and delivering it to users.</a:t>
            </a:r>
            <a:endParaRPr lang="en-US" dirty="0">
              <a:latin typeface="Noto Serif Thai" panose="02020502060505020204" pitchFamily="18" charset="-34"/>
              <a:cs typeface="Noto Serif Thai" panose="02020502060505020204" pitchFamily="18" charset="-34"/>
            </a:endParaRPr>
          </a:p>
        </p:txBody>
      </p:sp>
      <p:sp>
        <p:nvSpPr>
          <p:cNvPr id="5" name="TextBox 4">
            <a:extLst>
              <a:ext uri="{FF2B5EF4-FFF2-40B4-BE49-F238E27FC236}">
                <a16:creationId xmlns:a16="http://schemas.microsoft.com/office/drawing/2014/main" id="{5DABE50F-831C-0AE3-D619-4FAE572F0D49}"/>
              </a:ext>
            </a:extLst>
          </p:cNvPr>
          <p:cNvSpPr txBox="1"/>
          <p:nvPr/>
        </p:nvSpPr>
        <p:spPr>
          <a:xfrm>
            <a:off x="614360" y="2088622"/>
            <a:ext cx="10963274" cy="646331"/>
          </a:xfrm>
          <a:prstGeom prst="rect">
            <a:avLst/>
          </a:prstGeom>
          <a:noFill/>
        </p:spPr>
        <p:txBody>
          <a:bodyPr wrap="square">
            <a:spAutoFit/>
          </a:bodyPr>
          <a:lstStyle/>
          <a:p>
            <a:pPr algn="just"/>
            <a:r>
              <a:rPr lang="en-US" sz="1800" b="0" i="0" u="none" strike="noStrike" baseline="0" dirty="0">
                <a:latin typeface="Noto Serif Thai" panose="02020502060505020204" pitchFamily="18" charset="-34"/>
                <a:cs typeface="Noto Serif Thai" panose="02020502060505020204" pitchFamily="18" charset="-34"/>
              </a:rPr>
              <a:t>Numerous studies over the years report that projects involving information technology experience</a:t>
            </a:r>
          </a:p>
          <a:p>
            <a:pPr algn="just"/>
            <a:r>
              <a:rPr lang="en-US" sz="1800" b="0" i="0" u="none" strike="noStrike" baseline="0" dirty="0">
                <a:latin typeface="Noto Serif Thai" panose="02020502060505020204" pitchFamily="18" charset="-34"/>
                <a:cs typeface="Noto Serif Thai" panose="02020502060505020204" pitchFamily="18" charset="-34"/>
              </a:rPr>
              <a:t>failure rates from 30 to 70%.</a:t>
            </a:r>
            <a:endParaRPr lang="en-US" dirty="0">
              <a:latin typeface="Noto Serif Thai" panose="02020502060505020204" pitchFamily="18" charset="-34"/>
              <a:cs typeface="Noto Serif Thai" panose="02020502060505020204" pitchFamily="18" charset="-34"/>
            </a:endParaRPr>
          </a:p>
        </p:txBody>
      </p:sp>
      <p:sp>
        <p:nvSpPr>
          <p:cNvPr id="7" name="TextBox 6">
            <a:extLst>
              <a:ext uri="{FF2B5EF4-FFF2-40B4-BE49-F238E27FC236}">
                <a16:creationId xmlns:a16="http://schemas.microsoft.com/office/drawing/2014/main" id="{A8F45A19-8975-6C49-F6FB-04B1F25722BA}"/>
              </a:ext>
            </a:extLst>
          </p:cNvPr>
          <p:cNvSpPr txBox="1"/>
          <p:nvPr/>
        </p:nvSpPr>
        <p:spPr>
          <a:xfrm>
            <a:off x="614360" y="1220479"/>
            <a:ext cx="10963273" cy="646331"/>
          </a:xfrm>
          <a:prstGeom prst="rect">
            <a:avLst/>
          </a:prstGeom>
          <a:noFill/>
        </p:spPr>
        <p:txBody>
          <a:bodyPr wrap="square">
            <a:spAutoFit/>
          </a:bodyPr>
          <a:lstStyle/>
          <a:p>
            <a:pPr algn="just"/>
            <a:r>
              <a:rPr lang="en-US" sz="1800" b="0" i="0" u="none" strike="noStrike" baseline="0" dirty="0">
                <a:latin typeface="Noto Serif Thai" panose="02020502060505020204" pitchFamily="18" charset="-34"/>
                <a:cs typeface="Noto Serif Thai" panose="02020502060505020204" pitchFamily="18" charset="-34"/>
              </a:rPr>
              <a:t>The </a:t>
            </a:r>
            <a:r>
              <a:rPr lang="en-US" sz="1800" b="1" i="0" u="none" strike="noStrike" baseline="0" dirty="0">
                <a:solidFill>
                  <a:srgbClr val="FF0000"/>
                </a:solidFill>
                <a:latin typeface="Noto Serif Thai" panose="02020502060505020204" pitchFamily="18" charset="-34"/>
                <a:cs typeface="Noto Serif Thai" panose="02020502060505020204" pitchFamily="18" charset="-34"/>
              </a:rPr>
              <a:t>systems analyst</a:t>
            </a:r>
            <a:r>
              <a:rPr lang="en-US" sz="1800" b="0" i="0" u="none" strike="noStrike" baseline="0" dirty="0">
                <a:latin typeface="Noto Serif Thai" panose="02020502060505020204" pitchFamily="18" charset="-34"/>
                <a:cs typeface="Noto Serif Thai" panose="02020502060505020204" pitchFamily="18" charset="-34"/>
              </a:rPr>
              <a:t> plays a key role in the SDLC, analyzing the business situation, identifying opportunities for improvements, and designing an IS to implement the improvements.</a:t>
            </a:r>
            <a:endParaRPr lang="en-US" dirty="0">
              <a:latin typeface="Noto Serif Thai" panose="02020502060505020204" pitchFamily="18" charset="-34"/>
              <a:cs typeface="Noto Serif Thai" panose="02020502060505020204" pitchFamily="18" charset="-34"/>
            </a:endParaRPr>
          </a:p>
        </p:txBody>
      </p:sp>
      <p:sp>
        <p:nvSpPr>
          <p:cNvPr id="9" name="TextBox 8">
            <a:extLst>
              <a:ext uri="{FF2B5EF4-FFF2-40B4-BE49-F238E27FC236}">
                <a16:creationId xmlns:a16="http://schemas.microsoft.com/office/drawing/2014/main" id="{9AEE69A4-7966-E160-C7B7-60CF4C1F0692}"/>
              </a:ext>
            </a:extLst>
          </p:cNvPr>
          <p:cNvSpPr txBox="1"/>
          <p:nvPr/>
        </p:nvSpPr>
        <p:spPr>
          <a:xfrm>
            <a:off x="614359" y="2956765"/>
            <a:ext cx="10963273" cy="1200329"/>
          </a:xfrm>
          <a:prstGeom prst="rect">
            <a:avLst/>
          </a:prstGeom>
          <a:noFill/>
        </p:spPr>
        <p:txBody>
          <a:bodyPr wrap="square">
            <a:spAutoFit/>
          </a:bodyPr>
          <a:lstStyle/>
          <a:p>
            <a:pPr algn="just"/>
            <a:r>
              <a:rPr lang="en-US" dirty="0">
                <a:latin typeface="Noto Serif Thai" panose="02020502060505020204" pitchFamily="18" charset="-34"/>
                <a:cs typeface="Noto Serif Thai" panose="02020502060505020204" pitchFamily="18" charset="-34"/>
              </a:rPr>
              <a:t>It is important to remember that the primary objective of the systems analyst is not to create a wonderful system. The primary goal is to </a:t>
            </a:r>
            <a:r>
              <a:rPr lang="en-US" b="1" dirty="0">
                <a:solidFill>
                  <a:srgbClr val="FF0000"/>
                </a:solidFill>
                <a:latin typeface="Noto Serif Thai" panose="02020502060505020204" pitchFamily="18" charset="-34"/>
                <a:cs typeface="Noto Serif Thai" panose="02020502060505020204" pitchFamily="18" charset="-34"/>
              </a:rPr>
              <a:t>create value</a:t>
            </a:r>
            <a:r>
              <a:rPr lang="en-US" dirty="0">
                <a:latin typeface="Noto Serif Thai" panose="02020502060505020204" pitchFamily="18" charset="-34"/>
                <a:cs typeface="Noto Serif Thai" panose="02020502060505020204" pitchFamily="18" charset="-34"/>
              </a:rPr>
              <a:t> for the organization, which for most companies means increasing profits. (Government agencies and not-for-profit organizations measure value differently.)</a:t>
            </a:r>
          </a:p>
        </p:txBody>
      </p:sp>
      <p:sp>
        <p:nvSpPr>
          <p:cNvPr id="10" name="TextBox 9">
            <a:extLst>
              <a:ext uri="{FF2B5EF4-FFF2-40B4-BE49-F238E27FC236}">
                <a16:creationId xmlns:a16="http://schemas.microsoft.com/office/drawing/2014/main" id="{8E342E9B-3C8A-AD33-2CFB-EB5C2559DF3A}"/>
              </a:ext>
            </a:extLst>
          </p:cNvPr>
          <p:cNvSpPr txBox="1"/>
          <p:nvPr/>
        </p:nvSpPr>
        <p:spPr>
          <a:xfrm>
            <a:off x="614358" y="4378906"/>
            <a:ext cx="10963273" cy="923330"/>
          </a:xfrm>
          <a:prstGeom prst="rect">
            <a:avLst/>
          </a:prstGeom>
          <a:noFill/>
        </p:spPr>
        <p:txBody>
          <a:bodyPr wrap="square">
            <a:spAutoFit/>
          </a:bodyPr>
          <a:lstStyle/>
          <a:p>
            <a:pPr algn="just"/>
            <a:r>
              <a:rPr lang="en-US" dirty="0">
                <a:latin typeface="Noto Serif Thai" panose="02020502060505020204" pitchFamily="18" charset="-34"/>
                <a:cs typeface="Noto Serif Thai" panose="02020502060505020204" pitchFamily="18" charset="-34"/>
              </a:rPr>
              <a:t>Many failed projects were abandoned because the analysts tried to build a wonderful system without clearly understanding how the system would support the organization’s goals, improve business processes, and integrate with other IS to provide value.</a:t>
            </a:r>
          </a:p>
        </p:txBody>
      </p:sp>
      <p:sp>
        <p:nvSpPr>
          <p:cNvPr id="11" name="TextBox 10">
            <a:extLst>
              <a:ext uri="{FF2B5EF4-FFF2-40B4-BE49-F238E27FC236}">
                <a16:creationId xmlns:a16="http://schemas.microsoft.com/office/drawing/2014/main" id="{A886088A-710C-CAD5-4726-53C42104A89B}"/>
              </a:ext>
            </a:extLst>
          </p:cNvPr>
          <p:cNvSpPr txBox="1"/>
          <p:nvPr/>
        </p:nvSpPr>
        <p:spPr>
          <a:xfrm>
            <a:off x="614357" y="5524048"/>
            <a:ext cx="10963273" cy="923330"/>
          </a:xfrm>
          <a:prstGeom prst="rect">
            <a:avLst/>
          </a:prstGeom>
          <a:noFill/>
        </p:spPr>
        <p:txBody>
          <a:bodyPr wrap="square">
            <a:spAutoFit/>
          </a:bodyPr>
          <a:lstStyle/>
          <a:p>
            <a:pPr algn="just"/>
            <a:r>
              <a:rPr lang="en-US" dirty="0">
                <a:solidFill>
                  <a:srgbClr val="0070C0"/>
                </a:solidFill>
                <a:latin typeface="Noto Serif Thai" panose="02020502060505020204" pitchFamily="18" charset="-34"/>
                <a:cs typeface="Noto Serif Thai" panose="02020502060505020204" pitchFamily="18" charset="-34"/>
              </a:rPr>
              <a:t>Systems analyst </a:t>
            </a:r>
            <a:r>
              <a:rPr lang="th-TH" dirty="0">
                <a:solidFill>
                  <a:srgbClr val="0070C0"/>
                </a:solidFill>
                <a:latin typeface="Noto Serif Thai" panose="02020502060505020204" pitchFamily="18" charset="-34"/>
                <a:cs typeface="Noto Serif Thai" panose="02020502060505020204" pitchFamily="18" charset="-34"/>
              </a:rPr>
              <a:t>มีหลายระดับ ตั้งแต่งานพัฒนาระบบเล็ก ๆ เช่น เว็บแอปหรือโมบายแอป</a:t>
            </a:r>
            <a:r>
              <a:rPr lang="en-US" dirty="0">
                <a:solidFill>
                  <a:srgbClr val="0070C0"/>
                </a:solidFill>
                <a:latin typeface="Noto Serif Thai" panose="02020502060505020204" pitchFamily="18" charset="-34"/>
                <a:cs typeface="Noto Serif Thai" panose="02020502060505020204" pitchFamily="18" charset="-34"/>
              </a:rPr>
              <a:t> (project level)</a:t>
            </a:r>
            <a:r>
              <a:rPr lang="th-TH" dirty="0">
                <a:solidFill>
                  <a:srgbClr val="0070C0"/>
                </a:solidFill>
                <a:latin typeface="Noto Serif Thai" panose="02020502060505020204" pitchFamily="18" charset="-34"/>
                <a:cs typeface="Noto Serif Thai" panose="02020502060505020204" pitchFamily="18" charset="-34"/>
              </a:rPr>
              <a:t> ไปจนถึงระบบงานขนาดใหญ่ของทั้งองค์กร เช่น สายการบิน ธนาคาร บริษัทส่งสินค้าและอาหาร เป็นต้น</a:t>
            </a:r>
            <a:r>
              <a:rPr lang="en-US" dirty="0">
                <a:solidFill>
                  <a:srgbClr val="0070C0"/>
                </a:solidFill>
                <a:latin typeface="Noto Serif Thai" panose="02020502060505020204" pitchFamily="18" charset="-34"/>
                <a:cs typeface="Noto Serif Thai" panose="02020502060505020204" pitchFamily="18" charset="-34"/>
              </a:rPr>
              <a:t> (organizational level)</a:t>
            </a:r>
          </a:p>
        </p:txBody>
      </p:sp>
    </p:spTree>
    <p:extLst>
      <p:ext uri="{BB962C8B-B14F-4D97-AF65-F5344CB8AC3E}">
        <p14:creationId xmlns:p14="http://schemas.microsoft.com/office/powerpoint/2010/main" val="258867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8CD9-AE14-04FA-D772-1346040E81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187E4B-40AD-0646-810F-1A9C2C69E40E}"/>
              </a:ext>
            </a:extLst>
          </p:cNvPr>
          <p:cNvSpPr txBox="1"/>
          <p:nvPr/>
        </p:nvSpPr>
        <p:spPr>
          <a:xfrm>
            <a:off x="614361" y="352336"/>
            <a:ext cx="10963275" cy="923330"/>
          </a:xfrm>
          <a:prstGeom prst="rect">
            <a:avLst/>
          </a:prstGeom>
          <a:noFill/>
        </p:spPr>
        <p:txBody>
          <a:bodyPr wrap="square">
            <a:spAutoFit/>
          </a:bodyPr>
          <a:lstStyle/>
          <a:p>
            <a:pPr algn="just"/>
            <a:r>
              <a:rPr lang="en-US" dirty="0">
                <a:latin typeface="Noto Serif Thai" panose="02020502060505020204" pitchFamily="18" charset="-34"/>
                <a:cs typeface="Noto Serif Thai" panose="02020502060505020204" pitchFamily="18" charset="-34"/>
              </a:rPr>
              <a:t>A significant proportion of IT projects fail to fulfill their original objectives, resulting in wasted resources and a damaged reputation for the responsible IT department. In many cases, the causes of the failure are organizational issues, not technical issues.</a:t>
            </a:r>
          </a:p>
        </p:txBody>
      </p:sp>
      <p:sp>
        <p:nvSpPr>
          <p:cNvPr id="6" name="TextBox 5">
            <a:extLst>
              <a:ext uri="{FF2B5EF4-FFF2-40B4-BE49-F238E27FC236}">
                <a16:creationId xmlns:a16="http://schemas.microsoft.com/office/drawing/2014/main" id="{3ED02553-87F8-AB59-8F96-0F2565E0705A}"/>
              </a:ext>
            </a:extLst>
          </p:cNvPr>
          <p:cNvSpPr txBox="1"/>
          <p:nvPr/>
        </p:nvSpPr>
        <p:spPr>
          <a:xfrm>
            <a:off x="614363" y="1497478"/>
            <a:ext cx="10963274" cy="1200329"/>
          </a:xfrm>
          <a:prstGeom prst="rect">
            <a:avLst/>
          </a:prstGeom>
          <a:noFill/>
        </p:spPr>
        <p:txBody>
          <a:bodyPr wrap="square">
            <a:spAutoFit/>
          </a:bodyPr>
          <a:lstStyle/>
          <a:p>
            <a:pPr algn="l"/>
            <a:r>
              <a:rPr lang="en-US" dirty="0">
                <a:latin typeface="Noto Serif Thai" panose="02020502060505020204" pitchFamily="18" charset="-34"/>
                <a:cs typeface="Noto Serif Thai" panose="02020502060505020204" pitchFamily="18" charset="-34"/>
              </a:rPr>
              <a:t>Qantas, the Australian national airline, has endured two high-profile IT failures in recent years. In 1995, Project </a:t>
            </a:r>
            <a:r>
              <a:rPr lang="en-US" dirty="0" err="1">
                <a:latin typeface="Noto Serif Thai" panose="02020502060505020204" pitchFamily="18" charset="-34"/>
                <a:cs typeface="Noto Serif Thai" panose="02020502060505020204" pitchFamily="18" charset="-34"/>
              </a:rPr>
              <a:t>eQ</a:t>
            </a:r>
            <a:r>
              <a:rPr lang="en-US" dirty="0">
                <a:latin typeface="Noto Serif Thai" panose="02020502060505020204" pitchFamily="18" charset="-34"/>
                <a:cs typeface="Noto Serif Thai" panose="02020502060505020204" pitchFamily="18" charset="-34"/>
              </a:rPr>
              <a:t>, a 10-year technology services contract with IBM, was canceled after four years, at a cost of $200 million. Poor planning contributed to the failure to upgrade a complex and unwieldy IT infrastructure saddled with over 700 applications written in older programming languages.</a:t>
            </a:r>
          </a:p>
        </p:txBody>
      </p:sp>
      <p:sp>
        <p:nvSpPr>
          <p:cNvPr id="7" name="TextBox 6">
            <a:extLst>
              <a:ext uri="{FF2B5EF4-FFF2-40B4-BE49-F238E27FC236}">
                <a16:creationId xmlns:a16="http://schemas.microsoft.com/office/drawing/2014/main" id="{ACBBBA8F-30E9-C473-D2BB-1D626EC18CA0}"/>
              </a:ext>
            </a:extLst>
          </p:cNvPr>
          <p:cNvSpPr txBox="1"/>
          <p:nvPr/>
        </p:nvSpPr>
        <p:spPr>
          <a:xfrm>
            <a:off x="614360" y="4341760"/>
            <a:ext cx="10963273" cy="2308324"/>
          </a:xfrm>
          <a:prstGeom prst="rect">
            <a:avLst/>
          </a:prstGeom>
          <a:noFill/>
        </p:spPr>
        <p:txBody>
          <a:bodyPr wrap="square">
            <a:spAutoFit/>
          </a:bodyPr>
          <a:lstStyle/>
          <a:p>
            <a:pPr algn="thaiDist"/>
            <a:r>
              <a:rPr lang="th-TH" dirty="0">
                <a:solidFill>
                  <a:srgbClr val="0070C0"/>
                </a:solidFill>
                <a:latin typeface="Noto Serif Thai" panose="02020502060505020204" pitchFamily="18" charset="-34"/>
                <a:cs typeface="Noto Serif Thai" panose="02020502060505020204" pitchFamily="18" charset="-34"/>
              </a:rPr>
              <a:t>ตัวอย่างการสอบด้วยคอมพิวเตอร์ การเปลี่ยนวิธีสอบจากกระดาษเป็นคอมพิวเตอร์ โดยให้ฝ่ายผลิตข้อสอบคีย์ข้อสอบลงในฐานข้อมูล </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มีระบบคลังข้อสอบ</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 สร้างภาระให้กับฝ่ายผลิตข้อสอบอย่างมาก ภายหลังถูกแทนที่ด้วยวิธีที่มีประสิทธิภาพและปลอดภัยกว่าคือ ให้ฝ่ายผลิตข้อสอบทำไฟล์ </a:t>
            </a:r>
            <a:r>
              <a:rPr lang="en-US" dirty="0">
                <a:solidFill>
                  <a:srgbClr val="0070C0"/>
                </a:solidFill>
                <a:latin typeface="Noto Serif Thai" panose="02020502060505020204" pitchFamily="18" charset="-34"/>
                <a:cs typeface="Noto Serif Thai" panose="02020502060505020204" pitchFamily="18" charset="-34"/>
              </a:rPr>
              <a:t>PDF</a:t>
            </a:r>
            <a:r>
              <a:rPr lang="th-TH" dirty="0">
                <a:solidFill>
                  <a:srgbClr val="0070C0"/>
                </a:solidFill>
                <a:latin typeface="Noto Serif Thai" panose="02020502060505020204" pitchFamily="18" charset="-34"/>
                <a:cs typeface="Noto Serif Thai" panose="02020502060505020204" pitchFamily="18" charset="-34"/>
              </a:rPr>
              <a:t> ที่เข้ารหัส โปรแกรมสอบสามารถแสดงไฟล์ </a:t>
            </a:r>
            <a:r>
              <a:rPr lang="en-US" dirty="0">
                <a:solidFill>
                  <a:srgbClr val="0070C0"/>
                </a:solidFill>
                <a:latin typeface="Noto Serif Thai" panose="02020502060505020204" pitchFamily="18" charset="-34"/>
                <a:cs typeface="Noto Serif Thai" panose="02020502060505020204" pitchFamily="18" charset="-34"/>
              </a:rPr>
              <a:t>PDF </a:t>
            </a:r>
            <a:r>
              <a:rPr lang="th-TH" dirty="0">
                <a:solidFill>
                  <a:srgbClr val="0070C0"/>
                </a:solidFill>
                <a:latin typeface="Noto Serif Thai" panose="02020502060505020204" pitchFamily="18" charset="-34"/>
                <a:cs typeface="Noto Serif Thai" panose="02020502060505020204" pitchFamily="18" charset="-34"/>
              </a:rPr>
              <a:t>ให้ผู้เข้าสอบอ่านได้ และมีกระดาษคำตอบให้ต่างหาก ด้วยวิธีนี้ทำให้ฝ่ายผลิตข้อสอบไม่ต้องเปลี่ยนวิธีการทำงาน หลังจากพิมพ์ข้อสอบด้วยโปรแกรม </a:t>
            </a:r>
            <a:r>
              <a:rPr lang="en-US" dirty="0">
                <a:solidFill>
                  <a:srgbClr val="0070C0"/>
                </a:solidFill>
                <a:latin typeface="Noto Serif Thai" panose="02020502060505020204" pitchFamily="18" charset="-34"/>
                <a:cs typeface="Noto Serif Thai" panose="02020502060505020204" pitchFamily="18" charset="-34"/>
              </a:rPr>
              <a:t>Word </a:t>
            </a:r>
            <a:r>
              <a:rPr lang="th-TH" dirty="0">
                <a:solidFill>
                  <a:srgbClr val="0070C0"/>
                </a:solidFill>
                <a:latin typeface="Noto Serif Thai" panose="02020502060505020204" pitchFamily="18" charset="-34"/>
                <a:cs typeface="Noto Serif Thai" panose="02020502060505020204" pitchFamily="18" charset="-34"/>
              </a:rPr>
              <a:t>ก็บันทึกเป็น </a:t>
            </a:r>
            <a:r>
              <a:rPr lang="en-US" dirty="0">
                <a:solidFill>
                  <a:srgbClr val="0070C0"/>
                </a:solidFill>
                <a:latin typeface="Noto Serif Thai" panose="02020502060505020204" pitchFamily="18" charset="-34"/>
                <a:cs typeface="Noto Serif Thai" panose="02020502060505020204" pitchFamily="18" charset="-34"/>
              </a:rPr>
              <a:t>PDF </a:t>
            </a:r>
            <a:r>
              <a:rPr lang="th-TH" dirty="0">
                <a:solidFill>
                  <a:srgbClr val="0070C0"/>
                </a:solidFill>
                <a:latin typeface="Noto Serif Thai" panose="02020502060505020204" pitchFamily="18" charset="-34"/>
                <a:cs typeface="Noto Serif Thai" panose="02020502060505020204" pitchFamily="18" charset="-34"/>
              </a:rPr>
              <a:t>ได้เลย ไม่ต้องส่งโรงพิมพ์</a:t>
            </a:r>
          </a:p>
          <a:p>
            <a:pPr algn="thaiDist"/>
            <a:endParaRPr lang="th-TH" dirty="0">
              <a:solidFill>
                <a:srgbClr val="0070C0"/>
              </a:solidFill>
              <a:latin typeface="Noto Serif Thai" panose="02020502060505020204" pitchFamily="18" charset="-34"/>
              <a:cs typeface="Noto Serif Thai" panose="02020502060505020204" pitchFamily="18" charset="-34"/>
            </a:endParaRPr>
          </a:p>
          <a:p>
            <a:pPr algn="thaiDist"/>
            <a:r>
              <a:rPr lang="th-TH" dirty="0">
                <a:solidFill>
                  <a:srgbClr val="0070C0"/>
                </a:solidFill>
                <a:latin typeface="Noto Serif Thai" panose="02020502060505020204" pitchFamily="18" charset="-34"/>
                <a:cs typeface="Noto Serif Thai" panose="02020502060505020204" pitchFamily="18" charset="-34"/>
              </a:rPr>
              <a:t>ผู้บริหารมักจะคิดว่าการพัฒนาระบบใหญ่ ๆ เป็นเรื่องง่าย ระบบยิ่งมีขนาดใหญ่ การพัฒนาระบบจะยิ่งซับซ้อนขึ้นเป็นทวีคูณ และมีโอกาสล้มเหลวสูง ถ้าเป็นไปได้แบ่งเป็นระบบย่อยที่อิสระจากกัน แล้วค่อย ๆ พัฒนาทีละส่วนดีกว่า</a:t>
            </a:r>
            <a:endParaRPr lang="en-US" dirty="0">
              <a:solidFill>
                <a:srgbClr val="0070C0"/>
              </a:solidFill>
              <a:latin typeface="Noto Serif Thai" panose="02020502060505020204" pitchFamily="18" charset="-34"/>
              <a:cs typeface="Noto Serif Thai" panose="02020502060505020204" pitchFamily="18" charset="-34"/>
            </a:endParaRPr>
          </a:p>
        </p:txBody>
      </p:sp>
      <p:sp>
        <p:nvSpPr>
          <p:cNvPr id="9" name="TextBox 8">
            <a:extLst>
              <a:ext uri="{FF2B5EF4-FFF2-40B4-BE49-F238E27FC236}">
                <a16:creationId xmlns:a16="http://schemas.microsoft.com/office/drawing/2014/main" id="{5F93D3FF-99C9-F5C8-8681-8679A2B768BD}"/>
              </a:ext>
            </a:extLst>
          </p:cNvPr>
          <p:cNvSpPr txBox="1"/>
          <p:nvPr/>
        </p:nvSpPr>
        <p:spPr>
          <a:xfrm>
            <a:off x="614360" y="2919619"/>
            <a:ext cx="10963273" cy="1200329"/>
          </a:xfrm>
          <a:prstGeom prst="rect">
            <a:avLst/>
          </a:prstGeom>
          <a:noFill/>
        </p:spPr>
        <p:txBody>
          <a:bodyPr wrap="square">
            <a:spAutoFit/>
          </a:bodyPr>
          <a:lstStyle/>
          <a:p>
            <a:pPr algn="l"/>
            <a:r>
              <a:rPr lang="en-US" dirty="0">
                <a:latin typeface="Noto Serif Thai" panose="02020502060505020204" pitchFamily="18" charset="-34"/>
                <a:cs typeface="Noto Serif Thai" panose="02020502060505020204" pitchFamily="18" charset="-34"/>
              </a:rPr>
              <a:t>In 2008, Qantas canceled </a:t>
            </a:r>
            <a:r>
              <a:rPr lang="en-US" dirty="0" err="1">
                <a:latin typeface="Noto Serif Thai" panose="02020502060505020204" pitchFamily="18" charset="-34"/>
                <a:cs typeface="Noto Serif Thai" panose="02020502060505020204" pitchFamily="18" charset="-34"/>
              </a:rPr>
              <a:t>Jetsmart</a:t>
            </a:r>
            <a:r>
              <a:rPr lang="en-US" dirty="0">
                <a:latin typeface="Noto Serif Thai" panose="02020502060505020204" pitchFamily="18" charset="-34"/>
                <a:cs typeface="Noto Serif Thai" panose="02020502060505020204" pitchFamily="18" charset="-34"/>
              </a:rPr>
              <a:t>, a $40 million parts-management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system implementation, due in part to a dispute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with the unionized users (aircraft mechanics) of the system.</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The union advised its members not to assist with the implementation,</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claiming the software unnecessarily increased the</a:t>
            </a:r>
          </a:p>
          <a:p>
            <a:pPr algn="l"/>
            <a:r>
              <a:rPr lang="en-US" dirty="0">
                <a:latin typeface="Noto Serif Thai" panose="02020502060505020204" pitchFamily="18" charset="-34"/>
                <a:cs typeface="Noto Serif Thai" panose="02020502060505020204" pitchFamily="18" charset="-34"/>
              </a:rPr>
              <a:t>members’ workload.</a:t>
            </a:r>
          </a:p>
        </p:txBody>
      </p:sp>
    </p:spTree>
    <p:extLst>
      <p:ext uri="{BB962C8B-B14F-4D97-AF65-F5344CB8AC3E}">
        <p14:creationId xmlns:p14="http://schemas.microsoft.com/office/powerpoint/2010/main" val="255372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63968-5EF5-F904-1399-69990A6953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FB4D698-4F7D-853F-B1EA-1342D30946A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8558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2340</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Kanit</vt:lpstr>
      <vt:lpstr>Noto Serif Thai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ชัชวิทย์ อาภรณ์เทวัญ</dc:creator>
  <cp:lastModifiedBy>ชัชวิทย์ อาภรณ์เทวัญ</cp:lastModifiedBy>
  <cp:revision>115</cp:revision>
  <dcterms:created xsi:type="dcterms:W3CDTF">2025-01-07T07:16:12Z</dcterms:created>
  <dcterms:modified xsi:type="dcterms:W3CDTF">2025-02-03T12:00:36Z</dcterms:modified>
</cp:coreProperties>
</file>