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3" r:id="rId3"/>
    <p:sldId id="326" r:id="rId4"/>
    <p:sldId id="323" r:id="rId5"/>
    <p:sldId id="330" r:id="rId6"/>
    <p:sldId id="336" r:id="rId7"/>
    <p:sldId id="337" r:id="rId8"/>
    <p:sldId id="335" r:id="rId9"/>
    <p:sldId id="329" r:id="rId10"/>
    <p:sldId id="261" r:id="rId11"/>
    <p:sldId id="331" r:id="rId12"/>
    <p:sldId id="332" r:id="rId13"/>
    <p:sldId id="272" r:id="rId14"/>
    <p:sldId id="273" r:id="rId15"/>
    <p:sldId id="274" r:id="rId16"/>
    <p:sldId id="287" r:id="rId17"/>
    <p:sldId id="308" r:id="rId18"/>
    <p:sldId id="309" r:id="rId19"/>
    <p:sldId id="311" r:id="rId20"/>
    <p:sldId id="333" r:id="rId21"/>
    <p:sldId id="334" r:id="rId22"/>
    <p:sldId id="321" r:id="rId23"/>
    <p:sldId id="279" r:id="rId24"/>
    <p:sldId id="282" r:id="rId25"/>
    <p:sldId id="283" r:id="rId26"/>
    <p:sldId id="284" r:id="rId27"/>
    <p:sldId id="285" r:id="rId28"/>
    <p:sldId id="280" r:id="rId29"/>
    <p:sldId id="286" r:id="rId30"/>
    <p:sldId id="289" r:id="rId31"/>
    <p:sldId id="290" r:id="rId32"/>
    <p:sldId id="291" r:id="rId33"/>
    <p:sldId id="264" r:id="rId34"/>
    <p:sldId id="292" r:id="rId35"/>
    <p:sldId id="293" r:id="rId36"/>
    <p:sldId id="294" r:id="rId37"/>
    <p:sldId id="295" r:id="rId38"/>
    <p:sldId id="296" r:id="rId39"/>
    <p:sldId id="265" r:id="rId40"/>
    <p:sldId id="297" r:id="rId41"/>
    <p:sldId id="298" r:id="rId42"/>
    <p:sldId id="299" r:id="rId43"/>
    <p:sldId id="300" r:id="rId44"/>
    <p:sldId id="307" r:id="rId45"/>
    <p:sldId id="317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Z3rJHHSik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13" y="552266"/>
            <a:ext cx="113530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Microprocessor without Interlocked Pipeline Stages</a:t>
            </a:r>
            <a:br>
              <a:rPr lang="en-US" sz="4000" b="1" dirty="0">
                <a:solidFill>
                  <a:srgbClr val="00B0F0"/>
                </a:solidFill>
              </a:rPr>
            </a:br>
            <a:r>
              <a:rPr lang="en-US" sz="5400" b="1" dirty="0">
                <a:solidFill>
                  <a:srgbClr val="00B0F0"/>
                </a:solidFill>
              </a:rPr>
              <a:t>(MIPS)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513" y="3443797"/>
            <a:ext cx="944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222222"/>
                </a:solidFill>
                <a:latin typeface="Arial" panose="020B0604020202020204" pitchFamily="34" charset="0"/>
              </a:rPr>
              <a:t>Not to be confused with 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millions of instructions per second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469" y="4433764"/>
            <a:ext cx="1952531" cy="2371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0DA2D-7073-8140-549F-E17016318DFC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8 </a:t>
            </a:r>
            <a:r>
              <a:rPr lang="th-TH" dirty="0">
                <a:solidFill>
                  <a:srgbClr val="FF0000"/>
                </a:solidFill>
              </a:rPr>
              <a:t>พฤศจิกายน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8E2DD-EF36-2C79-4B31-7279270C1BD4}"/>
              </a:ext>
            </a:extLst>
          </p:cNvPr>
          <p:cNvSpPr txBox="1"/>
          <p:nvPr/>
        </p:nvSpPr>
        <p:spPr>
          <a:xfrm>
            <a:off x="179108" y="188536"/>
            <a:ext cx="1183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MIPS 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8787B-C632-8A97-DF2F-9E162024E457}"/>
              </a:ext>
            </a:extLst>
          </p:cNvPr>
          <p:cNvSpPr txBox="1"/>
          <p:nvPr/>
        </p:nvSpPr>
        <p:spPr>
          <a:xfrm>
            <a:off x="275961" y="857681"/>
            <a:ext cx="117337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General-purpose registers (GPRs)</a:t>
            </a:r>
          </a:p>
          <a:p>
            <a:pPr marL="227013"/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ขนาด 64 บิต จำนวน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32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</a:p>
          <a:p>
            <a:pPr marL="227013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ใช้ตัวย่อ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R0 - R31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เก็บจำนวนเต็ม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Floating-point registers (FPRs)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4213" lvl="1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ขนาด 64 บิต จำนวน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32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</a:p>
          <a:p>
            <a:pPr marL="684213" lvl="1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ใช้ตัวย่อ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F0 - F31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เก็บจำนวนทศนิยม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4213" lvl="1">
              <a:tabLst>
                <a:tab pos="1371600" algn="l"/>
              </a:tabLst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Single-precision value (32-bit)</a:t>
            </a:r>
          </a:p>
          <a:p>
            <a:pPr marL="684213" lvl="1">
              <a:tabLst>
                <a:tab pos="1371600" algn="l"/>
              </a:tabLst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Double-precision value (64-bit)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instruction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สำหรับ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single precision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double precision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แยกกัน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instruction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สำหรับย้ายค่าระหว่าง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GPR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FPR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R0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เป็นค่าคงที่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R0 = 0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เสมอ เพราะค่าศูนย์มักจะต้องใช้บ่อย ๆ</a:t>
            </a:r>
          </a:p>
        </p:txBody>
      </p:sp>
    </p:spTree>
    <p:extLst>
      <p:ext uri="{BB962C8B-B14F-4D97-AF65-F5344CB8AC3E}">
        <p14:creationId xmlns:p14="http://schemas.microsoft.com/office/powerpoint/2010/main" val="120068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857255"/>
            <a:ext cx="11540310" cy="5572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" y="430771"/>
            <a:ext cx="67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Addressing modes </a:t>
            </a:r>
            <a:r>
              <a:rPr lang="th-TH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899" y="1484767"/>
            <a:ext cx="11540310" cy="34222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461963"/>
            <a:ext cx="11543751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5" y="152399"/>
            <a:ext cx="10477501" cy="6480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775" y="1059254"/>
            <a:ext cx="10477501" cy="334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774" y="3882372"/>
            <a:ext cx="10477501" cy="334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429" y="6102037"/>
            <a:ext cx="1418571" cy="7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361949"/>
            <a:ext cx="11317457" cy="3724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808" y="1186004"/>
            <a:ext cx="11249273" cy="9596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6808" y="3099398"/>
            <a:ext cx="11249273" cy="884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85775"/>
            <a:ext cx="11159728" cy="588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8187" y="3811508"/>
            <a:ext cx="11026463" cy="15934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8187" y="4191755"/>
            <a:ext cx="6500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ใช้ค่าใน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register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ไม่ใช้ค่าที่เขียน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register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ครั้งสุดท้ายเหมือน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LC3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F0F6B8-5D39-E725-2285-14AFDC1E00FC}"/>
              </a:ext>
            </a:extLst>
          </p:cNvPr>
          <p:cNvCxnSpPr/>
          <p:nvPr/>
        </p:nvCxnSpPr>
        <p:spPr>
          <a:xfrm>
            <a:off x="5229225" y="4876800"/>
            <a:ext cx="5810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3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6b/1f/e4/6b1fe4ab95afa7ea3309ee2411d20c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43846"/>
            <a:ext cx="8480186" cy="57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3054" y="5535279"/>
            <a:ext cx="4543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YouTube Noto"/>
              </a:rPr>
              <a:t>Ford Assembly Line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5355" y="6201676"/>
            <a:ext cx="485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https://www.youtube.com/watch?v=cTZ3rJHHSik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0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5274"/>
            <a:ext cx="11228060" cy="4719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5010" y="624686"/>
            <a:ext cx="343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instruction =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ผ้า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ถัง</a:t>
            </a:r>
          </a:p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Processor =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ร้านซักรีด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0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80974"/>
            <a:ext cx="8891588" cy="6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4" y="495299"/>
            <a:ext cx="8692160" cy="598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2" y="5157781"/>
            <a:ext cx="444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A1               B1               C1               D1          E1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A2               B2               C2               D2          E2</a:t>
            </a:r>
          </a:p>
          <a:p>
            <a:r>
              <a:rPr lang="en-US" dirty="0">
                <a:solidFill>
                  <a:srgbClr val="FF0000"/>
                </a:solidFill>
              </a:rPr>
              <a:t>A3               B3               C3               D3          E3</a:t>
            </a:r>
          </a:p>
        </p:txBody>
      </p:sp>
    </p:spTree>
    <p:extLst>
      <p:ext uri="{BB962C8B-B14F-4D97-AF65-F5344CB8AC3E}">
        <p14:creationId xmlns:p14="http://schemas.microsoft.com/office/powerpoint/2010/main" val="18286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3" y="290914"/>
            <a:ext cx="10303247" cy="63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4" y="495299"/>
            <a:ext cx="8692160" cy="598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2" y="5157781"/>
            <a:ext cx="444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A2               B2               C2               D2          E2</a:t>
            </a:r>
          </a:p>
          <a:p>
            <a:r>
              <a:rPr lang="en-US" dirty="0">
                <a:solidFill>
                  <a:srgbClr val="FF0000"/>
                </a:solidFill>
              </a:rPr>
              <a:t>A3               B3               C3               D3          E3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2" y="3116817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A1               B1               C1               D1          E1</a:t>
            </a:r>
          </a:p>
        </p:txBody>
      </p:sp>
    </p:spTree>
    <p:extLst>
      <p:ext uri="{BB962C8B-B14F-4D97-AF65-F5344CB8AC3E}">
        <p14:creationId xmlns:p14="http://schemas.microsoft.com/office/powerpoint/2010/main" val="324845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4" y="495299"/>
            <a:ext cx="8692160" cy="598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2" y="5157781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A3               B3               C3               D3          E3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2" y="1622995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A1               B1               C1               D1          E1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2" y="3116817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A2               B2               C2               D2          E2</a:t>
            </a:r>
          </a:p>
        </p:txBody>
      </p:sp>
    </p:spTree>
    <p:extLst>
      <p:ext uri="{BB962C8B-B14F-4D97-AF65-F5344CB8AC3E}">
        <p14:creationId xmlns:p14="http://schemas.microsoft.com/office/powerpoint/2010/main" val="235612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361956"/>
            <a:ext cx="7286625" cy="6477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05216" y="5872163"/>
            <a:ext cx="348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A3          B3          C3         D3       E3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5674" y="3294096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(A2 + B2)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7103" y="2747728"/>
            <a:ext cx="54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1576" y="3294096"/>
            <a:ext cx="13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(C2 + D2)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5128" y="2160621"/>
            <a:ext cx="207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(A2 + B2) * (C2+D2)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7103" y="1089363"/>
            <a:ext cx="54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84396" y="1085361"/>
            <a:ext cx="207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(A1 + B1) * (C1+D1)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3" y="-7376"/>
            <a:ext cx="266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(A1 + B1) * (C1+D1) / E1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0188" y="3722157"/>
            <a:ext cx="107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(LATCH)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5875" y="1622991"/>
            <a:ext cx="107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(LATCH)</a:t>
            </a:r>
          </a:p>
        </p:txBody>
      </p:sp>
    </p:spTree>
    <p:extLst>
      <p:ext uri="{BB962C8B-B14F-4D97-AF65-F5344CB8AC3E}">
        <p14:creationId xmlns:p14="http://schemas.microsoft.com/office/powerpoint/2010/main" val="150886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4071737"/>
            <a:ext cx="11358305" cy="1938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61" y="1329004"/>
            <a:ext cx="9391650" cy="225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716" y="280658"/>
            <a:ext cx="1174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Hardware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IM, </a:t>
            </a: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ALU, DM, </a:t>
            </a: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IM = instruction memory, DM = data memory</a:t>
            </a:r>
          </a:p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Pipeline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IF, ID, EX, MEM, WB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552" y="309949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ทำในครึ่งเวลาหลัง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ให้เขียนก่อน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2491" y="300084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ทำในครึ่งเวลาแรก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4970" y="1188564"/>
            <a:ext cx="100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0491" y="1188564"/>
            <a:ext cx="100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477" y="1188564"/>
            <a:ext cx="100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3837" y="1185259"/>
            <a:ext cx="100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Latch</a:t>
            </a:r>
          </a:p>
        </p:txBody>
      </p:sp>
    </p:spTree>
    <p:extLst>
      <p:ext uri="{BB962C8B-B14F-4D97-AF65-F5344CB8AC3E}">
        <p14:creationId xmlns:p14="http://schemas.microsoft.com/office/powerpoint/2010/main" val="101601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7211" y="319087"/>
            <a:ext cx="9577389" cy="6332554"/>
            <a:chOff x="666749" y="295275"/>
            <a:chExt cx="7978096" cy="52751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749" y="295275"/>
              <a:ext cx="7978096" cy="33337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035" y="3786188"/>
              <a:ext cx="7582810" cy="1784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276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180974"/>
            <a:ext cx="11160038" cy="64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8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14324"/>
            <a:ext cx="11359951" cy="2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257173"/>
            <a:ext cx="11629684" cy="20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19225"/>
            <a:ext cx="11572334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309562"/>
            <a:ext cx="9863138" cy="64760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112504" y="4929763"/>
            <a:ext cx="25717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369679" y="4929765"/>
            <a:ext cx="3175" cy="520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2504" y="5450463"/>
            <a:ext cx="2571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48350" y="1428750"/>
            <a:ext cx="25717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48350" y="1428752"/>
            <a:ext cx="3175" cy="520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8350" y="1949450"/>
            <a:ext cx="2571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58829" y="4570761"/>
            <a:ext cx="112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ทำครึ่งหลัง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8829" y="1064697"/>
            <a:ext cx="111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ทำครึ่งแรก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9135" y="4902385"/>
            <a:ext cx="3579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 = instruction memory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Reg</a:t>
            </a:r>
            <a:r>
              <a:rPr lang="en-US" dirty="0">
                <a:solidFill>
                  <a:srgbClr val="FF0000"/>
                </a:solidFill>
              </a:rPr>
              <a:t> = register (read)</a:t>
            </a:r>
          </a:p>
          <a:p>
            <a:r>
              <a:rPr lang="en-US" dirty="0">
                <a:solidFill>
                  <a:srgbClr val="FF0000"/>
                </a:solidFill>
              </a:rPr>
              <a:t>ALU = arithmetic logic unit</a:t>
            </a:r>
          </a:p>
          <a:p>
            <a:r>
              <a:rPr lang="en-US" dirty="0">
                <a:solidFill>
                  <a:srgbClr val="FF0000"/>
                </a:solidFill>
              </a:rPr>
              <a:t>DM = data memory</a:t>
            </a:r>
          </a:p>
          <a:p>
            <a:r>
              <a:rPr lang="en-US" dirty="0" err="1">
                <a:solidFill>
                  <a:srgbClr val="FF0000"/>
                </a:solidFill>
              </a:rPr>
              <a:t>Reg</a:t>
            </a:r>
            <a:r>
              <a:rPr lang="en-US" dirty="0">
                <a:solidFill>
                  <a:srgbClr val="FF0000"/>
                </a:solidFill>
              </a:rPr>
              <a:t> = register (write)</a:t>
            </a:r>
          </a:p>
        </p:txBody>
      </p:sp>
    </p:spTree>
    <p:extLst>
      <p:ext uri="{BB962C8B-B14F-4D97-AF65-F5344CB8AC3E}">
        <p14:creationId xmlns:p14="http://schemas.microsoft.com/office/powerpoint/2010/main" val="292417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08" y="188536"/>
            <a:ext cx="1183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Complex Instruction Set Computer (CISC)</a:t>
            </a:r>
          </a:p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Reduced Instruction Set Computer (RISC)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7390" y="6488668"/>
            <a:ext cx="738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https://cs.stanford.edu/people/eroberts/courses/soco/projects/risc/risccisc/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693" y="1820498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The CISC Approach</a:t>
            </a:r>
            <a:endParaRPr lang="en-US" sz="28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7280" y="1820498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The RISC Approach</a:t>
            </a:r>
            <a:endParaRPr lang="en-US" sz="28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3063" y="2343718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MULT addr1, addr2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3599" y="2343718"/>
            <a:ext cx="26789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LOAD reg1, addr1</a:t>
            </a:r>
            <a:b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LOAD reg2, addr2</a:t>
            </a:r>
            <a:b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PROD reg1, reg2</a:t>
            </a:r>
            <a:b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STORE addr1, reg1</a:t>
            </a:r>
          </a:p>
        </p:txBody>
      </p:sp>
    </p:spTree>
    <p:extLst>
      <p:ext uri="{BB962C8B-B14F-4D97-AF65-F5344CB8AC3E}">
        <p14:creationId xmlns:p14="http://schemas.microsoft.com/office/powerpoint/2010/main" val="251245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419099"/>
            <a:ext cx="9980519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0023"/>
            <a:ext cx="9420225" cy="655076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5743574" y="1628774"/>
            <a:ext cx="371475" cy="371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5743573" y="5199431"/>
            <a:ext cx="371475" cy="371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0139" y="2217534"/>
            <a:ext cx="5902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คำสั่งนี้ไม่ได้ใช้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จึงไม่เกิด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structural hazard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instruction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814" y="850648"/>
            <a:ext cx="233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ชิ้นเดียวกัน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8369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71475"/>
            <a:ext cx="11719928" cy="39528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05425" y="2638425"/>
            <a:ext cx="590550" cy="47625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39073" y="1819181"/>
            <a:ext cx="244578" cy="796705"/>
          </a:xfrm>
          <a:custGeom>
            <a:avLst/>
            <a:gdLst>
              <a:gd name="connsiteX0" fmla="*/ 0 w 244578"/>
              <a:gd name="connsiteY0" fmla="*/ 796705 h 796705"/>
              <a:gd name="connsiteX1" fmla="*/ 244444 w 244578"/>
              <a:gd name="connsiteY1" fmla="*/ 389299 h 796705"/>
              <a:gd name="connsiteX2" fmla="*/ 27161 w 244578"/>
              <a:gd name="connsiteY2" fmla="*/ 0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78" h="796705">
                <a:moveTo>
                  <a:pt x="0" y="796705"/>
                </a:moveTo>
                <a:cubicBezTo>
                  <a:pt x="119958" y="659394"/>
                  <a:pt x="239917" y="522083"/>
                  <a:pt x="244444" y="389299"/>
                </a:cubicBezTo>
                <a:cubicBezTo>
                  <a:pt x="248971" y="256515"/>
                  <a:pt x="138066" y="128257"/>
                  <a:pt x="27161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BF471-19A2-8E6E-B372-EB16AEB18201}"/>
              </a:ext>
            </a:extLst>
          </p:cNvPr>
          <p:cNvSpPr txBox="1"/>
          <p:nvPr/>
        </p:nvSpPr>
        <p:spPr>
          <a:xfrm>
            <a:off x="276225" y="4456050"/>
            <a:ext cx="1184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ถ้าไม่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ก็ต้องแทรกคำสั่ง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NOP (no operation)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57200" algn="l"/>
              </a:tabLst>
            </a:pP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- แก้ปัญหาด้วยฮาร์ดแวร์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processor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ตรวจพบ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hazard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แล้ว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ด้วยตัวเอง	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Complex hardware, backward compatibility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							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เดิม ไม่ต้อง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compile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ใหม่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-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แก้ปัญหาด้วยซอฟต์แวร์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compiler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เติมคำสั่ง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NOP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ก่อนคำสั่งที่ต้อง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	Simple hardware,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backward compatibility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							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เดิมไม่ได้ 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compile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ใหม่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5854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338137"/>
            <a:ext cx="11337573" cy="55864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2376" y="3720975"/>
            <a:ext cx="497940" cy="52510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67476" y="4146489"/>
            <a:ext cx="669956" cy="1801639"/>
          </a:xfrm>
          <a:custGeom>
            <a:avLst/>
            <a:gdLst>
              <a:gd name="connsiteX0" fmla="*/ 262550 w 669956"/>
              <a:gd name="connsiteY0" fmla="*/ 0 h 1801639"/>
              <a:gd name="connsiteX1" fmla="*/ 452673 w 669956"/>
              <a:gd name="connsiteY1" fmla="*/ 63374 h 1801639"/>
              <a:gd name="connsiteX2" fmla="*/ 461727 w 669956"/>
              <a:gd name="connsiteY2" fmla="*/ 570368 h 1801639"/>
              <a:gd name="connsiteX3" fmla="*/ 479833 w 669956"/>
              <a:gd name="connsiteY3" fmla="*/ 1231271 h 1801639"/>
              <a:gd name="connsiteX4" fmla="*/ 669956 w 669956"/>
              <a:gd name="connsiteY4" fmla="*/ 1448554 h 1801639"/>
              <a:gd name="connsiteX5" fmla="*/ 615635 w 669956"/>
              <a:gd name="connsiteY5" fmla="*/ 1756372 h 1801639"/>
              <a:gd name="connsiteX6" fmla="*/ 226336 w 669956"/>
              <a:gd name="connsiteY6" fmla="*/ 1801639 h 1801639"/>
              <a:gd name="connsiteX7" fmla="*/ 9053 w 669956"/>
              <a:gd name="connsiteY7" fmla="*/ 1240324 h 1801639"/>
              <a:gd name="connsiteX8" fmla="*/ 0 w 669956"/>
              <a:gd name="connsiteY8" fmla="*/ 108641 h 1801639"/>
              <a:gd name="connsiteX9" fmla="*/ 262550 w 669956"/>
              <a:gd name="connsiteY9" fmla="*/ 0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956" h="1801639">
                <a:moveTo>
                  <a:pt x="262550" y="0"/>
                </a:moveTo>
                <a:lnTo>
                  <a:pt x="452673" y="63374"/>
                </a:lnTo>
                <a:lnTo>
                  <a:pt x="461727" y="570368"/>
                </a:lnTo>
                <a:lnTo>
                  <a:pt x="479833" y="1231271"/>
                </a:lnTo>
                <a:lnTo>
                  <a:pt x="669956" y="1448554"/>
                </a:lnTo>
                <a:lnTo>
                  <a:pt x="615635" y="1756372"/>
                </a:lnTo>
                <a:lnTo>
                  <a:pt x="226336" y="1801639"/>
                </a:lnTo>
                <a:lnTo>
                  <a:pt x="9053" y="1240324"/>
                </a:lnTo>
                <a:cubicBezTo>
                  <a:pt x="6035" y="863096"/>
                  <a:pt x="3018" y="485869"/>
                  <a:pt x="0" y="108641"/>
                </a:cubicBezTo>
                <a:lnTo>
                  <a:pt x="2625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0677" y="3817713"/>
            <a:ext cx="16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R1 = R2 + R3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0677" y="4234320"/>
            <a:ext cx="16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R4 = R1 - R5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0677" y="4632073"/>
            <a:ext cx="16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R6 = R1 &amp; R7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0677" y="5067495"/>
            <a:ext cx="16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R8 = R1 | R9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0677" y="5492455"/>
            <a:ext cx="18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R10 = R1 ⊕ R11</a:t>
            </a:r>
          </a:p>
        </p:txBody>
      </p:sp>
    </p:spTree>
    <p:extLst>
      <p:ext uri="{BB962C8B-B14F-4D97-AF65-F5344CB8AC3E}">
        <p14:creationId xmlns:p14="http://schemas.microsoft.com/office/powerpoint/2010/main" val="41218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28599"/>
            <a:ext cx="9129713" cy="648834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5918764" y="2053318"/>
            <a:ext cx="371475" cy="371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7049237" y="3235587"/>
            <a:ext cx="371475" cy="371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26943" y="1640114"/>
            <a:ext cx="2534671" cy="826409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323306" y="1640114"/>
            <a:ext cx="1238308" cy="1978058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61614" y="1640114"/>
            <a:ext cx="103415" cy="3230395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61614" y="1640114"/>
            <a:ext cx="1296363" cy="4340738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5573" y="4870509"/>
            <a:ext cx="283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Dependency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7977" y="5580742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7679" y="4442691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4284749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40" y="342899"/>
            <a:ext cx="8815388" cy="627312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91203" y="1543050"/>
            <a:ext cx="314325" cy="1257300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19928" y="1543050"/>
            <a:ext cx="285750" cy="2133600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7530" y="4960257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880" y="5635690"/>
            <a:ext cx="422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เพื่อจะได้ไม่ต้อง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 pipeline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1601" y="1104522"/>
            <a:ext cx="42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4173" y="4498062"/>
            <a:ext cx="339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361447" y="1344578"/>
            <a:ext cx="220100" cy="430265"/>
            <a:chOff x="7361447" y="1344578"/>
            <a:chExt cx="220100" cy="43026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7373317" y="1349878"/>
              <a:ext cx="20823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361447" y="1774842"/>
              <a:ext cx="20823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371231" y="1344578"/>
              <a:ext cx="2086" cy="4302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H="1">
            <a:off x="7569677" y="4765825"/>
            <a:ext cx="281160" cy="430265"/>
            <a:chOff x="7361447" y="1344578"/>
            <a:chExt cx="220100" cy="43026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7373317" y="1349878"/>
              <a:ext cx="20823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361447" y="1774842"/>
              <a:ext cx="20823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7371231" y="1344578"/>
              <a:ext cx="2086" cy="4302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7484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799"/>
            <a:ext cx="11220450" cy="56102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010400" y="2409825"/>
            <a:ext cx="390525" cy="1081086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15350" y="2409825"/>
            <a:ext cx="352425" cy="2505075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82200" y="3662362"/>
            <a:ext cx="390525" cy="1423988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25000" y="1991023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0332" y="5773904"/>
            <a:ext cx="613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6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 </a:t>
            </a:r>
            <a:r>
              <a:rPr lang="th-TH" sz="16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16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 </a:t>
            </a:r>
            <a:r>
              <a:rPr lang="th-TH" sz="16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sz="1600" u="sng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912" y="2420971"/>
            <a:ext cx="1653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R1 = R2 + R3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912" y="3808283"/>
            <a:ext cx="1653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R4 = M[R1 + 0]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911" y="5205022"/>
            <a:ext cx="1738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R4 = M[R1 + 12]</a:t>
            </a:r>
          </a:p>
        </p:txBody>
      </p:sp>
    </p:spTree>
    <p:extLst>
      <p:ext uri="{BB962C8B-B14F-4D97-AF65-F5344CB8AC3E}">
        <p14:creationId xmlns:p14="http://schemas.microsoft.com/office/powerpoint/2010/main" val="382603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00036"/>
            <a:ext cx="11261525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8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57187"/>
            <a:ext cx="10577316" cy="63388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7991476" y="1800225"/>
            <a:ext cx="1123949" cy="1200150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15425" y="1800225"/>
            <a:ext cx="352425" cy="2600325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29800" y="1971675"/>
            <a:ext cx="0" cy="3848100"/>
          </a:xfrm>
          <a:prstGeom prst="line">
            <a:avLst/>
          </a:prstGeom>
          <a:ln w="25400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8125022" y="2214562"/>
            <a:ext cx="371475" cy="371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33307" y="2324487"/>
            <a:ext cx="1002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ทำไม่ได้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7501" y="3786386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6561" y="5419346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446778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28637"/>
            <a:ext cx="11536682" cy="36052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49316" y="2914650"/>
            <a:ext cx="661034" cy="106680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625591" y="2676525"/>
            <a:ext cx="508634" cy="385762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66178" y="298706"/>
            <a:ext cx="295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ถ้าไม่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ผลลัพธ์จะผิด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9974" y="2192228"/>
            <a:ext cx="2049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 &amp; forward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DE83A-0CF0-552A-0DE2-F0284D7A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4896068"/>
            <a:ext cx="11536682" cy="891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3780D6-BBE9-4467-CF3D-89BCA2A163FF}"/>
              </a:ext>
            </a:extLst>
          </p:cNvPr>
          <p:cNvSpPr txBox="1"/>
          <p:nvPr/>
        </p:nvSpPr>
        <p:spPr>
          <a:xfrm>
            <a:off x="360043" y="4624189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ถ้าไม่มี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forwarding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E44E3-581C-C632-5441-7C2577691715}"/>
              </a:ext>
            </a:extLst>
          </p:cNvPr>
          <p:cNvSpPr txBox="1"/>
          <p:nvPr/>
        </p:nvSpPr>
        <p:spPr>
          <a:xfrm rot="20014311">
            <a:off x="7432314" y="4664670"/>
            <a:ext cx="14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write R1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ในครึ่งแรก</a:t>
            </a:r>
            <a:endParaRPr lang="en-US" sz="11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F1910-BD53-A889-D161-1EEDB5CAA21F}"/>
              </a:ext>
            </a:extLst>
          </p:cNvPr>
          <p:cNvSpPr txBox="1"/>
          <p:nvPr/>
        </p:nvSpPr>
        <p:spPr>
          <a:xfrm rot="20014311">
            <a:off x="7432314" y="5005342"/>
            <a:ext cx="141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 R1 </a:t>
            </a:r>
            <a:r>
              <a:rPr lang="th-TH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ในครึ่งหลัง</a:t>
            </a:r>
            <a:endParaRPr lang="en-US" sz="11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596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086" y="429056"/>
            <a:ext cx="113821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CISC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Emphasis on hardware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Includes multi-clock complex instructions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Memory-to-memory: "LOAD" and "STORE" incorporated in instructions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Small code sizes, high cycles per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second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instruction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Transistors used for storing complex instructions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086" y="2421984"/>
            <a:ext cx="113821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RISC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Emphasis on software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Single-clock, reduced instruction only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Register to register: "LOAD" and "STORE" are independent instructions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Low cycles per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second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instruction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, large code size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Spends more transistors on memory registers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085" y="4414912"/>
            <a:ext cx="11382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ยุคแรกนิยม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CISC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เพราะเขียน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assembly code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ง่าย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ยังไม่มีคอมไพเลอร์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ได้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assembly code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ที่ไม่ยาวมาก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Intel 4004, 8008, 8080, 8085, 8086,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8088, 80286, 80386, 80486, Pentium, Atom, Celeron, Xeon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Core, Core 2, Core i3, Core i5, Core i7, Core i9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Backward Compatibility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หมายถึง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รุ่นใหม่ยังรัน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executable code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เดิมได้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Intel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ไม่บอกว่าภายใน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processor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ออกแบบฮาร์ดแวร์ยังไง บอกแค่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instruction set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ว่ามีคำสั่งอะไรบ้าง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x86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หมายถึง สถาปัตยกรรมชุดคำสั่ง 32 บิต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x64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หมายถึง สถาปัตยกรรมชุดคำสั่ง 64 บิต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78F21-13E3-4B42-039B-681A8799DB53}"/>
              </a:ext>
            </a:extLst>
          </p:cNvPr>
          <p:cNvSpPr txBox="1"/>
          <p:nvPr/>
        </p:nvSpPr>
        <p:spPr>
          <a:xfrm>
            <a:off x="4477968" y="4754881"/>
            <a:ext cx="29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1978 </a:t>
            </a:r>
            <a:r>
              <a:rPr lang="th-TH" sz="1400" dirty="0"/>
              <a:t>เกิดภาษา </a:t>
            </a:r>
            <a:r>
              <a:rPr lang="en-US" sz="1400" dirty="0"/>
              <a:t>C, 1979 Intel </a:t>
            </a:r>
            <a:r>
              <a:rPr lang="th-TH" sz="1400" dirty="0"/>
              <a:t>ผลิต </a:t>
            </a:r>
            <a:r>
              <a:rPr lang="en-US" sz="1400" dirty="0"/>
              <a:t>CPU 8088</a:t>
            </a:r>
          </a:p>
        </p:txBody>
      </p:sp>
    </p:spTree>
    <p:extLst>
      <p:ext uri="{BB962C8B-B14F-4D97-AF65-F5344CB8AC3E}">
        <p14:creationId xmlns:p14="http://schemas.microsoft.com/office/powerpoint/2010/main" val="393381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" y="89378"/>
            <a:ext cx="7272339" cy="6671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24300" y="5693616"/>
            <a:ext cx="352426" cy="29760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7979" y="5991225"/>
            <a:ext cx="179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เพราะไม่รู้ว่า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taken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หรือไม่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66" y="754290"/>
            <a:ext cx="1943100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66" y="1214163"/>
            <a:ext cx="232410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066" y="1686037"/>
            <a:ext cx="3990975" cy="40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56070" y="2527853"/>
            <a:ext cx="167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ชื่อ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subroutine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mem.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addr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952082" y="2124529"/>
            <a:ext cx="285945" cy="36488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7979" y="4990814"/>
            <a:ext cx="387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ต้องหลัง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ถึงจะรู้ว่า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branch taken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หรือไม่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645" y="5646481"/>
            <a:ext cx="14705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2882E0-9074-9AC6-FFC8-B9496F30DA38}"/>
              </a:ext>
            </a:extLst>
          </p:cNvPr>
          <p:cNvCxnSpPr>
            <a:cxnSpLocks/>
          </p:cNvCxnSpPr>
          <p:nvPr/>
        </p:nvCxnSpPr>
        <p:spPr>
          <a:xfrm flipH="1">
            <a:off x="7542240" y="5842420"/>
            <a:ext cx="40082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001273-4FD2-EF0A-37FB-2461B7FC372C}"/>
              </a:ext>
            </a:extLst>
          </p:cNvPr>
          <p:cNvSpPr txBox="1"/>
          <p:nvPr/>
        </p:nvSpPr>
        <p:spPr>
          <a:xfrm>
            <a:off x="8038427" y="5550032"/>
            <a:ext cx="198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Stall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ใส่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NOP (delay slot)</a:t>
            </a:r>
          </a:p>
        </p:txBody>
      </p:sp>
    </p:spTree>
    <p:extLst>
      <p:ext uri="{BB962C8B-B14F-4D97-AF65-F5344CB8AC3E}">
        <p14:creationId xmlns:p14="http://schemas.microsoft.com/office/powerpoint/2010/main" val="2825691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0" y="314324"/>
            <a:ext cx="7858125" cy="626713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28184" y="737118"/>
            <a:ext cx="636641" cy="886409"/>
          </a:xfrm>
          <a:custGeom>
            <a:avLst/>
            <a:gdLst>
              <a:gd name="connsiteX0" fmla="*/ 291408 w 636641"/>
              <a:gd name="connsiteY0" fmla="*/ 0 h 886409"/>
              <a:gd name="connsiteX1" fmla="*/ 11490 w 636641"/>
              <a:gd name="connsiteY1" fmla="*/ 559837 h 886409"/>
              <a:gd name="connsiteX2" fmla="*/ 636641 w 636641"/>
              <a:gd name="connsiteY2" fmla="*/ 886409 h 8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641" h="886409">
                <a:moveTo>
                  <a:pt x="291408" y="0"/>
                </a:moveTo>
                <a:cubicBezTo>
                  <a:pt x="122679" y="206051"/>
                  <a:pt x="-46049" y="412102"/>
                  <a:pt x="11490" y="559837"/>
                </a:cubicBezTo>
                <a:cubicBezTo>
                  <a:pt x="69029" y="707572"/>
                  <a:pt x="352835" y="796990"/>
                  <a:pt x="636641" y="88640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46" y="630010"/>
            <a:ext cx="78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move</a:t>
            </a:r>
          </a:p>
        </p:txBody>
      </p:sp>
      <p:sp>
        <p:nvSpPr>
          <p:cNvPr id="6" name="Freeform 5"/>
          <p:cNvSpPr/>
          <p:nvPr/>
        </p:nvSpPr>
        <p:spPr>
          <a:xfrm>
            <a:off x="3462822" y="990600"/>
            <a:ext cx="551423" cy="1469571"/>
          </a:xfrm>
          <a:custGeom>
            <a:avLst/>
            <a:gdLst>
              <a:gd name="connsiteX0" fmla="*/ 290166 w 551423"/>
              <a:gd name="connsiteY0" fmla="*/ 0 h 1469571"/>
              <a:gd name="connsiteX1" fmla="*/ 7137 w 551423"/>
              <a:gd name="connsiteY1" fmla="*/ 674914 h 1469571"/>
              <a:gd name="connsiteX2" fmla="*/ 551423 w 551423"/>
              <a:gd name="connsiteY2" fmla="*/ 1469571 h 146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423" h="1469571">
                <a:moveTo>
                  <a:pt x="290166" y="0"/>
                </a:moveTo>
                <a:cubicBezTo>
                  <a:pt x="126880" y="214993"/>
                  <a:pt x="-36406" y="429986"/>
                  <a:pt x="7137" y="674914"/>
                </a:cubicBezTo>
                <a:cubicBezTo>
                  <a:pt x="50680" y="919842"/>
                  <a:pt x="301051" y="1194706"/>
                  <a:pt x="551423" y="146957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582410">
            <a:off x="3110911" y="892985"/>
            <a:ext cx="70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copy</a:t>
            </a:r>
          </a:p>
        </p:txBody>
      </p:sp>
      <p:sp>
        <p:nvSpPr>
          <p:cNvPr id="9" name="Freeform 8"/>
          <p:cNvSpPr/>
          <p:nvPr/>
        </p:nvSpPr>
        <p:spPr>
          <a:xfrm>
            <a:off x="6531485" y="1556657"/>
            <a:ext cx="400131" cy="402772"/>
          </a:xfrm>
          <a:custGeom>
            <a:avLst/>
            <a:gdLst>
              <a:gd name="connsiteX0" fmla="*/ 171531 w 400131"/>
              <a:gd name="connsiteY0" fmla="*/ 402772 h 402772"/>
              <a:gd name="connsiteX1" fmla="*/ 8246 w 400131"/>
              <a:gd name="connsiteY1" fmla="*/ 185057 h 402772"/>
              <a:gd name="connsiteX2" fmla="*/ 400131 w 400131"/>
              <a:gd name="connsiteY2" fmla="*/ 0 h 40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131" h="402772">
                <a:moveTo>
                  <a:pt x="171531" y="402772"/>
                </a:moveTo>
                <a:cubicBezTo>
                  <a:pt x="70838" y="327479"/>
                  <a:pt x="-29854" y="252186"/>
                  <a:pt x="8246" y="185057"/>
                </a:cubicBezTo>
                <a:cubicBezTo>
                  <a:pt x="46346" y="117928"/>
                  <a:pt x="223238" y="58964"/>
                  <a:pt x="400131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8496" y="1904999"/>
            <a:ext cx="740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move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993959" y="999342"/>
            <a:ext cx="762000" cy="154544"/>
          </a:xfrm>
          <a:prstGeom prst="line">
            <a:avLst/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2"/>
          <p:cNvSpPr txBox="1"/>
          <p:nvPr/>
        </p:nvSpPr>
        <p:spPr>
          <a:xfrm>
            <a:off x="8824973" y="630010"/>
            <a:ext cx="3261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คำสั่งถัดจาก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branch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เรียกว่า</a:t>
            </a:r>
          </a:p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“Delay Slot”</a:t>
            </a:r>
          </a:p>
          <a:p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คำสั่งใน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delay slot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จะถูก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executed</a:t>
            </a:r>
          </a:p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เสมอไม่ว่า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branch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taken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หรือไม่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416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71462"/>
            <a:ext cx="9753600" cy="6377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4626" y="6136849"/>
            <a:ext cx="273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WB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ทำครึ่งแรก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ทำครึ่งหลัง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1B157-372C-BA74-EFB6-0C73979176E7}"/>
              </a:ext>
            </a:extLst>
          </p:cNvPr>
          <p:cNvCxnSpPr/>
          <p:nvPr/>
        </p:nvCxnSpPr>
        <p:spPr>
          <a:xfrm>
            <a:off x="4067175" y="1600200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279585-11C8-1FA6-4D1B-A4E9E168C029}"/>
              </a:ext>
            </a:extLst>
          </p:cNvPr>
          <p:cNvCxnSpPr/>
          <p:nvPr/>
        </p:nvCxnSpPr>
        <p:spPr>
          <a:xfrm>
            <a:off x="4067175" y="2905125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98C2C1-3613-F9B4-1538-2876CFACD179}"/>
              </a:ext>
            </a:extLst>
          </p:cNvPr>
          <p:cNvCxnSpPr/>
          <p:nvPr/>
        </p:nvCxnSpPr>
        <p:spPr>
          <a:xfrm>
            <a:off x="4486275" y="3200400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405F47-47EA-F6E8-DF0E-31E22702FC2C}"/>
              </a:ext>
            </a:extLst>
          </p:cNvPr>
          <p:cNvCxnSpPr/>
          <p:nvPr/>
        </p:nvCxnSpPr>
        <p:spPr>
          <a:xfrm>
            <a:off x="4067175" y="4200525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58B138-9AB7-8BF0-1A87-69B17A51D1A3}"/>
              </a:ext>
            </a:extLst>
          </p:cNvPr>
          <p:cNvCxnSpPr/>
          <p:nvPr/>
        </p:nvCxnSpPr>
        <p:spPr>
          <a:xfrm>
            <a:off x="4486275" y="4810125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5D4ECF-4F68-B65E-7E76-CDEEEBBC4E4E}"/>
              </a:ext>
            </a:extLst>
          </p:cNvPr>
          <p:cNvCxnSpPr/>
          <p:nvPr/>
        </p:nvCxnSpPr>
        <p:spPr>
          <a:xfrm>
            <a:off x="4067175" y="5514975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7283B1-27BC-8DF4-167E-CA37E4E50A61}"/>
              </a:ext>
            </a:extLst>
          </p:cNvPr>
          <p:cNvCxnSpPr/>
          <p:nvPr/>
        </p:nvCxnSpPr>
        <p:spPr>
          <a:xfrm>
            <a:off x="4476750" y="6410325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49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49" y="90488"/>
            <a:ext cx="1193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Execution Out of 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49" y="884027"/>
            <a:ext cx="119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ถ้าทำหลาย ๆ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instruction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คู่ขนานไปพร้อม ๆ กันได้ เรียกว่า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Superscalar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Processor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ต้องมีฮาร์ดแวร์สำหรับทำ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IF, ID, EX, MEM, WB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หลายชุด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475" y="2191464"/>
            <a:ext cx="44090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Pipeline</a:t>
            </a:r>
          </a:p>
          <a:p>
            <a:pPr>
              <a:tabLst>
                <a:tab pos="461963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คำสั่งจะไม่วิ่งแซงกัน คำสั่งที่มาทีหลัง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จะเสร็จหลังคำสั่งที่มาก่อน</a:t>
            </a:r>
          </a:p>
          <a:p>
            <a:pPr>
              <a:tabLst>
                <a:tab pos="461963" algn="l"/>
              </a:tabLst>
            </a:pPr>
            <a:endParaRPr lang="th-TH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Superscalar</a:t>
            </a:r>
          </a:p>
          <a:p>
            <a:pPr>
              <a:tabLst>
                <a:tab pos="461963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คำสั่งวิ่งแซงกันได้ คำสั่งที่มาทีหลัง</a:t>
            </a:r>
          </a:p>
          <a:p>
            <a:pPr>
              <a:tabLst>
                <a:tab pos="461963" algn="l"/>
              </a:tabLst>
            </a:pP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อาจจะทำเสร็จก่อน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คำสั่งที่มาก่อนเป็นคำสั่งที่ใช้เวลานาน เช่น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การคูณเลขทศนิยม ใช้เวลามากกว่าการบวก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เลขจำนวนเต็ม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11" y="2191464"/>
            <a:ext cx="6315074" cy="42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fer to ca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9" y="0"/>
            <a:ext cx="9267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269603" y="1966176"/>
            <a:ext cx="8448675" cy="952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200605" y="762593"/>
            <a:ext cx="6577" cy="492533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47477" y="5724352"/>
            <a:ext cx="11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3128" y="5785907"/>
            <a:ext cx="370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Billion Transistors on a Chip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5714" y="2495809"/>
            <a:ext cx="407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อะตอม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มีรัศมี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110 pm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0.11 nm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เทคโนโลยีปัจจุบันคือ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 nm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2.7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ของอะตอม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Si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ยังไปต่อได้อีก แต่ช้าลง หน่วยใหม่คือ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Angstrom (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Å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Å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0.1 nm = 10</a:t>
            </a:r>
            <a:r>
              <a:rPr lang="en-US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-10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m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4.8 nm = 48 A</a:t>
            </a:r>
          </a:p>
        </p:txBody>
      </p:sp>
    </p:spTree>
    <p:extLst>
      <p:ext uri="{BB962C8B-B14F-4D97-AF65-F5344CB8AC3E}">
        <p14:creationId xmlns:p14="http://schemas.microsoft.com/office/powerpoint/2010/main" val="2911686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49" y="90488"/>
            <a:ext cx="1193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Multi-Core (B) vs. Hyper-Threading</a:t>
            </a:r>
            <a:r>
              <a:rPr lang="th-TH" sz="3600" dirty="0"/>
              <a:t> </a:t>
            </a:r>
            <a:r>
              <a:rPr lang="en-US" sz="3600" dirty="0"/>
              <a:t>(C)</a:t>
            </a:r>
          </a:p>
        </p:txBody>
      </p:sp>
      <p:pic>
        <p:nvPicPr>
          <p:cNvPr id="5122" name="Picture 2" descr="https://qph.ec.quoracdn.net/main-qimg-afd0e6494e15b9c89bd77df3631bf346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1015392"/>
            <a:ext cx="7744750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3070" y="4955680"/>
            <a:ext cx="473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cores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(no hyper-threading)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ได้สมรรถนะดีกว่า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เร็วขึ้น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เทียบกับ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core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core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(hyper-threading, 2 threads)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เร็วขึ้น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30%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เทียบกับ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thread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759" y="2582255"/>
            <a:ext cx="98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I/O</a:t>
            </a:r>
          </a:p>
        </p:txBody>
      </p:sp>
      <p:sp>
        <p:nvSpPr>
          <p:cNvPr id="3" name="Rectangle 2"/>
          <p:cNvSpPr/>
          <p:nvPr/>
        </p:nvSpPr>
        <p:spPr>
          <a:xfrm>
            <a:off x="8420679" y="1566041"/>
            <a:ext cx="3018972" cy="27577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85719" y="2182217"/>
            <a:ext cx="950686" cy="8203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86533" y="2182554"/>
            <a:ext cx="950686" cy="8200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17734" y="1157538"/>
            <a:ext cx="30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physical processor (core)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9562" y="1705507"/>
            <a:ext cx="173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1 </a:t>
            </a:r>
            <a:r>
              <a:rPr lang="th-TH" dirty="0"/>
              <a:t>ชุด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85719" y="2406226"/>
            <a:ext cx="96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90064" y="2413765"/>
            <a:ext cx="96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9106" y="3041782"/>
            <a:ext cx="124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logical</a:t>
            </a:r>
            <a:br>
              <a:rPr lang="en-US" dirty="0"/>
            </a:br>
            <a:r>
              <a:rPr lang="en-US" dirty="0"/>
              <a:t>processor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53748" y="3041781"/>
            <a:ext cx="124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logical</a:t>
            </a:r>
            <a:br>
              <a:rPr lang="en-US" dirty="0"/>
            </a:br>
            <a:r>
              <a:rPr lang="en-US" dirty="0"/>
              <a:t>processor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6786" y="3673711"/>
            <a:ext cx="3021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HW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ที่ช่วย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switch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ระหว่างโปรแกรม</a:t>
            </a:r>
            <a:b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thread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clock cycle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7733" y="4336003"/>
            <a:ext cx="3170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Hyper-threading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ปกติจะทำแค่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ชุด</a:t>
            </a:r>
            <a:endParaRPr lang="en-US" sz="15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2286" y="2575564"/>
            <a:ext cx="98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I/O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8264" y="3041781"/>
            <a:ext cx="98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I/O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99305" y="4850967"/>
            <a:ext cx="98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2447561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864"/>
            <a:ext cx="7267575" cy="5982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7575" y="534292"/>
            <a:ext cx="4827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16 logical processors</a:t>
            </a: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(8 cores + hyper-threading)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สั่ง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execute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โปรแกรมได้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16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โปรแกรม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พร้อมกัน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แต่ทำพร้อมกันได้แค่ทีละ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8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โปรแกรม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เราสามารถ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disable hyper-threading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จะเห็นแค่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processors </a:t>
            </a:r>
          </a:p>
        </p:txBody>
      </p:sp>
    </p:spTree>
    <p:extLst>
      <p:ext uri="{BB962C8B-B14F-4D97-AF65-F5344CB8AC3E}">
        <p14:creationId xmlns:p14="http://schemas.microsoft.com/office/powerpoint/2010/main" val="315495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086" y="429056"/>
            <a:ext cx="115360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Apple M1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Designed by Apple Inc., manufactured by TSMC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(Taiwan Semiconductor Manufacturing Company Limited)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Manufacturing technology 5 nm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process node)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 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นิยามอาจจะแตกต่างกันไปในแต่ละโรงงานผลิต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เช่น ขนาดของ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transistor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หรือ ระยะทางระหว่างเส้นลวด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เส้น</a:t>
            </a:r>
          </a:p>
          <a:p>
            <a:pPr marL="227013"/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/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/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/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/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/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Intel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ยังอยู่ที่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10 nm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โดน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TSMC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แซงไปแล้ว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, Intel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ผลิตเอง แต่บริษัทอื่น ๆ 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Apple, Samsung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จ้าง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TSMC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ผลิต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Apple has a perpetual license on the ARM instruction set, but Apple pays a royalty per chip.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46" y="1764543"/>
            <a:ext cx="5838825" cy="1362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086" y="4063909"/>
            <a:ext cx="1153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RISC Roadblocks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 lack of software support. Windows OS does not support RISC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Although improving the performance of CISC is more difficult, Intel has plenty of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86" y="5205772"/>
            <a:ext cx="1153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RISC Supporting Factors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The price of RAM has dramatically increased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ไฟล์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exe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มีขนาดใหญ่ได้แล้ว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Compiler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technology has become more sophisticated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แปลภาษาระดับสูงเป็นคำสั่งของ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RISC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202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ic Technology Timeline">
            <a:extLst>
              <a:ext uri="{FF2B5EF4-FFF2-40B4-BE49-F238E27FC236}">
                <a16:creationId xmlns:a16="http://schemas.microsoft.com/office/drawing/2014/main" id="{489FE903-EBDE-0B65-8DDD-0FDF0637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121920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742933-3996-3059-9017-9EC58EA48A7A}"/>
              </a:ext>
            </a:extLst>
          </p:cNvPr>
          <p:cNvSpPr txBox="1"/>
          <p:nvPr/>
        </p:nvSpPr>
        <p:spPr>
          <a:xfrm>
            <a:off x="47625" y="4617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TSMC</a:t>
            </a:r>
          </a:p>
        </p:txBody>
      </p:sp>
    </p:spTree>
    <p:extLst>
      <p:ext uri="{BB962C8B-B14F-4D97-AF65-F5344CB8AC3E}">
        <p14:creationId xmlns:p14="http://schemas.microsoft.com/office/powerpoint/2010/main" val="115237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A1BB62-5AD2-A332-766F-6047D72E2793}"/>
              </a:ext>
            </a:extLst>
          </p:cNvPr>
          <p:cNvSpPr txBox="1"/>
          <p:nvPr/>
        </p:nvSpPr>
        <p:spPr>
          <a:xfrm>
            <a:off x="2387600" y="6493748"/>
            <a:ext cx="980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https://spectrum.ieee.org/the-nanosheet-transistor-is-the-next-and-maybe-last-step-in-moores-law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5A9DA-4955-523A-8839-5FE00083A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77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9C1C5-5471-860D-3864-75254186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1" y="3429000"/>
            <a:ext cx="11057578" cy="2034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046B8B-50DC-B62E-883B-B93B17121D71}"/>
              </a:ext>
            </a:extLst>
          </p:cNvPr>
          <p:cNvSpPr txBox="1"/>
          <p:nvPr/>
        </p:nvSpPr>
        <p:spPr>
          <a:xfrm>
            <a:off x="567211" y="5470901"/>
            <a:ext cx="5406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angstrom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angström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ångström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Å = 1.0 × 10</a:t>
            </a:r>
            <a:r>
              <a:rPr lang="en-US" sz="1600" b="0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-10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meters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6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086" y="429056"/>
            <a:ext cx="73916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MIPS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(Microprocessor without Interlocked Pipelined Stages)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 family of reduced instruction set computer (RISC) 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Computer architecture courses in universities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often study the MIPS architecture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MIPS architecture was pioneered at Stanford University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MIPS Computer Systems, Inc. was founded in 1984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86" y="2275715"/>
            <a:ext cx="7391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RISC-V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(pronounced risk-five)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Open standard instruction set architecture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Royalty-free open-source licenses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MIPS architecture had ended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086" y="3568377"/>
            <a:ext cx="7391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ARM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(Advanced RISC Machines)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Arm Ltd. Is a British company in Cambridge, England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Arm develops the architectures and licenses them to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other companies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Low costs, low power consumption, and low heat generation</a:t>
            </a:r>
          </a:p>
          <a:p>
            <a:pPr marL="461963" indent="-23495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 2013, ARM-based chips are found in nearly 60 percent of the world's mobile devices</a:t>
            </a:r>
          </a:p>
        </p:txBody>
      </p:sp>
      <p:pic>
        <p:nvPicPr>
          <p:cNvPr id="10" name="Picture 2" descr="Counterpoint Research - Arm laptop market sh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60" y="4080504"/>
            <a:ext cx="4448439" cy="26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9260" y="3741950"/>
            <a:ext cx="444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Market share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PC 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พยากรณ์เมื่อ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2013)</a:t>
            </a:r>
          </a:p>
        </p:txBody>
      </p:sp>
    </p:spTree>
    <p:extLst>
      <p:ext uri="{BB962C8B-B14F-4D97-AF65-F5344CB8AC3E}">
        <p14:creationId xmlns:p14="http://schemas.microsoft.com/office/powerpoint/2010/main" val="229445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2222" y="4508625"/>
            <a:ext cx="4068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อาจจะเป็นเพราะ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manufacturing technology</a:t>
            </a:r>
          </a:p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ไม่เกี่ยวกับ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CISC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RISC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ถ้าผลิตที่เทคโนโลยีเดียวกันคือ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 nm CISC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RISC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อาจจะไม่แตกต่างกันมาก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919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1544</Words>
  <Application>Microsoft Office PowerPoint</Application>
  <PresentationFormat>Widescreen</PresentationFormat>
  <Paragraphs>193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Kanit</vt:lpstr>
      <vt:lpstr>Times New Roman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1131</cp:revision>
  <dcterms:created xsi:type="dcterms:W3CDTF">2017-01-03T15:09:07Z</dcterms:created>
  <dcterms:modified xsi:type="dcterms:W3CDTF">2024-11-08T06:53:24Z</dcterms:modified>
</cp:coreProperties>
</file>