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31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23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8" r:id="rId41"/>
    <p:sldId id="329" r:id="rId42"/>
    <p:sldId id="330" r:id="rId43"/>
    <p:sldId id="326" r:id="rId44"/>
    <p:sldId id="32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033" autoAdjust="0"/>
  </p:normalViewPr>
  <p:slideViewPr>
    <p:cSldViewPr snapToGrid="0">
      <p:cViewPr>
        <p:scale>
          <a:sx n="100" d="100"/>
          <a:sy n="100" d="100"/>
        </p:scale>
        <p:origin x="113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3" y="1638678"/>
            <a:ext cx="11353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11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LC3 Programming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BEDE4-E7FF-DB03-2A7E-FE8A1384504E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03" y="1311090"/>
            <a:ext cx="3715471" cy="542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1" y="157162"/>
            <a:ext cx="11700116" cy="1100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87" y="2014417"/>
            <a:ext cx="5985092" cy="3144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53C40-0E05-89F5-E518-9C16079EB1F4}"/>
              </a:ext>
            </a:extLst>
          </p:cNvPr>
          <p:cNvSpPr txBox="1"/>
          <p:nvPr/>
        </p:nvSpPr>
        <p:spPr>
          <a:xfrm>
            <a:off x="388850" y="3069974"/>
            <a:ext cx="9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pointer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(R5)</a:t>
            </a:r>
          </a:p>
        </p:txBody>
      </p:sp>
    </p:spTree>
    <p:extLst>
      <p:ext uri="{BB962C8B-B14F-4D97-AF65-F5344CB8AC3E}">
        <p14:creationId xmlns:p14="http://schemas.microsoft.com/office/powerpoint/2010/main" val="255081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57174"/>
            <a:ext cx="11521833" cy="43148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535680" y="2164080"/>
            <a:ext cx="772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6503" y="16764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pointer</a:t>
            </a:r>
          </a:p>
        </p:txBody>
      </p:sp>
    </p:spTree>
    <p:extLst>
      <p:ext uri="{BB962C8B-B14F-4D97-AF65-F5344CB8AC3E}">
        <p14:creationId xmlns:p14="http://schemas.microsoft.com/office/powerpoint/2010/main" val="29081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219074"/>
            <a:ext cx="11179630" cy="64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6" y="290511"/>
            <a:ext cx="4748213" cy="45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285" y="5053347"/>
            <a:ext cx="2283778" cy="154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5154C-5104-0551-7857-94C870956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2875"/>
            <a:ext cx="8040182" cy="651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AE2104-3140-20BA-AC48-E60F8C9C61CD}"/>
              </a:ext>
            </a:extLst>
          </p:cNvPr>
          <p:cNvSpPr/>
          <p:nvPr/>
        </p:nvSpPr>
        <p:spPr>
          <a:xfrm>
            <a:off x="495300" y="2400300"/>
            <a:ext cx="6600825" cy="904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C5E434-633E-6422-E8D9-9671C6D31F40}"/>
              </a:ext>
            </a:extLst>
          </p:cNvPr>
          <p:cNvSpPr/>
          <p:nvPr/>
        </p:nvSpPr>
        <p:spPr>
          <a:xfrm>
            <a:off x="495300" y="3495676"/>
            <a:ext cx="6600825" cy="904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EACA9-1D9A-4243-76A1-6A64BB807B03}"/>
              </a:ext>
            </a:extLst>
          </p:cNvPr>
          <p:cNvSpPr/>
          <p:nvPr/>
        </p:nvSpPr>
        <p:spPr>
          <a:xfrm>
            <a:off x="495299" y="4614862"/>
            <a:ext cx="6600825" cy="904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1E3D3-FCD9-C3A6-8402-673737FD7B66}"/>
              </a:ext>
            </a:extLst>
          </p:cNvPr>
          <p:cNvSpPr/>
          <p:nvPr/>
        </p:nvSpPr>
        <p:spPr>
          <a:xfrm>
            <a:off x="495298" y="5712618"/>
            <a:ext cx="6600825" cy="904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34494-6D2C-A9CD-6D68-F63B0D0E27A6}"/>
              </a:ext>
            </a:extLst>
          </p:cNvPr>
          <p:cNvSpPr txBox="1"/>
          <p:nvPr/>
        </p:nvSpPr>
        <p:spPr>
          <a:xfrm>
            <a:off x="9134475" y="6504086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 arguments</a:t>
            </a:r>
          </a:p>
        </p:txBody>
      </p:sp>
    </p:spTree>
    <p:extLst>
      <p:ext uri="{BB962C8B-B14F-4D97-AF65-F5344CB8AC3E}">
        <p14:creationId xmlns:p14="http://schemas.microsoft.com/office/powerpoint/2010/main" val="16321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228600"/>
            <a:ext cx="7860522" cy="63722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98810" y="3051490"/>
            <a:ext cx="2283778" cy="3423881"/>
            <a:chOff x="9398810" y="3051490"/>
            <a:chExt cx="2283778" cy="34238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8810" y="4927893"/>
              <a:ext cx="2283778" cy="15474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8810" y="3051491"/>
              <a:ext cx="2283778" cy="187640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98810" y="5374639"/>
              <a:ext cx="357914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98810" y="3051490"/>
              <a:ext cx="2283778" cy="749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FCF1BA4-1BE4-CE2B-0496-00AAC194937E}"/>
              </a:ext>
            </a:extLst>
          </p:cNvPr>
          <p:cNvSpPr/>
          <p:nvPr/>
        </p:nvSpPr>
        <p:spPr>
          <a:xfrm>
            <a:off x="1123949" y="781050"/>
            <a:ext cx="7860521" cy="1443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FF852-4F6C-2D81-1BAB-8673E917F4E1}"/>
              </a:ext>
            </a:extLst>
          </p:cNvPr>
          <p:cNvSpPr/>
          <p:nvPr/>
        </p:nvSpPr>
        <p:spPr>
          <a:xfrm>
            <a:off x="1123948" y="2416486"/>
            <a:ext cx="7860522" cy="1443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A5AB19-03B6-8A63-F066-13D852ABD18F}"/>
              </a:ext>
            </a:extLst>
          </p:cNvPr>
          <p:cNvSpPr/>
          <p:nvPr/>
        </p:nvSpPr>
        <p:spPr>
          <a:xfrm>
            <a:off x="1123948" y="4584039"/>
            <a:ext cx="7860522" cy="902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4E55B-7B25-1C38-E661-330E938AC46D}"/>
              </a:ext>
            </a:extLst>
          </p:cNvPr>
          <p:cNvSpPr/>
          <p:nvPr/>
        </p:nvSpPr>
        <p:spPr>
          <a:xfrm>
            <a:off x="1123948" y="5682582"/>
            <a:ext cx="7860522" cy="364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7AD30-F841-DDEA-65E3-C6D64A33AD1B}"/>
              </a:ext>
            </a:extLst>
          </p:cNvPr>
          <p:cNvSpPr txBox="1"/>
          <p:nvPr/>
        </p:nvSpPr>
        <p:spPr>
          <a:xfrm>
            <a:off x="9796638" y="3500902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 local variables</a:t>
            </a:r>
          </a:p>
        </p:txBody>
      </p:sp>
    </p:spTree>
    <p:extLst>
      <p:ext uri="{BB962C8B-B14F-4D97-AF65-F5344CB8AC3E}">
        <p14:creationId xmlns:p14="http://schemas.microsoft.com/office/powerpoint/2010/main" val="203237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4312"/>
            <a:ext cx="9029700" cy="64842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98810" y="3051491"/>
            <a:ext cx="2283778" cy="3423880"/>
            <a:chOff x="8328886" y="1375092"/>
            <a:chExt cx="2283778" cy="34238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8886" y="3251494"/>
              <a:ext cx="2283778" cy="15474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8886" y="1375092"/>
              <a:ext cx="2283778" cy="187640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328886" y="3698240"/>
              <a:ext cx="357914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46E383D-8AB3-CBAA-D266-A6E5D993F45D}"/>
              </a:ext>
            </a:extLst>
          </p:cNvPr>
          <p:cNvSpPr/>
          <p:nvPr/>
        </p:nvSpPr>
        <p:spPr>
          <a:xfrm>
            <a:off x="2165739" y="288266"/>
            <a:ext cx="7121136" cy="82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46AA3-EC97-D1C5-29CD-C569D799A31A}"/>
              </a:ext>
            </a:extLst>
          </p:cNvPr>
          <p:cNvSpPr/>
          <p:nvPr/>
        </p:nvSpPr>
        <p:spPr>
          <a:xfrm>
            <a:off x="2165739" y="1307441"/>
            <a:ext cx="7121136" cy="82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47C9C2-A655-AA1C-1D20-9BB30E7067E6}"/>
              </a:ext>
            </a:extLst>
          </p:cNvPr>
          <p:cNvSpPr/>
          <p:nvPr/>
        </p:nvSpPr>
        <p:spPr>
          <a:xfrm>
            <a:off x="2165739" y="2812391"/>
            <a:ext cx="7121136" cy="1826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97F78-E8C7-89E5-4AC3-08C6AF65028D}"/>
              </a:ext>
            </a:extLst>
          </p:cNvPr>
          <p:cNvSpPr/>
          <p:nvPr/>
        </p:nvSpPr>
        <p:spPr>
          <a:xfrm>
            <a:off x="2165739" y="2317091"/>
            <a:ext cx="7121136" cy="302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562C64-C500-0B01-12F1-CBA817AF19C1}"/>
              </a:ext>
            </a:extLst>
          </p:cNvPr>
          <p:cNvSpPr/>
          <p:nvPr/>
        </p:nvSpPr>
        <p:spPr>
          <a:xfrm>
            <a:off x="2165738" y="4817404"/>
            <a:ext cx="7121137" cy="302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9EA2B-BA5B-8DE6-CCC4-3019F114055F}"/>
              </a:ext>
            </a:extLst>
          </p:cNvPr>
          <p:cNvSpPr/>
          <p:nvPr/>
        </p:nvSpPr>
        <p:spPr>
          <a:xfrm>
            <a:off x="2165737" y="5329508"/>
            <a:ext cx="7121138" cy="1333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9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38150"/>
            <a:ext cx="5453038" cy="2505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0178" y="6096253"/>
            <a:ext cx="64417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LC3 Simulator </a:t>
            </a:r>
            <a:r>
              <a:rPr lang="th-TH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</a:t>
            </a:r>
          </a:p>
          <a:p>
            <a:pPr marL="233363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ไม่ต้องเขียน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หน้า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เช่น เขียน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xFE00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ได้เลย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33363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protection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โดยตั้งค่า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MPR =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xFFFF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หรือตั้งค่า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msb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(supervisor mode)</a:t>
            </a:r>
          </a:p>
          <a:p>
            <a:pPr marL="233363"/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MPR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ย่อมาจาก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memory protection register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และ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 </a:t>
            </a:r>
            <a:r>
              <a:rPr lang="th-TH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ย่อมาจาก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processor status register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DDAF4-5FF0-9794-9730-E848E607110C}"/>
              </a:ext>
            </a:extLst>
          </p:cNvPr>
          <p:cNvSpPr txBox="1"/>
          <p:nvPr/>
        </p:nvSpPr>
        <p:spPr>
          <a:xfrm>
            <a:off x="1473452" y="2626484"/>
            <a:ext cx="5453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ทดสอบแล้ว รันบน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ไม่แนะนำให้ใช้</a:t>
            </a:r>
            <a:r>
              <a:rPr lang="th-TH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9590C9-ECE9-6F64-3CDB-09D8A9E60D8D}"/>
              </a:ext>
            </a:extLst>
          </p:cNvPr>
          <p:cNvCxnSpPr/>
          <p:nvPr/>
        </p:nvCxnSpPr>
        <p:spPr>
          <a:xfrm>
            <a:off x="5750178" y="6087288"/>
            <a:ext cx="6441822" cy="761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6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00025"/>
            <a:ext cx="1135250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8576" y="5018049"/>
            <a:ext cx="1080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ตัวอื่นอาจจะออกแบบให้มีชุดคำสั่งพิเศษที่ใช้จัดการกับ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input/output devices (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memory-mapped I/O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และคำสั่ง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load/store)</a:t>
            </a:r>
          </a:p>
        </p:txBody>
      </p:sp>
    </p:spTree>
    <p:extLst>
      <p:ext uri="{BB962C8B-B14F-4D97-AF65-F5344CB8AC3E}">
        <p14:creationId xmlns:p14="http://schemas.microsoft.com/office/powerpoint/2010/main" val="184007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223837"/>
            <a:ext cx="11001378" cy="62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2424"/>
            <a:ext cx="11072814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1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7" y="0"/>
            <a:ext cx="477078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0148" y="394968"/>
            <a:ext cx="51392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		.ORIG	x3000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START		LDI</a:t>
            </a:r>
            <a:r>
              <a:rPr lang="th-TH" sz="3200" dirty="0"/>
              <a:t>	</a:t>
            </a:r>
            <a:r>
              <a:rPr lang="en-US" sz="3200" dirty="0"/>
              <a:t>R1, KBSR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		</a:t>
            </a:r>
            <a:r>
              <a:rPr lang="en-US" sz="3200" dirty="0" err="1"/>
              <a:t>BRzp</a:t>
            </a:r>
            <a:r>
              <a:rPr lang="en-US" sz="3200" dirty="0"/>
              <a:t>	START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		LDI	R0, KBDR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		HALT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KBSR		.FILL	xFE00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KBDR		.FILL	xFE02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3200" dirty="0"/>
              <a:t>		.END</a:t>
            </a:r>
          </a:p>
        </p:txBody>
      </p:sp>
    </p:spTree>
    <p:extLst>
      <p:ext uri="{BB962C8B-B14F-4D97-AF65-F5344CB8AC3E}">
        <p14:creationId xmlns:p14="http://schemas.microsoft.com/office/powerpoint/2010/main" val="293369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5396" y="3102202"/>
            <a:ext cx="10537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		.ORIG	x3000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START		LDI	R1, DSR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  <a:tab pos="5033963" algn="l"/>
              </a:tabLst>
            </a:pPr>
            <a:r>
              <a:rPr lang="en-US" sz="2800" dirty="0"/>
              <a:t>		</a:t>
            </a:r>
            <a:r>
              <a:rPr lang="en-US" sz="2800" dirty="0" err="1"/>
              <a:t>BRzp</a:t>
            </a:r>
            <a:r>
              <a:rPr lang="en-US" sz="2800" dirty="0"/>
              <a:t>	START</a:t>
            </a:r>
            <a:r>
              <a:rPr lang="th-TH" sz="2800" dirty="0"/>
              <a:t>	</a:t>
            </a:r>
            <a:r>
              <a:rPr lang="en-US" sz="2800" dirty="0"/>
              <a:t>; DSR = 0 </a:t>
            </a:r>
            <a:r>
              <a:rPr lang="th-TH" sz="2800" dirty="0"/>
              <a:t>คือ </a:t>
            </a:r>
            <a:r>
              <a:rPr lang="en-US" sz="2800" dirty="0"/>
              <a:t>busy, 1 </a:t>
            </a:r>
            <a:r>
              <a:rPr lang="th-TH" sz="2800" dirty="0"/>
              <a:t>คือ </a:t>
            </a:r>
            <a:r>
              <a:rPr lang="en-US" sz="2800" dirty="0"/>
              <a:t>ready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		STI	R0, DDR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		HALT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DSR		.FILL	xFE04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DDR		.FILL	xFE06</a:t>
            </a:r>
          </a:p>
          <a:p>
            <a:pPr defTabSz="928688">
              <a:tabLst>
                <a:tab pos="1376363" algn="l"/>
                <a:tab pos="1828800" algn="l"/>
                <a:tab pos="3205163" algn="l"/>
              </a:tabLst>
            </a:pPr>
            <a:r>
              <a:rPr lang="en-US" sz="2800" dirty="0"/>
              <a:t>		.END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00024"/>
            <a:ext cx="11182350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4569" y="6426188"/>
            <a:ext cx="217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LC3 simulator (Java)</a:t>
            </a:r>
            <a:br>
              <a:rPr lang="th-TH" sz="11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error </a:t>
            </a: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เหมือนโปรแกรมคีย์บอร์ด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AD6EBB-527E-7B6F-E720-E611BDA919EE}"/>
              </a:ext>
            </a:extLst>
          </p:cNvPr>
          <p:cNvCxnSpPr>
            <a:cxnSpLocks/>
          </p:cNvCxnSpPr>
          <p:nvPr/>
        </p:nvCxnSpPr>
        <p:spPr>
          <a:xfrm>
            <a:off x="10014569" y="6426188"/>
            <a:ext cx="2177431" cy="4225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9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5" y="100016"/>
            <a:ext cx="9558338" cy="665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038" y="4708826"/>
            <a:ext cx="3505200" cy="16573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3971"/>
              </p:ext>
            </p:extLst>
          </p:nvPr>
        </p:nvGraphicFramePr>
        <p:xfrm>
          <a:off x="8354219" y="2313616"/>
          <a:ext cx="36528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Pointer</a:t>
                      </a:r>
                      <a:r>
                        <a:rPr lang="en-US" baseline="0"/>
                        <a:t> to function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0x04A0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Pointer</a:t>
                      </a:r>
                      <a:r>
                        <a:rPr lang="en-US" baseline="0"/>
                        <a:t> to function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Pointer</a:t>
                      </a:r>
                      <a:r>
                        <a:rPr lang="en-US" baseline="0" dirty="0"/>
                        <a:t> to function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58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CD3556-FFBE-1C33-DBE1-0EAD01D3C0A6}"/>
              </a:ext>
            </a:extLst>
          </p:cNvPr>
          <p:cNvSpPr txBox="1"/>
          <p:nvPr/>
        </p:nvSpPr>
        <p:spPr>
          <a:xfrm>
            <a:off x="818799" y="642141"/>
            <a:ext cx="310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WebLC3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ต้องพิมพ์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line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feed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เอง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7BD62-A0E7-A8F4-910B-941903FF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37126"/>
            <a:ext cx="3226894" cy="26208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5E7E6F-4436-5691-7107-3507BDB7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9" y="980695"/>
            <a:ext cx="4989142" cy="51772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A9FC7A-A2C1-F6B9-20CA-D2DCFF13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80695"/>
            <a:ext cx="3226895" cy="24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1" y="247650"/>
            <a:ext cx="11606977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9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7162"/>
            <a:ext cx="10644188" cy="6571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21F56-718C-69C0-9334-4CB15CEA32E3}"/>
              </a:ext>
            </a:extLst>
          </p:cNvPr>
          <p:cNvSpPr txBox="1"/>
          <p:nvPr/>
        </p:nvSpPr>
        <p:spPr>
          <a:xfrm>
            <a:off x="3153387" y="6519446"/>
            <a:ext cx="157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--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มีต่อ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400066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66687"/>
            <a:ext cx="9381765" cy="65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7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66687"/>
            <a:ext cx="10526488" cy="6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276224"/>
            <a:ext cx="11193612" cy="4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8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0" y="133349"/>
            <a:ext cx="2886650" cy="659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36" y="631030"/>
            <a:ext cx="8024003" cy="3998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151" y="4810125"/>
            <a:ext cx="8313772" cy="76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3095" y="1116009"/>
            <a:ext cx="19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x0100    Privilege mode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               violation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x0101    Illegal opcode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4960" y="5805201"/>
            <a:ext cx="174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xFE00    KBSR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xFE02    KBDR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xFE04    DSR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xFE06    DDR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960" y="214649"/>
            <a:ext cx="199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x0021    Print to display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x0023    Read from keyboard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x0025    Halt</a:t>
            </a:r>
          </a:p>
        </p:txBody>
      </p:sp>
      <p:sp>
        <p:nvSpPr>
          <p:cNvPr id="9" name="Freeform 8"/>
          <p:cNvSpPr/>
          <p:nvPr/>
        </p:nvSpPr>
        <p:spPr>
          <a:xfrm>
            <a:off x="1061289" y="578498"/>
            <a:ext cx="282319" cy="2659224"/>
          </a:xfrm>
          <a:custGeom>
            <a:avLst/>
            <a:gdLst>
              <a:gd name="connsiteX0" fmla="*/ 282319 w 282319"/>
              <a:gd name="connsiteY0" fmla="*/ 0 h 2659224"/>
              <a:gd name="connsiteX1" fmla="*/ 2401 w 282319"/>
              <a:gd name="connsiteY1" fmla="*/ 1045029 h 2659224"/>
              <a:gd name="connsiteX2" fmla="*/ 170352 w 282319"/>
              <a:gd name="connsiteY2" fmla="*/ 2659224 h 265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319" h="2659224">
                <a:moveTo>
                  <a:pt x="282319" y="0"/>
                </a:moveTo>
                <a:cubicBezTo>
                  <a:pt x="151690" y="300912"/>
                  <a:pt x="21062" y="601825"/>
                  <a:pt x="2401" y="1045029"/>
                </a:cubicBezTo>
                <a:cubicBezTo>
                  <a:pt x="-16260" y="1488233"/>
                  <a:pt x="77046" y="2073728"/>
                  <a:pt x="170352" y="2659224"/>
                </a:cubicBezTo>
              </a:path>
            </a:pathLst>
          </a:custGeom>
          <a:noFill/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253797" y="1661532"/>
            <a:ext cx="151257" cy="1494263"/>
          </a:xfrm>
          <a:custGeom>
            <a:avLst/>
            <a:gdLst>
              <a:gd name="connsiteX0" fmla="*/ 39744 w 151257"/>
              <a:gd name="connsiteY0" fmla="*/ 0 h 1494263"/>
              <a:gd name="connsiteX1" fmla="*/ 6291 w 151257"/>
              <a:gd name="connsiteY1" fmla="*/ 713678 h 1494263"/>
              <a:gd name="connsiteX2" fmla="*/ 151257 w 151257"/>
              <a:gd name="connsiteY2" fmla="*/ 1494263 h 14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57" h="1494263">
                <a:moveTo>
                  <a:pt x="39744" y="0"/>
                </a:moveTo>
                <a:cubicBezTo>
                  <a:pt x="13725" y="232317"/>
                  <a:pt x="-12294" y="464634"/>
                  <a:pt x="6291" y="713678"/>
                </a:cubicBezTo>
                <a:cubicBezTo>
                  <a:pt x="24876" y="962722"/>
                  <a:pt x="88066" y="1228492"/>
                  <a:pt x="151257" y="1494263"/>
                </a:cubicBezTo>
              </a:path>
            </a:pathLst>
          </a:custGeom>
          <a:noFill/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31770" y="2408663"/>
            <a:ext cx="236530" cy="937271"/>
          </a:xfrm>
          <a:custGeom>
            <a:avLst/>
            <a:gdLst>
              <a:gd name="connsiteX0" fmla="*/ 0 w 236530"/>
              <a:gd name="connsiteY0" fmla="*/ 0 h 2642839"/>
              <a:gd name="connsiteX1" fmla="*/ 234175 w 236530"/>
              <a:gd name="connsiteY1" fmla="*/ 1215482 h 2642839"/>
              <a:gd name="connsiteX2" fmla="*/ 100361 w 236530"/>
              <a:gd name="connsiteY2" fmla="*/ 2642839 h 264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530" h="2642839">
                <a:moveTo>
                  <a:pt x="0" y="0"/>
                </a:moveTo>
                <a:cubicBezTo>
                  <a:pt x="108724" y="387504"/>
                  <a:pt x="217448" y="775009"/>
                  <a:pt x="234175" y="1215482"/>
                </a:cubicBezTo>
                <a:cubicBezTo>
                  <a:pt x="250902" y="1655955"/>
                  <a:pt x="175631" y="2149397"/>
                  <a:pt x="100361" y="2642839"/>
                </a:cubicBezTo>
              </a:path>
            </a:pathLst>
          </a:custGeom>
          <a:noFill/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3095" y="1908110"/>
            <a:ext cx="191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x0180    Keyboard interrupt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85356" y="490654"/>
            <a:ext cx="3467683" cy="14563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85356" y="125012"/>
            <a:ext cx="361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ถ้าเกิด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ให้มาทำ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routine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นี้ทันที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5752" y="578498"/>
            <a:ext cx="2343270" cy="27228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84116" y="3357759"/>
            <a:ext cx="3514905" cy="93864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9464" y="168482"/>
            <a:ext cx="172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Setup interrupt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9464" y="3954947"/>
            <a:ext cx="172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Do something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46509" y="5632380"/>
            <a:ext cx="591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INTR = Interrupt routine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VECT = Vector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ENAB = Enable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USP = User Stack Pointer (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ซ้อน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interrupt)</a:t>
            </a:r>
          </a:p>
        </p:txBody>
      </p:sp>
      <p:sp>
        <p:nvSpPr>
          <p:cNvPr id="7" name="Rectangle 6"/>
          <p:cNvSpPr/>
          <p:nvPr/>
        </p:nvSpPr>
        <p:spPr>
          <a:xfrm>
            <a:off x="970385" y="2785117"/>
            <a:ext cx="1986298" cy="3020084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1288" y="4057440"/>
            <a:ext cx="18070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Code Segment</a:t>
            </a:r>
          </a:p>
        </p:txBody>
      </p:sp>
      <p:cxnSp>
        <p:nvCxnSpPr>
          <p:cNvPr id="14" name="Straight Connector 13"/>
          <p:cNvCxnSpPr>
            <a:stCxn id="12" idx="1"/>
            <a:endCxn id="12" idx="3"/>
          </p:cNvCxnSpPr>
          <p:nvPr/>
        </p:nvCxnSpPr>
        <p:spPr>
          <a:xfrm>
            <a:off x="1061288" y="4257495"/>
            <a:ext cx="1807011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9002E3-A4DB-EE22-2CF8-1160587C0B3C}"/>
              </a:ext>
            </a:extLst>
          </p:cNvPr>
          <p:cNvSpPr txBox="1"/>
          <p:nvPr/>
        </p:nvSpPr>
        <p:spPr>
          <a:xfrm>
            <a:off x="10213589" y="4222467"/>
            <a:ext cx="191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Windows, Web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รันได้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รัน</a:t>
            </a:r>
            <a:r>
              <a:rPr lang="th-TH" sz="14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870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04811"/>
            <a:ext cx="11313899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9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19062"/>
            <a:ext cx="10001251" cy="6611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652" y="5927274"/>
            <a:ext cx="2486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บางระบบเลขน้อยสำคัญกว่า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FCFF2-D58A-B521-DE24-C962E0E46A2C}"/>
              </a:ext>
            </a:extLst>
          </p:cNvPr>
          <p:cNvSpPr txBox="1"/>
          <p:nvPr/>
        </p:nvSpPr>
        <p:spPr>
          <a:xfrm>
            <a:off x="9681910" y="4490165"/>
            <a:ext cx="221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2575" algn="l"/>
                <a:tab pos="457200" algn="l"/>
                <a:tab pos="796925" algn="l"/>
              </a:tabLst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 simulator </a:t>
            </a:r>
            <a:r>
              <a:rPr lang="th-TH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ทำสลับกัน</a:t>
            </a:r>
            <a:br>
              <a:rPr lang="th-TH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0	</a:t>
            </a:r>
            <a:r>
              <a:rPr lang="th-TH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user mode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1	</a:t>
            </a:r>
            <a:r>
              <a:rPr lang="th-TH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supervisor mode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F4E0AA-07E6-1B92-7FB7-B52BC8C0BA87}"/>
              </a:ext>
            </a:extLst>
          </p:cNvPr>
          <p:cNvCxnSpPr>
            <a:cxnSpLocks/>
          </p:cNvCxnSpPr>
          <p:nvPr/>
        </p:nvCxnSpPr>
        <p:spPr>
          <a:xfrm>
            <a:off x="9681910" y="4562475"/>
            <a:ext cx="2124328" cy="574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31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6" y="179387"/>
            <a:ext cx="10303583" cy="6391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8661" y="5395260"/>
            <a:ext cx="309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มาจาก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Processor Status Register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6679" y="1973700"/>
            <a:ext cx="256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ต้องมี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Timer Interrupt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สำหรับระบบปฏิบัติการ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(OS)</a:t>
            </a:r>
          </a:p>
        </p:txBody>
      </p:sp>
      <p:pic>
        <p:nvPicPr>
          <p:cNvPr id="1026" name="Picture 2" descr="ผลการค้นหารูปภาพสำหรับ sand w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20" y="2691606"/>
            <a:ext cx="136683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62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04" y="2417840"/>
            <a:ext cx="2057400" cy="2066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94823" y="358581"/>
            <a:ext cx="1471961" cy="14608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</a:t>
            </a:r>
          </a:p>
        </p:txBody>
      </p:sp>
      <p:sp>
        <p:nvSpPr>
          <p:cNvPr id="6" name="Oval 5"/>
          <p:cNvSpPr/>
          <p:nvPr/>
        </p:nvSpPr>
        <p:spPr>
          <a:xfrm>
            <a:off x="5441586" y="5083214"/>
            <a:ext cx="1471961" cy="146081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P3</a:t>
            </a:r>
          </a:p>
        </p:txBody>
      </p:sp>
      <p:sp>
        <p:nvSpPr>
          <p:cNvPr id="7" name="Oval 6"/>
          <p:cNvSpPr/>
          <p:nvPr/>
        </p:nvSpPr>
        <p:spPr>
          <a:xfrm>
            <a:off x="2994823" y="5083214"/>
            <a:ext cx="1471961" cy="146081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P2</a:t>
            </a:r>
          </a:p>
        </p:txBody>
      </p:sp>
      <p:sp>
        <p:nvSpPr>
          <p:cNvPr id="8" name="Oval 7"/>
          <p:cNvSpPr/>
          <p:nvPr/>
        </p:nvSpPr>
        <p:spPr>
          <a:xfrm>
            <a:off x="548060" y="5083214"/>
            <a:ext cx="1471961" cy="146081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P1</a:t>
            </a:r>
          </a:p>
        </p:txBody>
      </p:sp>
      <p:cxnSp>
        <p:nvCxnSpPr>
          <p:cNvPr id="10" name="Straight Connector 9"/>
          <p:cNvCxnSpPr>
            <a:stCxn id="5" idx="4"/>
            <a:endCxn id="4" idx="0"/>
          </p:cNvCxnSpPr>
          <p:nvPr/>
        </p:nvCxnSpPr>
        <p:spPr>
          <a:xfrm>
            <a:off x="3730804" y="1819391"/>
            <a:ext cx="0" cy="598449"/>
          </a:xfrm>
          <a:prstGeom prst="lin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>
            <a:stCxn id="8" idx="7"/>
            <a:endCxn id="4" idx="2"/>
          </p:cNvCxnSpPr>
          <p:nvPr/>
        </p:nvCxnSpPr>
        <p:spPr>
          <a:xfrm flipV="1">
            <a:off x="1804457" y="4484765"/>
            <a:ext cx="1926347" cy="812380"/>
          </a:xfrm>
          <a:prstGeom prst="lin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stCxn id="7" idx="0"/>
            <a:endCxn id="4" idx="2"/>
          </p:cNvCxnSpPr>
          <p:nvPr/>
        </p:nvCxnSpPr>
        <p:spPr>
          <a:xfrm flipV="1">
            <a:off x="3730804" y="4484765"/>
            <a:ext cx="0" cy="598449"/>
          </a:xfrm>
          <a:prstGeom prst="lin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/>
          <p:cNvCxnSpPr>
            <a:stCxn id="6" idx="0"/>
            <a:endCxn id="4" idx="2"/>
          </p:cNvCxnSpPr>
          <p:nvPr/>
        </p:nvCxnSpPr>
        <p:spPr>
          <a:xfrm flipH="1" flipV="1">
            <a:off x="3730804" y="4484765"/>
            <a:ext cx="2446763" cy="598449"/>
          </a:xfrm>
          <a:prstGeom prst="lin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759504" y="765820"/>
            <a:ext cx="4449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ทำอย่างไร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จะควบคุมให้ทุก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program (process)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แบ่งกันใช้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อย่างเท่าเทียมกัน ไม่ยึด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CPU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ไปใช้</a:t>
            </a:r>
          </a:p>
          <a:p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Solution: OS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ตั้งค่า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timer interrupt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แล้ว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execute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 user program</a:t>
            </a:r>
          </a:p>
        </p:txBody>
      </p:sp>
      <p:pic>
        <p:nvPicPr>
          <p:cNvPr id="20" name="Picture 2" descr="ผลการค้นหารูปภาพสำหรับ sand wa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90" y="1459705"/>
            <a:ext cx="870789" cy="8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44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4" y="323851"/>
            <a:ext cx="5024437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94" y="4062412"/>
            <a:ext cx="11410354" cy="2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1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3824"/>
            <a:ext cx="7488142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85738"/>
            <a:ext cx="11366776" cy="6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0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61937"/>
            <a:ext cx="5767388" cy="29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8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0"/>
            <a:ext cx="5160306" cy="481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4" y="593899"/>
            <a:ext cx="3633788" cy="6092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29" y="593899"/>
            <a:ext cx="3002057" cy="1119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69" y="2409825"/>
            <a:ext cx="3750102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669" y="3716424"/>
            <a:ext cx="34956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2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2875"/>
            <a:ext cx="10356879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6" y="261938"/>
            <a:ext cx="9314283" cy="63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1" y="323850"/>
            <a:ext cx="11323865" cy="5519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1459" y="6210984"/>
            <a:ext cx="545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LC3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บน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BRnzp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ก็มีค่าเท่ากัน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อื่น ๆ ทดสอบดูเองนะครับ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)c</a:t>
            </a:r>
          </a:p>
        </p:txBody>
      </p:sp>
    </p:spTree>
    <p:extLst>
      <p:ext uri="{BB962C8B-B14F-4D97-AF65-F5344CB8AC3E}">
        <p14:creationId xmlns:p14="http://schemas.microsoft.com/office/powerpoint/2010/main" val="1143897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2" y="157744"/>
            <a:ext cx="11528175" cy="6372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46434" y="992393"/>
            <a:ext cx="196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(Save State)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75" y="4762214"/>
            <a:ext cx="1771650" cy="2857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316016" y="1973655"/>
            <a:ext cx="1729212" cy="389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325069" y="1945794"/>
            <a:ext cx="1747319" cy="417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9569513" y="2227152"/>
            <a:ext cx="2113011" cy="2670773"/>
          </a:xfrm>
          <a:custGeom>
            <a:avLst/>
            <a:gdLst>
              <a:gd name="connsiteX0" fmla="*/ 1683944 w 2113011"/>
              <a:gd name="connsiteY0" fmla="*/ 0 h 2670773"/>
              <a:gd name="connsiteX1" fmla="*/ 2000816 w 2113011"/>
              <a:gd name="connsiteY1" fmla="*/ 1258432 h 2670773"/>
              <a:gd name="connsiteX2" fmla="*/ 0 w 2113011"/>
              <a:gd name="connsiteY2" fmla="*/ 2670773 h 267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3011" h="2670773">
                <a:moveTo>
                  <a:pt x="1683944" y="0"/>
                </a:moveTo>
                <a:cubicBezTo>
                  <a:pt x="1982708" y="406651"/>
                  <a:pt x="2281473" y="813303"/>
                  <a:pt x="2000816" y="1258432"/>
                </a:cubicBezTo>
                <a:cubicBezTo>
                  <a:pt x="1720159" y="1703561"/>
                  <a:pt x="860079" y="2187167"/>
                  <a:pt x="0" y="267077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54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61937"/>
            <a:ext cx="10849967" cy="619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27362" y="355918"/>
            <a:ext cx="209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(Restore State)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1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FB4E3-9AB7-A499-275E-BEE950ED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9" y="362154"/>
            <a:ext cx="6226080" cy="4701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9A946-8504-28D5-16E7-C50D57B02178}"/>
              </a:ext>
            </a:extLst>
          </p:cNvPr>
          <p:cNvSpPr txBox="1"/>
          <p:nvPr/>
        </p:nvSpPr>
        <p:spPr>
          <a:xfrm>
            <a:off x="4980565" y="2796703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MPR = x0FF8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 = x0001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4425F7-931D-D444-253F-5AD4F249BE05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616322" y="3166035"/>
            <a:ext cx="288369" cy="58636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2EE160-A311-5687-4176-383354146277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606327" y="3166035"/>
            <a:ext cx="175802" cy="58636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E91EA4A-136A-E987-E2C5-ABF92375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39" y="5064101"/>
            <a:ext cx="7735915" cy="6246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893B5F-CA65-1911-3639-430828A423E5}"/>
              </a:ext>
            </a:extLst>
          </p:cNvPr>
          <p:cNvSpPr txBox="1"/>
          <p:nvPr/>
        </p:nvSpPr>
        <p:spPr>
          <a:xfrm>
            <a:off x="4619237" y="3752404"/>
            <a:ext cx="199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Supervisor mode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เท่านั้น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6389E-B969-6074-49E7-65572FCB662F}"/>
              </a:ext>
            </a:extLst>
          </p:cNvPr>
          <p:cNvSpPr txBox="1"/>
          <p:nvPr/>
        </p:nvSpPr>
        <p:spPr>
          <a:xfrm>
            <a:off x="6896910" y="3752404"/>
            <a:ext cx="141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อยู่ใน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mode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3C962E-EA08-01BA-2689-62C0D1709801}"/>
              </a:ext>
            </a:extLst>
          </p:cNvPr>
          <p:cNvSpPr txBox="1"/>
          <p:nvPr/>
        </p:nvSpPr>
        <p:spPr>
          <a:xfrm>
            <a:off x="4013054" y="4574125"/>
            <a:ext cx="484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ดังนั้นจึงอ่าน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memory address xFE00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2BE4BA-3478-72C3-D4D5-785C5C6A1CF9}"/>
              </a:ext>
            </a:extLst>
          </p:cNvPr>
          <p:cNvCxnSpPr/>
          <p:nvPr/>
        </p:nvCxnSpPr>
        <p:spPr>
          <a:xfrm>
            <a:off x="3414409" y="5630425"/>
            <a:ext cx="3861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7BDB67-D3F5-FFED-4E1D-6A2C64AA6EE0}"/>
              </a:ext>
            </a:extLst>
          </p:cNvPr>
          <p:cNvSpPr txBox="1"/>
          <p:nvPr/>
        </p:nvSpPr>
        <p:spPr>
          <a:xfrm>
            <a:off x="6269480" y="5640153"/>
            <a:ext cx="330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ทำสลับกับ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simulator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EFDA0CC-DE74-6AE8-4DF2-919E6626C244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75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8" y="650148"/>
            <a:ext cx="4617710" cy="1539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1" y="3524906"/>
            <a:ext cx="5466123" cy="1707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728" y="2417716"/>
            <a:ext cx="51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3.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ตั้งค่า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0xFFFF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ตั้งค่า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msb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(supervisor mode)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8C1E38-1DEC-23E2-338C-1DE905CD9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357" y="661531"/>
            <a:ext cx="6165128" cy="6122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50490" y="1837652"/>
            <a:ext cx="280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1.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โหลด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และโปรแกรม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930" y="5874470"/>
            <a:ext cx="28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4.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เมาส์คลิกที่นี่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กดปุ่มคีย์บอร์ด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1054" y="944251"/>
            <a:ext cx="33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2.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คลิก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next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ไปถึง </a:t>
            </a:r>
            <a:r>
              <a:rPr lang="en-US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addr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x3000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08B99A-59A7-52B3-A988-3B3B84FB2CCA}"/>
              </a:ext>
            </a:extLst>
          </p:cNvPr>
          <p:cNvSpPr/>
          <p:nvPr/>
        </p:nvSpPr>
        <p:spPr>
          <a:xfrm>
            <a:off x="7162800" y="2967318"/>
            <a:ext cx="1084729" cy="259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820AFB-F548-5B8D-C273-54A1205475BF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4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9" y="311526"/>
            <a:ext cx="4401941" cy="640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1619" y="308650"/>
            <a:ext cx="5919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Windows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save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PSR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PC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stack</a:t>
            </a:r>
          </a:p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และใช้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R6 = xFE00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TOS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stack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save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R0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-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R7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</a:t>
            </a:r>
            <a:r>
              <a:rPr lang="th-TH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เรจิสเต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อร์ตัวอื่น ๆ ไว้ด้วย</a:t>
            </a:r>
            <a:b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เพื่อป้องกัน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callee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มาเขียนทับ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39" y="2203439"/>
            <a:ext cx="1037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เวอร์ชัน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Java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แก้ไขค่า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Interrupt Enable (IE)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</a:t>
            </a:r>
          </a:p>
          <a:p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ทำให้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interrupt keyboard 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ทำคำสั่ง 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STI R0, KBSR</a:t>
            </a:r>
            <a:r>
              <a:rPr lang="th-TH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ไม่ได้</a:t>
            </a:r>
            <a:r>
              <a:rPr lang="en-US" sz="2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450849-36D2-8237-63F5-31511105C33C}"/>
              </a:ext>
            </a:extLst>
          </p:cNvPr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2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3849"/>
            <a:ext cx="11246063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90524"/>
            <a:ext cx="11372110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1924"/>
            <a:ext cx="9296400" cy="65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371474"/>
            <a:ext cx="402124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0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95275"/>
            <a:ext cx="1103749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7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610</Words>
  <Application>Microsoft Office PowerPoint</Application>
  <PresentationFormat>Widescreen</PresentationFormat>
  <Paragraphs>82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Kanit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844</cp:revision>
  <dcterms:created xsi:type="dcterms:W3CDTF">2017-01-03T15:09:07Z</dcterms:created>
  <dcterms:modified xsi:type="dcterms:W3CDTF">2024-10-30T09:25:58Z</dcterms:modified>
</cp:coreProperties>
</file>