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378" r:id="rId3"/>
    <p:sldId id="379" r:id="rId4"/>
    <p:sldId id="380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99" r:id="rId14"/>
    <p:sldId id="400" r:id="rId15"/>
    <p:sldId id="389" r:id="rId16"/>
    <p:sldId id="390" r:id="rId17"/>
    <p:sldId id="393" r:id="rId18"/>
    <p:sldId id="394" r:id="rId19"/>
    <p:sldId id="395" r:id="rId20"/>
    <p:sldId id="396" r:id="rId21"/>
    <p:sldId id="39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31EAD7-9125-4DF2-8833-FFD63E001A27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4D8040-7C4B-40AD-93F2-AD2D20BFC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122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D8040-7C4B-40AD-93F2-AD2D20BFC27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224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4D8040-7C4B-40AD-93F2-AD2D20BFC27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187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8A81-E08A-49A9-91AE-DD3ACEBCC90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738BE-6FC3-4D6B-9F6D-5443CD87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465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8A81-E08A-49A9-91AE-DD3ACEBCC90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738BE-6FC3-4D6B-9F6D-5443CD87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009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8A81-E08A-49A9-91AE-DD3ACEBCC90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738BE-6FC3-4D6B-9F6D-5443CD87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923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8A81-E08A-49A9-91AE-DD3ACEBCC90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738BE-6FC3-4D6B-9F6D-5443CD87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810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8A81-E08A-49A9-91AE-DD3ACEBCC90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738BE-6FC3-4D6B-9F6D-5443CD87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06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8A81-E08A-49A9-91AE-DD3ACEBCC90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738BE-6FC3-4D6B-9F6D-5443CD87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63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8A81-E08A-49A9-91AE-DD3ACEBCC90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738BE-6FC3-4D6B-9F6D-5443CD87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015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8A81-E08A-49A9-91AE-DD3ACEBCC90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738BE-6FC3-4D6B-9F6D-5443CD87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85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8A81-E08A-49A9-91AE-DD3ACEBCC90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738BE-6FC3-4D6B-9F6D-5443CD87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8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8A81-E08A-49A9-91AE-DD3ACEBCC90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738BE-6FC3-4D6B-9F6D-5443CD87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057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78A81-E08A-49A9-91AE-DD3ACEBCC90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738BE-6FC3-4D6B-9F6D-5443CD87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972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78A81-E08A-49A9-91AE-DD3ACEBCC90D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738BE-6FC3-4D6B-9F6D-5443CD87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383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3.png"/><Relationship Id="rId7" Type="http://schemas.openxmlformats.org/officeDocument/2006/relationships/image" Target="../media/image26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2.png"/><Relationship Id="rId4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698" y="1110842"/>
            <a:ext cx="11277006" cy="336230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6D90D4C-1DAB-7DC8-9A64-2F669FA71C1F}"/>
              </a:ext>
            </a:extLst>
          </p:cNvPr>
          <p:cNvSpPr txBox="1"/>
          <p:nvPr/>
        </p:nvSpPr>
        <p:spPr>
          <a:xfrm>
            <a:off x="0" y="10998"/>
            <a:ext cx="318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solidFill>
                  <a:srgbClr val="FF0000"/>
                </a:solidFill>
              </a:rPr>
              <a:t>แก้ไขครั้งล่าสุดเมื่อวันที่ </a:t>
            </a:r>
            <a:r>
              <a:rPr lang="en-US" dirty="0">
                <a:solidFill>
                  <a:srgbClr val="FF0000"/>
                </a:solidFill>
              </a:rPr>
              <a:t>19 </a:t>
            </a:r>
            <a:r>
              <a:rPr lang="th-TH" dirty="0">
                <a:solidFill>
                  <a:srgbClr val="FF0000"/>
                </a:solidFill>
              </a:rPr>
              <a:t>กันยายน </a:t>
            </a:r>
            <a:r>
              <a:rPr lang="en-US" dirty="0">
                <a:solidFill>
                  <a:srgbClr val="FF0000"/>
                </a:solidFill>
              </a:rPr>
              <a:t>2567</a:t>
            </a:r>
          </a:p>
        </p:txBody>
      </p:sp>
    </p:spTree>
    <p:extLst>
      <p:ext uri="{BB962C8B-B14F-4D97-AF65-F5344CB8AC3E}">
        <p14:creationId xmlns:p14="http://schemas.microsoft.com/office/powerpoint/2010/main" val="1345041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3156" y="0"/>
            <a:ext cx="2653537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8581" y="0"/>
            <a:ext cx="2435438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4864" y="5229879"/>
            <a:ext cx="2819400" cy="571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3997" y="1136546"/>
            <a:ext cx="3803529" cy="37440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02777" y="446443"/>
            <a:ext cx="23072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reset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ให้เป็น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0000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ก่อน</a:t>
            </a:r>
            <a:endParaRPr lang="en-US" sz="16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LSB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เปลี่ยนทุก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 clock</a:t>
            </a:r>
            <a:b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กระเพื่อม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(ripple)</a:t>
            </a:r>
            <a:b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จาก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LSB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ไป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MSB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394154" y="1859280"/>
            <a:ext cx="50592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2522801" y="1859280"/>
            <a:ext cx="50592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1616154" y="1859280"/>
            <a:ext cx="50592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3322320" y="2702560"/>
            <a:ext cx="769428" cy="1524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3353577" y="3261221"/>
            <a:ext cx="769428" cy="1524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3322320" y="3851870"/>
            <a:ext cx="769428" cy="1524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3302777" y="4366319"/>
            <a:ext cx="769428" cy="1524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399850" y="3261221"/>
            <a:ext cx="769428" cy="1524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399850" y="4381420"/>
            <a:ext cx="769428" cy="1524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1496923" y="4366319"/>
            <a:ext cx="769428" cy="1524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961535" y="4779580"/>
            <a:ext cx="3619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ใช้ </a:t>
            </a:r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neg. edge </a:t>
            </a:r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ไป </a:t>
            </a:r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flip </a:t>
            </a:r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บิตซ้าย</a:t>
            </a:r>
            <a:endParaRPr lang="en-US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961119" y="5690456"/>
            <a:ext cx="3076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ถ้าใช้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D </a:t>
            </a:r>
            <a:r>
              <a:rPr lang="en-US" sz="1600" dirty="0" err="1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flipflop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ก็แปลงให้เป็น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T</a:t>
            </a:r>
            <a:b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โดยบอกให้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invert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ตัวมันเอง</a:t>
            </a:r>
            <a:b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โดยให้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D(t+1) = D’(t)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84462" y="5801379"/>
            <a:ext cx="37012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แบบ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ripple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จะตรงข้ามกับ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synchronous</a:t>
            </a:r>
            <a:b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ที่ </a:t>
            </a:r>
            <a:r>
              <a:rPr lang="en-US" sz="1600" dirty="0" err="1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flipflop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ทุกตัวใช้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clock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ร่วมกัน</a:t>
            </a:r>
            <a:endParaRPr lang="en-US" sz="16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618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9035" y="0"/>
            <a:ext cx="3685500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8439" y="6126441"/>
            <a:ext cx="1969581" cy="73155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9" y="1499905"/>
            <a:ext cx="6076950" cy="26003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21166" y="757656"/>
            <a:ext cx="10807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  <a:r>
              <a:rPr lang="en-US" sz="1600" baseline="-25000" dirty="0">
                <a:latin typeface="Kanit" panose="00000500000000000000" pitchFamily="2" charset="-34"/>
                <a:cs typeface="Kanit" panose="00000500000000000000" pitchFamily="2" charset="-34"/>
              </a:rPr>
              <a:t>8 </a:t>
            </a:r>
            <a:r>
              <a:rPr lang="en-US" sz="1600" dirty="0">
                <a:latin typeface="Kanit" panose="00000500000000000000" pitchFamily="2" charset="-34"/>
                <a:cs typeface="Kanit" panose="00000500000000000000" pitchFamily="2" charset="-34"/>
              </a:rPr>
              <a:t>reset</a:t>
            </a:r>
            <a:endParaRPr lang="th-TH" sz="16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algn="ctr"/>
            <a:r>
              <a:rPr lang="en-US" sz="1600" dirty="0">
                <a:solidFill>
                  <a:srgbClr val="00B05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  <a:r>
              <a:rPr lang="en-US" sz="1600" baseline="-25000" dirty="0">
                <a:solidFill>
                  <a:srgbClr val="00B05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2 </a:t>
            </a:r>
            <a:r>
              <a:rPr lang="en-US" sz="1600" dirty="0">
                <a:solidFill>
                  <a:srgbClr val="00B05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comp</a:t>
            </a:r>
            <a:endParaRPr lang="th-TH" sz="1600" dirty="0">
              <a:solidFill>
                <a:srgbClr val="00B05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algn="ctr"/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  <a:r>
              <a:rPr lang="en-US" sz="1600" baseline="-25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comp</a:t>
            </a:r>
            <a:endParaRPr lang="th-TH" sz="16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21182" y="2159716"/>
            <a:ext cx="10711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  <a:r>
              <a:rPr lang="en-US" sz="1600" baseline="-25000" dirty="0">
                <a:latin typeface="Kanit" panose="00000500000000000000" pitchFamily="2" charset="-34"/>
                <a:cs typeface="Kanit" panose="00000500000000000000" pitchFamily="2" charset="-34"/>
              </a:rPr>
              <a:t>8 </a:t>
            </a:r>
            <a:r>
              <a:rPr lang="en-US" sz="1600" dirty="0">
                <a:latin typeface="Kanit" panose="00000500000000000000" pitchFamily="2" charset="-34"/>
                <a:cs typeface="Kanit" panose="00000500000000000000" pitchFamily="2" charset="-34"/>
              </a:rPr>
              <a:t>reset</a:t>
            </a:r>
            <a:endParaRPr lang="th-TH" sz="16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algn="ctr"/>
            <a:r>
              <a:rPr lang="en-US" sz="1600" dirty="0">
                <a:solidFill>
                  <a:srgbClr val="00B050"/>
                </a:solidFill>
                <a:highlight>
                  <a:srgbClr val="FFFF00"/>
                </a:highlight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  <a:r>
              <a:rPr lang="en-US" sz="1600" baseline="-25000" dirty="0">
                <a:solidFill>
                  <a:srgbClr val="00B050"/>
                </a:solidFill>
                <a:highlight>
                  <a:srgbClr val="FFFF00"/>
                </a:highlight>
                <a:latin typeface="Kanit" panose="00000500000000000000" pitchFamily="2" charset="-34"/>
                <a:cs typeface="Kanit" panose="00000500000000000000" pitchFamily="2" charset="-34"/>
              </a:rPr>
              <a:t>2 </a:t>
            </a:r>
            <a:r>
              <a:rPr lang="en-US" sz="1600" dirty="0">
                <a:solidFill>
                  <a:srgbClr val="00B050"/>
                </a:solidFill>
                <a:highlight>
                  <a:srgbClr val="FFFF00"/>
                </a:highlight>
                <a:latin typeface="Kanit" panose="00000500000000000000" pitchFamily="2" charset="-34"/>
                <a:cs typeface="Kanit" panose="00000500000000000000" pitchFamily="2" charset="-34"/>
              </a:rPr>
              <a:t>reset</a:t>
            </a:r>
            <a:endParaRPr lang="th-TH" sz="1600" dirty="0">
              <a:solidFill>
                <a:srgbClr val="00B050"/>
              </a:solidFill>
              <a:highlight>
                <a:srgbClr val="FFFF00"/>
              </a:highlight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algn="ctr"/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  <a:r>
              <a:rPr lang="en-US" sz="1600" baseline="-25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comp</a:t>
            </a:r>
            <a:endParaRPr lang="th-TH" sz="16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53" y="5077227"/>
            <a:ext cx="2878996" cy="1678934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>
          <a:xfrm>
            <a:off x="2623915" y="4100230"/>
            <a:ext cx="123409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813925" y="396240"/>
            <a:ext cx="223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JK = 11 </a:t>
            </a:r>
            <a:r>
              <a:rPr lang="th-TH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ทำ </a:t>
            </a:r>
            <a:r>
              <a:rPr lang="en-US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comp</a:t>
            </a:r>
            <a:endParaRPr lang="th-TH" sz="14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ทุก </a:t>
            </a:r>
            <a:r>
              <a:rPr lang="en-US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neg. edge </a:t>
            </a:r>
            <a:r>
              <a:rPr lang="th-TH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ของ </a:t>
            </a:r>
            <a:r>
              <a:rPr lang="en-US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count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9813925" y="2023167"/>
                <a:ext cx="22352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JK 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sz="1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sub>
                      <m:sup>
                        <m:r>
                          <a:rPr lang="en-US" sz="1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sz="1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 </a:t>
                </a:r>
                <a:r>
                  <a:rPr lang="th-TH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ทำ </a:t>
                </a:r>
                <a: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comp</a:t>
                </a:r>
                <a:br>
                  <a:rPr lang="th-TH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</a:br>
                <a:r>
                  <a:rPr lang="th-TH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ทุก </a:t>
                </a:r>
                <a: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neg. edge </a:t>
                </a:r>
                <a:r>
                  <a:rPr lang="th-TH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ของ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sz="1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1400" dirty="0">
                  <a:solidFill>
                    <a:srgbClr val="FF0000"/>
                  </a:solidFill>
                  <a:latin typeface="Kanit" panose="00000500000000000000" pitchFamily="2" charset="-34"/>
                  <a:cs typeface="Kanit" panose="00000500000000000000" pitchFamily="2" charset="-34"/>
                </a:endParaRPr>
              </a:p>
              <a:p>
                <a:r>
                  <a:rPr lang="th-TH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ยกเว้นเมื่อ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Kanit" panose="00000500000000000000" pitchFamily="2" charset="-34"/>
                          </a:rPr>
                        </m:ctrlPr>
                      </m:sSubPr>
                      <m:e>
                        <m:r>
                          <a:rPr lang="en-US" sz="1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Kanit" panose="00000500000000000000" pitchFamily="2" charset="-34"/>
                          </a:rPr>
                          <m:t>𝑄</m:t>
                        </m:r>
                      </m:e>
                      <m:sub>
                        <m:r>
                          <a:rPr lang="en-US" sz="1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Kanit" panose="00000500000000000000" pitchFamily="2" charset="-34"/>
                          </a:rPr>
                          <m:t>8</m:t>
                        </m:r>
                      </m:sub>
                    </m:sSub>
                    <m:r>
                      <a:rPr lang="en-US" sz="140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Kanit" panose="00000500000000000000" pitchFamily="2" charset="-34"/>
                      </a:rPr>
                      <m:t>=</m:t>
                    </m:r>
                    <m:r>
                      <a:rPr lang="en-US" sz="14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Kanit" panose="00000500000000000000" pitchFamily="2" charset="-34"/>
                      </a:rPr>
                      <m:t>1</m:t>
                    </m:r>
                    <m:r>
                      <a:rPr lang="th-TH" sz="14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Kanit" panose="00000500000000000000" pitchFamily="2" charset="-34"/>
                      </a:rPr>
                      <m:t> </m:t>
                    </m:r>
                    <m:r>
                      <a:rPr lang="th-TH" sz="1400" i="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Kanit" panose="00000500000000000000" pitchFamily="2" charset="-34"/>
                      </a:rPr>
                      <m:t>ให้</m:t>
                    </m:r>
                    <m:r>
                      <a:rPr lang="th-TH" sz="1400" i="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Kanit" panose="00000500000000000000" pitchFamily="2" charset="-34"/>
                      </a:rPr>
                      <m:t> 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reset</a:t>
                </a:r>
                <a:endParaRPr lang="th-TH" sz="1400" dirty="0">
                  <a:solidFill>
                    <a:srgbClr val="FF0000"/>
                  </a:solidFill>
                  <a:latin typeface="Kanit" panose="00000500000000000000" pitchFamily="2" charset="-34"/>
                  <a:cs typeface="Kanit" panose="00000500000000000000" pitchFamily="2" charset="-34"/>
                </a:endParaRPr>
              </a:p>
              <a:p>
                <a:r>
                  <a:rPr lang="th-TH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เพื่อไม่ให้</a:t>
                </a:r>
                <a: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 </a:t>
                </a:r>
                <a:r>
                  <a:rPr lang="en-US" sz="1400" u="sng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1</a:t>
                </a:r>
                <a: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001 </a:t>
                </a:r>
                <a:r>
                  <a:rPr lang="th-TH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เป็น </a:t>
                </a:r>
                <a: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10</a:t>
                </a:r>
                <a:r>
                  <a:rPr lang="en-US" sz="1400" u="sng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1</a:t>
                </a:r>
                <a: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0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3925" y="2023167"/>
                <a:ext cx="2235200" cy="954107"/>
              </a:xfrm>
              <a:prstGeom prst="rect">
                <a:avLst/>
              </a:prstGeom>
              <a:blipFill>
                <a:blip r:embed="rId6"/>
                <a:stretch>
                  <a:fillRect l="-817" t="-1282" b="-57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9813925" y="3657600"/>
                <a:ext cx="2235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JK = 11 </a:t>
                </a:r>
                <a:r>
                  <a:rPr lang="th-TH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ทำ </a:t>
                </a:r>
                <a: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comp</a:t>
                </a:r>
                <a:b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</a:br>
                <a:r>
                  <a:rPr lang="th-TH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ทุก </a:t>
                </a:r>
                <a: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neg. edge </a:t>
                </a:r>
                <a:r>
                  <a:rPr lang="th-TH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ของ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sz="1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1400" dirty="0">
                  <a:solidFill>
                    <a:srgbClr val="FF0000"/>
                  </a:solidFill>
                  <a:latin typeface="Kanit" panose="00000500000000000000" pitchFamily="2" charset="-34"/>
                  <a:cs typeface="Kanit" panose="00000500000000000000" pitchFamily="2" charset="-34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3925" y="3657600"/>
                <a:ext cx="2235200" cy="523220"/>
              </a:xfrm>
              <a:prstGeom prst="rect">
                <a:avLst/>
              </a:prstGeom>
              <a:blipFill>
                <a:blip r:embed="rId7"/>
                <a:stretch>
                  <a:fillRect l="-817" t="-2326" b="-104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9813924" y="5380672"/>
                <a:ext cx="2473325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JK = </a:t>
                </a:r>
                <a14:m>
                  <m:oMath xmlns:m="http://schemas.openxmlformats.org/officeDocument/2006/math">
                    <m:r>
                      <a:rPr lang="en-US" sz="1400" b="0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1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sz="1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sSub>
                      <m:sSubPr>
                        <m:ctrlPr>
                          <a:rPr lang="en-US" sz="1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sz="1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1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 </a:t>
                </a:r>
                <a:r>
                  <a:rPr lang="th-TH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ทำ </a:t>
                </a:r>
                <a: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reset</a:t>
                </a:r>
              </a:p>
              <a:p>
                <a:r>
                  <a:rPr lang="th-TH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ทุก </a:t>
                </a:r>
                <a: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neg. edge </a:t>
                </a:r>
                <a:r>
                  <a:rPr lang="th-TH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ของ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sz="1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b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</a:br>
                <a:r>
                  <a:rPr lang="th-TH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ยกเว้นเมื่อ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sz="1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sSub>
                      <m:sSubPr>
                        <m:ctrlPr>
                          <a:rPr lang="en-US" sz="1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sz="1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 </a:t>
                </a:r>
                <a:r>
                  <a:rPr lang="th-TH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ให้ </a:t>
                </a:r>
                <a: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comp</a:t>
                </a:r>
                <a:endParaRPr lang="th-TH" sz="1400" dirty="0">
                  <a:solidFill>
                    <a:srgbClr val="FF0000"/>
                  </a:solidFill>
                  <a:latin typeface="Kanit" panose="00000500000000000000" pitchFamily="2" charset="-34"/>
                  <a:cs typeface="Kanit" panose="00000500000000000000" pitchFamily="2" charset="-34"/>
                </a:endParaRPr>
              </a:p>
              <a:p>
                <a:r>
                  <a:rPr lang="th-TH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เพื่อเปลี่ยน </a:t>
                </a:r>
                <a: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0</a:t>
                </a:r>
                <a:r>
                  <a:rPr lang="en-US" sz="1400" u="sng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11</a:t>
                </a:r>
                <a: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1 </a:t>
                </a:r>
                <a:r>
                  <a:rPr lang="th-TH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เป็น </a:t>
                </a:r>
                <a:r>
                  <a:rPr lang="en-US" sz="1400" u="sng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1</a:t>
                </a:r>
                <a:r>
                  <a:rPr lang="en-US" sz="1400" dirty="0">
                    <a:solidFill>
                      <a:srgbClr val="FF0000"/>
                    </a:solidFill>
                    <a:latin typeface="Kanit" panose="00000500000000000000" pitchFamily="2" charset="-34"/>
                    <a:cs typeface="Kanit" panose="00000500000000000000" pitchFamily="2" charset="-34"/>
                  </a:rPr>
                  <a:t>000</a:t>
                </a:r>
                <a:endParaRPr lang="th-TH" sz="1400" dirty="0">
                  <a:solidFill>
                    <a:srgbClr val="FF0000"/>
                  </a:solidFill>
                  <a:latin typeface="Kanit" panose="00000500000000000000" pitchFamily="2" charset="-34"/>
                  <a:cs typeface="Kanit" panose="00000500000000000000" pitchFamily="2" charset="-34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3924" y="5380672"/>
                <a:ext cx="2473325" cy="954107"/>
              </a:xfrm>
              <a:prstGeom prst="rect">
                <a:avLst/>
              </a:prstGeom>
              <a:blipFill>
                <a:blip r:embed="rId8"/>
                <a:stretch>
                  <a:fillRect l="-739" t="-1282" r="-1970" b="-57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1865032" y="4173229"/>
            <a:ext cx="46542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ทำแบบ </a:t>
            </a:r>
            <a:r>
              <a:rPr lang="en-US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ripple </a:t>
            </a:r>
            <a: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ออกแบบยาก ต้องกะเอาเอง</a:t>
            </a:r>
            <a:b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ใช้ </a:t>
            </a:r>
            <a:r>
              <a:rPr lang="en-US" sz="2000" dirty="0" err="1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Karnaugh</a:t>
            </a:r>
            <a:r>
              <a:rPr lang="en-US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 map </a:t>
            </a:r>
            <a: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ไม่ได้</a:t>
            </a:r>
            <a:endParaRPr lang="en-US" sz="20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62898" y="511435"/>
            <a:ext cx="10807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  <a:r>
              <a:rPr lang="en-US" sz="1600" baseline="-25000" dirty="0">
                <a:latin typeface="Kanit" panose="00000500000000000000" pitchFamily="2" charset="-34"/>
                <a:cs typeface="Kanit" panose="00000500000000000000" pitchFamily="2" charset="-34"/>
              </a:rPr>
              <a:t>8 </a:t>
            </a:r>
            <a:r>
              <a:rPr lang="en-US" sz="1600" dirty="0">
                <a:latin typeface="Kanit" panose="00000500000000000000" pitchFamily="2" charset="-34"/>
                <a:cs typeface="Kanit" panose="00000500000000000000" pitchFamily="2" charset="-34"/>
              </a:rPr>
              <a:t>reset</a:t>
            </a:r>
            <a:b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en-US" sz="1600" dirty="0">
                <a:solidFill>
                  <a:srgbClr val="00B0F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  <a:r>
              <a:rPr lang="en-US" sz="1600" baseline="-25000" dirty="0">
                <a:solidFill>
                  <a:srgbClr val="00B0F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4 </a:t>
            </a:r>
            <a:r>
              <a:rPr lang="en-US" sz="1600" dirty="0">
                <a:solidFill>
                  <a:srgbClr val="00B0F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comp</a:t>
            </a:r>
            <a:endParaRPr lang="th-TH" sz="1600" dirty="0">
              <a:solidFill>
                <a:srgbClr val="00B0F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algn="ctr"/>
            <a:r>
              <a:rPr lang="en-US" sz="1600" dirty="0">
                <a:solidFill>
                  <a:srgbClr val="00B05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  <a:r>
              <a:rPr lang="en-US" sz="1600" baseline="-25000" dirty="0">
                <a:solidFill>
                  <a:srgbClr val="00B05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2 </a:t>
            </a:r>
            <a:r>
              <a:rPr lang="en-US" sz="1600" dirty="0">
                <a:solidFill>
                  <a:srgbClr val="00B05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comp</a:t>
            </a:r>
            <a:endParaRPr lang="th-TH" sz="1600" dirty="0">
              <a:solidFill>
                <a:srgbClr val="00B05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algn="ctr"/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  <a:r>
              <a:rPr lang="en-US" sz="1600" baseline="-25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comp</a:t>
            </a:r>
            <a:endParaRPr lang="th-TH" sz="16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921166" y="1913495"/>
            <a:ext cx="10807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highlight>
                  <a:srgbClr val="FFFF00"/>
                </a:highlight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  <a:r>
              <a:rPr lang="en-US" sz="1600" baseline="-25000" dirty="0">
                <a:highlight>
                  <a:srgbClr val="FFFF00"/>
                </a:highlight>
                <a:latin typeface="Kanit" panose="00000500000000000000" pitchFamily="2" charset="-34"/>
                <a:cs typeface="Kanit" panose="00000500000000000000" pitchFamily="2" charset="-34"/>
              </a:rPr>
              <a:t>8 </a:t>
            </a:r>
            <a:r>
              <a:rPr lang="en-US" sz="1600" dirty="0">
                <a:highlight>
                  <a:srgbClr val="FFFF00"/>
                </a:highlight>
                <a:latin typeface="Kanit" panose="00000500000000000000" pitchFamily="2" charset="-34"/>
                <a:cs typeface="Kanit" panose="00000500000000000000" pitchFamily="2" charset="-34"/>
              </a:rPr>
              <a:t>comp</a:t>
            </a:r>
            <a:endParaRPr lang="th-TH" sz="1600" dirty="0">
              <a:highlight>
                <a:srgbClr val="FFFF00"/>
              </a:highlight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algn="ctr"/>
            <a:r>
              <a:rPr lang="en-US" sz="1600" dirty="0">
                <a:solidFill>
                  <a:srgbClr val="00B0F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  <a:r>
              <a:rPr lang="en-US" sz="1600" baseline="-25000" dirty="0">
                <a:solidFill>
                  <a:srgbClr val="00B0F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4 </a:t>
            </a:r>
            <a:r>
              <a:rPr lang="en-US" sz="1600" dirty="0">
                <a:solidFill>
                  <a:srgbClr val="00B0F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comp</a:t>
            </a:r>
            <a:endParaRPr lang="th-TH" sz="1600" dirty="0">
              <a:solidFill>
                <a:srgbClr val="00B0F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algn="ctr"/>
            <a:r>
              <a:rPr lang="en-US" sz="1600" dirty="0">
                <a:solidFill>
                  <a:srgbClr val="00B05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  <a:r>
              <a:rPr lang="en-US" sz="1600" baseline="-25000" dirty="0">
                <a:solidFill>
                  <a:srgbClr val="00B05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2 </a:t>
            </a:r>
            <a:r>
              <a:rPr lang="en-US" sz="1600" dirty="0">
                <a:solidFill>
                  <a:srgbClr val="00B05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comp</a:t>
            </a:r>
            <a:endParaRPr lang="th-TH" sz="1600" dirty="0">
              <a:solidFill>
                <a:srgbClr val="00B05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algn="ctr"/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  <a:r>
              <a:rPr lang="en-US" sz="1600" baseline="-25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comp</a:t>
            </a:r>
            <a:endParaRPr lang="th-TH" sz="16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762898" y="2159716"/>
            <a:ext cx="10807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  <a:r>
              <a:rPr lang="en-US" sz="1600" baseline="-25000" dirty="0">
                <a:latin typeface="Kanit" panose="00000500000000000000" pitchFamily="2" charset="-34"/>
                <a:cs typeface="Kanit" panose="00000500000000000000" pitchFamily="2" charset="-34"/>
              </a:rPr>
              <a:t>8 </a:t>
            </a:r>
            <a:r>
              <a:rPr lang="en-US" sz="1600" dirty="0">
                <a:latin typeface="Kanit" panose="00000500000000000000" pitchFamily="2" charset="-34"/>
                <a:cs typeface="Kanit" panose="00000500000000000000" pitchFamily="2" charset="-34"/>
              </a:rPr>
              <a:t>reset</a:t>
            </a:r>
            <a:endParaRPr lang="th-TH" sz="16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algn="ctr"/>
            <a:r>
              <a:rPr lang="en-US" sz="1600" dirty="0">
                <a:solidFill>
                  <a:srgbClr val="00B05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  <a:r>
              <a:rPr lang="en-US" sz="1600" baseline="-25000" dirty="0">
                <a:solidFill>
                  <a:srgbClr val="00B05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2 </a:t>
            </a:r>
            <a:r>
              <a:rPr lang="en-US" sz="1600" dirty="0">
                <a:solidFill>
                  <a:srgbClr val="00B05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comp</a:t>
            </a:r>
            <a:endParaRPr lang="th-TH" sz="1600" dirty="0">
              <a:solidFill>
                <a:srgbClr val="00B05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algn="ctr"/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  <a:r>
              <a:rPr lang="en-US" sz="1600" baseline="-25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comp</a:t>
            </a:r>
            <a:endParaRPr lang="th-TH" sz="16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000300" y="1254937"/>
            <a:ext cx="10807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  <a:r>
              <a:rPr lang="en-US" sz="1600" baseline="-25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comp</a:t>
            </a:r>
            <a:endParaRPr lang="th-TH" sz="16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46914" y="1249983"/>
            <a:ext cx="10807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  <a:r>
              <a:rPr lang="en-US" sz="1600" baseline="-25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comp</a:t>
            </a:r>
            <a:endParaRPr lang="th-TH" sz="16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997747" y="2652159"/>
            <a:ext cx="10807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  <a:r>
              <a:rPr lang="en-US" sz="1600" baseline="-25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comp</a:t>
            </a:r>
            <a:endParaRPr lang="th-TH" sz="16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835811" y="2646040"/>
            <a:ext cx="10807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  <a:r>
              <a:rPr lang="en-US" sz="1600" baseline="-25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comp</a:t>
            </a:r>
            <a:endParaRPr lang="th-TH" sz="16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682657" y="2638720"/>
            <a:ext cx="10807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  <a:r>
              <a:rPr lang="en-US" sz="1600" baseline="-25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comp</a:t>
            </a:r>
            <a:endParaRPr lang="th-TH" sz="16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77149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2289" y="1770707"/>
            <a:ext cx="9177451" cy="354976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77760" y="573057"/>
            <a:ext cx="1046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</a:t>
            </a:r>
            <a:br>
              <a:rPr lang="en-US" dirty="0"/>
            </a:br>
            <a:r>
              <a:rPr lang="en-US" dirty="0"/>
              <a:t>1000 (8)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/>
              <a:t>001 (9)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000 (0)</a:t>
            </a:r>
          </a:p>
        </p:txBody>
      </p:sp>
      <p:sp>
        <p:nvSpPr>
          <p:cNvPr id="4" name="TextBox 3"/>
          <p:cNvSpPr txBox="1"/>
          <p:nvPr/>
        </p:nvSpPr>
        <p:spPr>
          <a:xfrm rot="21064582">
            <a:off x="6348619" y="1202174"/>
            <a:ext cx="116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neg. edge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77774" y="573057"/>
            <a:ext cx="1046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…</a:t>
            </a:r>
            <a:br>
              <a:rPr lang="en-US" dirty="0"/>
            </a:br>
            <a:r>
              <a:rPr lang="en-US" dirty="0"/>
              <a:t>0000 (0)</a:t>
            </a:r>
            <a:br>
              <a:rPr lang="en-US" dirty="0"/>
            </a:br>
            <a:r>
              <a:rPr lang="en-US" dirty="0"/>
              <a:t>0000 (0)</a:t>
            </a:r>
            <a:br>
              <a:rPr lang="en-US" dirty="0"/>
            </a:br>
            <a:r>
              <a:rPr lang="en-US" dirty="0"/>
              <a:t>000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/>
              <a:t> (1)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379099" y="1422400"/>
            <a:ext cx="1172713" cy="18288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956916" y="5575005"/>
            <a:ext cx="40440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009 </a:t>
            </a:r>
            <a:r>
              <a:rPr lang="th-TH" sz="2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จะนับต่อเป็น </a:t>
            </a:r>
            <a:r>
              <a:rPr lang="en-US" sz="2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010</a:t>
            </a:r>
            <a:br>
              <a:rPr lang="en-US" sz="2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en-US" sz="2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099 </a:t>
            </a:r>
            <a:r>
              <a:rPr lang="th-TH" sz="2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จะนับต่อเป็น </a:t>
            </a:r>
            <a:r>
              <a:rPr lang="en-US" sz="2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26758172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780" y="991671"/>
            <a:ext cx="10451488" cy="477893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705079" y="778311"/>
            <a:ext cx="76636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ใช้ </a:t>
            </a:r>
            <a:r>
              <a:rPr lang="en-US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T </a:t>
            </a:r>
            <a:r>
              <a:rPr lang="en-US" sz="2000" dirty="0" err="1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flipflop</a:t>
            </a:r>
            <a:br>
              <a:rPr lang="en-US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แบบ </a:t>
            </a:r>
            <a:r>
              <a:rPr lang="en-US" sz="2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synchronous</a:t>
            </a:r>
            <a:r>
              <a:rPr lang="en-US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จะเขียน </a:t>
            </a:r>
            <a:r>
              <a:rPr lang="en-US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truth table </a:t>
            </a:r>
            <a: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และทำ </a:t>
            </a:r>
            <a:r>
              <a:rPr lang="en-US" sz="2000" dirty="0" err="1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Karnaugh</a:t>
            </a:r>
            <a:r>
              <a:rPr lang="en-US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 map </a:t>
            </a:r>
            <a: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ได้</a:t>
            </a:r>
            <a:endParaRPr lang="en-US" sz="20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75225" y="5770604"/>
            <a:ext cx="1988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ตัวทดไปหลักถัดไป</a:t>
            </a:r>
            <a:b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(carry out)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350861" y="1560230"/>
            <a:ext cx="123409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06262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588" y="307246"/>
            <a:ext cx="3239966" cy="227531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4C51E05-E812-9C9B-2431-7F42D28ABBDB}"/>
              </a:ext>
            </a:extLst>
          </p:cNvPr>
          <p:cNvSpPr txBox="1"/>
          <p:nvPr/>
        </p:nvSpPr>
        <p:spPr>
          <a:xfrm>
            <a:off x="9744074" y="6581001"/>
            <a:ext cx="24479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ยังไม่ได้ทำรูป </a:t>
            </a:r>
            <a:r>
              <a:rPr lang="en-US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th-TH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ใช้ </a:t>
            </a:r>
            <a:r>
              <a:rPr lang="en-US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Logisim </a:t>
            </a:r>
            <a:r>
              <a:rPr lang="th-TH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วาดก็ได้</a:t>
            </a:r>
            <a:r>
              <a:rPr lang="en-US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79288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7536" y="0"/>
            <a:ext cx="4011044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970" y="6120456"/>
            <a:ext cx="3371630" cy="73754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94800" y="108188"/>
            <a:ext cx="2878996" cy="16789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45144" y="477520"/>
            <a:ext cx="1511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</a:t>
            </a:r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ให้นับ</a:t>
            </a:r>
          </a:p>
          <a:p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0 </a:t>
            </a:r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หยุดนับ</a:t>
            </a:r>
            <a:endParaRPr lang="en-US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60900" y="108188"/>
            <a:ext cx="24938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JK = 11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ทำ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comp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ทุก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clock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60900" y="1652508"/>
            <a:ext cx="24938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JK = 11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ทำ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comp</a:t>
            </a:r>
            <a:b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เมื่อบิตทางขวาเป็น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หมด</a:t>
            </a:r>
            <a:endParaRPr lang="en-US" sz="16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60900" y="3227308"/>
            <a:ext cx="24938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JK = 11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ทำ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comp</a:t>
            </a:r>
            <a:b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เมื่อบิตทางขวาเป็น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หมด</a:t>
            </a:r>
            <a:endParaRPr lang="en-US" sz="16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60900" y="4719488"/>
            <a:ext cx="24938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JK = 11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ทำ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comp</a:t>
            </a:r>
            <a:b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เมื่อบิตทางขวาเป็น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หมด</a:t>
            </a:r>
            <a:endParaRPr lang="en-US" sz="16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12000" y="6258395"/>
            <a:ext cx="4632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แบบ </a:t>
            </a:r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synchronous </a:t>
            </a:r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ออกแบบง่ายกว่า </a:t>
            </a:r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ripple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2310221" y="6740380"/>
            <a:ext cx="123409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93655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4712" y="0"/>
            <a:ext cx="5529821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780" y="6119554"/>
            <a:ext cx="3113448" cy="7384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25099" y="1195058"/>
            <a:ext cx="27931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นับขึ้นหรือลงก็ได้</a:t>
            </a:r>
            <a:b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Up = 1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นับขึ้น</a:t>
            </a:r>
            <a:b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Down = 1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นับลง</a:t>
            </a:r>
          </a:p>
          <a:p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Up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มี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priority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มากกว่า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Down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22969" y="1195058"/>
            <a:ext cx="48337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latin typeface="Kanit" panose="00000500000000000000" pitchFamily="2" charset="-34"/>
                <a:cs typeface="Kanit" panose="00000500000000000000" pitchFamily="2" charset="-34"/>
              </a:rPr>
              <a:t>นับขึ้นคือ ถ้าบิตทางขวาเป็น </a:t>
            </a:r>
            <a:r>
              <a:rPr lang="en-US" dirty="0">
                <a:latin typeface="Kanit" panose="00000500000000000000" pitchFamily="2" charset="-34"/>
                <a:cs typeface="Kanit" panose="00000500000000000000" pitchFamily="2" charset="-34"/>
              </a:rPr>
              <a:t>1 </a:t>
            </a:r>
            <a:r>
              <a:rPr lang="th-TH" dirty="0">
                <a:latin typeface="Kanit" panose="00000500000000000000" pitchFamily="2" charset="-34"/>
                <a:cs typeface="Kanit" panose="00000500000000000000" pitchFamily="2" charset="-34"/>
              </a:rPr>
              <a:t>หมด ให้ </a:t>
            </a:r>
            <a:r>
              <a:rPr lang="en-US" dirty="0">
                <a:latin typeface="Kanit" panose="00000500000000000000" pitchFamily="2" charset="-34"/>
                <a:cs typeface="Kanit" panose="00000500000000000000" pitchFamily="2" charset="-34"/>
              </a:rPr>
              <a:t>comp</a:t>
            </a:r>
            <a:r>
              <a:rPr lang="th-TH" dirty="0">
                <a:latin typeface="Kanit" panose="00000500000000000000" pitchFamily="2" charset="-34"/>
                <a:cs typeface="Kanit" panose="00000500000000000000" pitchFamily="2" charset="-34"/>
              </a:rPr>
              <a:t> เช่น</a:t>
            </a:r>
          </a:p>
          <a:p>
            <a:r>
              <a:rPr lang="en-US" dirty="0">
                <a:latin typeface="Kanit" panose="00000500000000000000" pitchFamily="2" charset="-34"/>
                <a:cs typeface="Kanit" panose="00000500000000000000" pitchFamily="2" charset="-34"/>
              </a:rPr>
              <a:t>0111 → </a:t>
            </a:r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100</a:t>
            </a:r>
            <a:r>
              <a:rPr lang="en-US" dirty="0">
                <a:latin typeface="Kanit" panose="00000500000000000000" pitchFamily="2" charset="-34"/>
                <a:cs typeface="Kanit" panose="00000500000000000000" pitchFamily="2" charset="-34"/>
              </a:rPr>
              <a:t>0</a:t>
            </a:r>
            <a:br>
              <a:rPr lang="en-US" dirty="0">
                <a:latin typeface="Kanit" panose="00000500000000000000" pitchFamily="2" charset="-34"/>
                <a:cs typeface="Kanit" panose="00000500000000000000" pitchFamily="2" charset="-34"/>
              </a:rPr>
            </a:br>
            <a:br>
              <a:rPr lang="en-US" dirty="0"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th-TH" dirty="0">
                <a:latin typeface="Kanit" panose="00000500000000000000" pitchFamily="2" charset="-34"/>
                <a:cs typeface="Kanit" panose="00000500000000000000" pitchFamily="2" charset="-34"/>
              </a:rPr>
              <a:t>นับลงคือ ถ้าบิตทางขวาเป็น </a:t>
            </a:r>
            <a:r>
              <a:rPr lang="en-US" dirty="0">
                <a:latin typeface="Kanit" panose="00000500000000000000" pitchFamily="2" charset="-34"/>
                <a:cs typeface="Kanit" panose="00000500000000000000" pitchFamily="2" charset="-34"/>
              </a:rPr>
              <a:t>0 </a:t>
            </a:r>
            <a:r>
              <a:rPr lang="th-TH" dirty="0">
                <a:latin typeface="Kanit" panose="00000500000000000000" pitchFamily="2" charset="-34"/>
                <a:cs typeface="Kanit" panose="00000500000000000000" pitchFamily="2" charset="-34"/>
              </a:rPr>
              <a:t>หมด ให้ </a:t>
            </a:r>
            <a:r>
              <a:rPr lang="en-US" dirty="0">
                <a:latin typeface="Kanit" panose="00000500000000000000" pitchFamily="2" charset="-34"/>
                <a:cs typeface="Kanit" panose="00000500000000000000" pitchFamily="2" charset="-34"/>
              </a:rPr>
              <a:t>comp </a:t>
            </a:r>
            <a:r>
              <a:rPr lang="th-TH" dirty="0">
                <a:latin typeface="Kanit" panose="00000500000000000000" pitchFamily="2" charset="-34"/>
                <a:cs typeface="Kanit" panose="00000500000000000000" pitchFamily="2" charset="-34"/>
              </a:rPr>
              <a:t>เช่น</a:t>
            </a:r>
          </a:p>
          <a:p>
            <a:r>
              <a:rPr lang="en-US" dirty="0">
                <a:latin typeface="Kanit" panose="00000500000000000000" pitchFamily="2" charset="-34"/>
                <a:cs typeface="Kanit" panose="00000500000000000000" pitchFamily="2" charset="-34"/>
              </a:rPr>
              <a:t>1000 → </a:t>
            </a:r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011</a:t>
            </a:r>
            <a:r>
              <a:rPr lang="en-US" dirty="0">
                <a:latin typeface="Kanit" panose="00000500000000000000" pitchFamily="2" charset="-34"/>
                <a:cs typeface="Kanit" panose="00000500000000000000" pitchFamily="2" charset="-34"/>
              </a:rPr>
              <a:t>1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95261" y="6721510"/>
            <a:ext cx="123409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67860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260" y="878827"/>
            <a:ext cx="4608297" cy="224525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5594" y="4101"/>
            <a:ext cx="6714875" cy="68538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260" y="6031126"/>
            <a:ext cx="3692351" cy="70330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260" y="3706408"/>
            <a:ext cx="4606753" cy="185360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982720" y="4114800"/>
            <a:ext cx="1869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เรียงตาม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priority</a:t>
            </a:r>
          </a:p>
        </p:txBody>
      </p:sp>
    </p:spTree>
    <p:extLst>
      <p:ext uri="{BB962C8B-B14F-4D97-AF65-F5344CB8AC3E}">
        <p14:creationId xmlns:p14="http://schemas.microsoft.com/office/powerpoint/2010/main" val="11376520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513" y="1027283"/>
            <a:ext cx="10016725" cy="487924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59279" y="657951"/>
            <a:ext cx="34291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นับถึง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1001 (9)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แล้วให้โหลด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0000 (0)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40880" y="657951"/>
            <a:ext cx="36400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นับถึง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1010 (10)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แล้วให้เคลียร์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0000 (0)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59280" y="2912908"/>
            <a:ext cx="8500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Sync.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88480" y="2912908"/>
            <a:ext cx="8500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Async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36FFFD-14F7-0800-B65D-F5F9AB1E5F72}"/>
              </a:ext>
            </a:extLst>
          </p:cNvPr>
          <p:cNvSpPr txBox="1"/>
          <p:nvPr/>
        </p:nvSpPr>
        <p:spPr>
          <a:xfrm>
            <a:off x="1562100" y="5768029"/>
            <a:ext cx="9801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แบบ </a:t>
            </a:r>
            <a:r>
              <a:rPr lang="en-US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(a) </a:t>
            </a:r>
            <a:r>
              <a:rPr lang="th-TH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ดีกว่า เพราะไม่สร้างเอา</a:t>
            </a:r>
            <a:r>
              <a:rPr lang="th-TH" sz="1200" dirty="0" err="1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พุต</a:t>
            </a:r>
            <a:r>
              <a:rPr lang="th-TH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en-US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(1010) </a:t>
            </a:r>
            <a:r>
              <a:rPr lang="th-TH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ที่ผิดออกมา แบบ </a:t>
            </a:r>
            <a:r>
              <a:rPr lang="en-US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(b) </a:t>
            </a:r>
            <a:r>
              <a:rPr lang="th-TH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จะสร้าง </a:t>
            </a:r>
            <a:r>
              <a:rPr lang="en-US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1010 </a:t>
            </a:r>
            <a:r>
              <a:rPr lang="th-TH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ออกมา เป็นเวลาสั้น ๆ </a:t>
            </a:r>
            <a:r>
              <a:rPr lang="en-US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(ns) </a:t>
            </a:r>
            <a:r>
              <a:rPr lang="th-TH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เท่ากับ </a:t>
            </a:r>
            <a:r>
              <a:rPr lang="en-US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propagation delay </a:t>
            </a:r>
            <a:r>
              <a:rPr lang="th-TH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ที่ใช้ </a:t>
            </a:r>
            <a:r>
              <a:rPr lang="en-US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reset flipflop</a:t>
            </a:r>
          </a:p>
        </p:txBody>
      </p:sp>
    </p:spTree>
    <p:extLst>
      <p:ext uri="{BB962C8B-B14F-4D97-AF65-F5344CB8AC3E}">
        <p14:creationId xmlns:p14="http://schemas.microsoft.com/office/powerpoint/2010/main" val="36967358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6589" y="178281"/>
            <a:ext cx="4134751" cy="65067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667" y="3616994"/>
            <a:ext cx="6322668" cy="29444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6239" y="940196"/>
            <a:ext cx="3011806" cy="142733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456365" y="3827667"/>
            <a:ext cx="66027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ออกแบบสำหรับกรณี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state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เริ่มต้นเป็น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000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ก็พอ ไม่ต้องสนใจ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 011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กับ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111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3BEC582-3CC7-6E44-1204-295370CDFF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2562" y="485664"/>
            <a:ext cx="3073305" cy="2914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317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888" y="240249"/>
            <a:ext cx="2443310" cy="642778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589" y="6034106"/>
            <a:ext cx="1422473" cy="63392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94387" y="351137"/>
            <a:ext cx="24886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จะโหลดอินพุต</a:t>
            </a:r>
          </a:p>
          <a:p>
            <a:pPr algn="r"/>
            <a: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ไปเก็บใน </a:t>
            </a:r>
            <a:r>
              <a:rPr lang="en-US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register</a:t>
            </a:r>
          </a:p>
          <a:p>
            <a:pPr algn="r"/>
            <a: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ทุกครั้งที่ได้ </a:t>
            </a:r>
            <a:r>
              <a:rPr lang="en-US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clock</a:t>
            </a:r>
          </a:p>
        </p:txBody>
      </p:sp>
    </p:spTree>
    <p:extLst>
      <p:ext uri="{BB962C8B-B14F-4D97-AF65-F5344CB8AC3E}">
        <p14:creationId xmlns:p14="http://schemas.microsoft.com/office/powerpoint/2010/main" val="10500425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679" y="345603"/>
            <a:ext cx="4647429" cy="618344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0690" y="1462668"/>
            <a:ext cx="3793009" cy="394931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1342" y="5824197"/>
            <a:ext cx="3286125" cy="7048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1865870" y="1940009"/>
            <a:ext cx="12357" cy="446546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537254" y="1955219"/>
            <a:ext cx="12357" cy="446546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171567" y="1940008"/>
            <a:ext cx="12357" cy="446546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818237" y="1955219"/>
            <a:ext cx="12357" cy="446546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461560" y="1940008"/>
            <a:ext cx="12357" cy="446546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911390" y="862091"/>
            <a:ext cx="36670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จุดไฟ </a:t>
            </a:r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4 </a:t>
            </a:r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ดวงให้ติดตามลำดับ ทีละดวง</a:t>
            </a:r>
          </a:p>
          <a:p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มี </a:t>
            </a:r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</a:t>
            </a:r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ช่องเดียวที่ </a:t>
            </a:r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T</a:t>
            </a:r>
            <a:r>
              <a:rPr lang="en-US" baseline="-25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3</a:t>
            </a:r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วนไปเรื่อย ๆ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2053" y="3159903"/>
            <a:ext cx="411375" cy="43797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9406" y="3968963"/>
            <a:ext cx="411375" cy="43797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3719" y="4838054"/>
            <a:ext cx="411375" cy="43797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40389" y="5738643"/>
            <a:ext cx="411375" cy="43797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27077" y="1106422"/>
            <a:ext cx="1574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ทำงานที่</a:t>
            </a:r>
            <a:b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neg. edge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93710" y="3526411"/>
            <a:ext cx="2189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ทำงานได้ผลเหมือนกัน</a:t>
            </a:r>
            <a:b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initial value = 3</a:t>
            </a:r>
          </a:p>
        </p:txBody>
      </p:sp>
    </p:spTree>
    <p:extLst>
      <p:ext uri="{BB962C8B-B14F-4D97-AF65-F5344CB8AC3E}">
        <p14:creationId xmlns:p14="http://schemas.microsoft.com/office/powerpoint/2010/main" val="24144582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090921" cy="322447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9649" y="3079030"/>
            <a:ext cx="5920916" cy="299097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114" y="6128952"/>
            <a:ext cx="3333750" cy="6191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382450" y="2444213"/>
            <a:ext cx="28927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MSB = LSB’</a:t>
            </a:r>
            <a:b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ที่เหลือ </a:t>
            </a:r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shift right </a:t>
            </a:r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ตามปกติ</a:t>
            </a:r>
            <a:endParaRPr lang="en-US" baseline="-250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3114" y="3389884"/>
            <a:ext cx="57065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ข้อเสียของวิธีก่อนหน้านี้คือ ใช้ </a:t>
            </a:r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flipflop </a:t>
            </a:r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มากถึง </a:t>
            </a:r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n </a:t>
            </a:r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ตัว หรือต้องใช้ </a:t>
            </a:r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decoder </a:t>
            </a:r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ขนาดใหญ่ แต่ว </a:t>
            </a:r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Johnson counter </a:t>
            </a:r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ใช้ </a:t>
            </a:r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flipflop</a:t>
            </a:r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 แค่ </a:t>
            </a:r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n/2 </a:t>
            </a:r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ตัว</a:t>
            </a:r>
            <a:endParaRPr lang="en-US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7324564" y="3747482"/>
            <a:ext cx="2156365" cy="479078"/>
          </a:xfrm>
          <a:custGeom>
            <a:avLst/>
            <a:gdLst>
              <a:gd name="connsiteX0" fmla="*/ 1951516 w 2156365"/>
              <a:gd name="connsiteY0" fmla="*/ 286038 h 479078"/>
              <a:gd name="connsiteX1" fmla="*/ 2103916 w 2156365"/>
              <a:gd name="connsiteY1" fmla="*/ 113318 h 479078"/>
              <a:gd name="connsiteX2" fmla="*/ 1159036 w 2156365"/>
              <a:gd name="connsiteY2" fmla="*/ 1558 h 479078"/>
              <a:gd name="connsiteX3" fmla="*/ 51596 w 2156365"/>
              <a:gd name="connsiteY3" fmla="*/ 194598 h 479078"/>
              <a:gd name="connsiteX4" fmla="*/ 285276 w 2156365"/>
              <a:gd name="connsiteY4" fmla="*/ 479078 h 479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56365" h="479078">
                <a:moveTo>
                  <a:pt x="1951516" y="286038"/>
                </a:moveTo>
                <a:cubicBezTo>
                  <a:pt x="2093756" y="223384"/>
                  <a:pt x="2235996" y="160731"/>
                  <a:pt x="2103916" y="113318"/>
                </a:cubicBezTo>
                <a:cubicBezTo>
                  <a:pt x="1971836" y="65905"/>
                  <a:pt x="1501089" y="-11989"/>
                  <a:pt x="1159036" y="1558"/>
                </a:cubicBezTo>
                <a:cubicBezTo>
                  <a:pt x="816983" y="15105"/>
                  <a:pt x="197222" y="115011"/>
                  <a:pt x="51596" y="194598"/>
                </a:cubicBezTo>
                <a:cubicBezTo>
                  <a:pt x="-94030" y="274185"/>
                  <a:pt x="95623" y="376631"/>
                  <a:pt x="285276" y="479078"/>
                </a:cubicBezTo>
              </a:path>
            </a:pathLst>
          </a:custGeom>
          <a:noFill/>
          <a:ln>
            <a:solidFill>
              <a:srgbClr val="FF7C80"/>
            </a:solidFill>
            <a:prstDash val="dash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9001760" y="3881120"/>
            <a:ext cx="264160" cy="277900"/>
          </a:xfrm>
          <a:prstGeom prst="ellipse">
            <a:avLst/>
          </a:prstGeom>
          <a:noFill/>
          <a:ln>
            <a:solidFill>
              <a:srgbClr val="FF7C80"/>
            </a:solidFill>
            <a:prstDash val="dash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615421" y="4097770"/>
            <a:ext cx="264160" cy="277900"/>
          </a:xfrm>
          <a:prstGeom prst="ellipse">
            <a:avLst/>
          </a:prstGeom>
          <a:noFill/>
          <a:ln>
            <a:solidFill>
              <a:srgbClr val="FF7C80"/>
            </a:solidFill>
            <a:prstDash val="dash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932916" y="6095835"/>
            <a:ext cx="61051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เอา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shift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เข้ามา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n/2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 จนถึง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LSB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 เอา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0 shift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เข้ามาอีก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n/2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</a:t>
            </a:r>
            <a:b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จะได้ค่าใน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counter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ที่ต่างกัน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8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แบบ ทำ </a:t>
            </a:r>
            <a:r>
              <a:rPr lang="en-US" sz="1600" dirty="0" err="1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Karnaugh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 map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อีก </a:t>
            </a:r>
            <a:r>
              <a:rPr lang="en-US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n </a:t>
            </a:r>
            <a:r>
              <a:rPr lang="th-TH" sz="16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</a:t>
            </a:r>
            <a:endParaRPr lang="en-US" sz="16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7324564" y="4582579"/>
            <a:ext cx="2156365" cy="479078"/>
          </a:xfrm>
          <a:custGeom>
            <a:avLst/>
            <a:gdLst>
              <a:gd name="connsiteX0" fmla="*/ 1951516 w 2156365"/>
              <a:gd name="connsiteY0" fmla="*/ 286038 h 479078"/>
              <a:gd name="connsiteX1" fmla="*/ 2103916 w 2156365"/>
              <a:gd name="connsiteY1" fmla="*/ 113318 h 479078"/>
              <a:gd name="connsiteX2" fmla="*/ 1159036 w 2156365"/>
              <a:gd name="connsiteY2" fmla="*/ 1558 h 479078"/>
              <a:gd name="connsiteX3" fmla="*/ 51596 w 2156365"/>
              <a:gd name="connsiteY3" fmla="*/ 194598 h 479078"/>
              <a:gd name="connsiteX4" fmla="*/ 285276 w 2156365"/>
              <a:gd name="connsiteY4" fmla="*/ 479078 h 479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56365" h="479078">
                <a:moveTo>
                  <a:pt x="1951516" y="286038"/>
                </a:moveTo>
                <a:cubicBezTo>
                  <a:pt x="2093756" y="223384"/>
                  <a:pt x="2235996" y="160731"/>
                  <a:pt x="2103916" y="113318"/>
                </a:cubicBezTo>
                <a:cubicBezTo>
                  <a:pt x="1971836" y="65905"/>
                  <a:pt x="1501089" y="-11989"/>
                  <a:pt x="1159036" y="1558"/>
                </a:cubicBezTo>
                <a:cubicBezTo>
                  <a:pt x="816983" y="15105"/>
                  <a:pt x="197222" y="115011"/>
                  <a:pt x="51596" y="194598"/>
                </a:cubicBezTo>
                <a:cubicBezTo>
                  <a:pt x="-94030" y="274185"/>
                  <a:pt x="95623" y="376631"/>
                  <a:pt x="285276" y="479078"/>
                </a:cubicBezTo>
              </a:path>
            </a:pathLst>
          </a:custGeom>
          <a:noFill/>
          <a:ln>
            <a:solidFill>
              <a:srgbClr val="FF7C80"/>
            </a:solidFill>
            <a:prstDash val="dash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9001760" y="4716217"/>
            <a:ext cx="264160" cy="277900"/>
          </a:xfrm>
          <a:prstGeom prst="ellipse">
            <a:avLst/>
          </a:prstGeom>
          <a:noFill/>
          <a:ln>
            <a:solidFill>
              <a:srgbClr val="FF7C80"/>
            </a:solidFill>
            <a:prstDash val="dash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615421" y="4932867"/>
            <a:ext cx="264160" cy="277900"/>
          </a:xfrm>
          <a:prstGeom prst="ellipse">
            <a:avLst/>
          </a:prstGeom>
          <a:noFill/>
          <a:ln>
            <a:solidFill>
              <a:srgbClr val="FF7C80"/>
            </a:solidFill>
            <a:prstDash val="dash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7373022" y="1260718"/>
            <a:ext cx="394663" cy="415191"/>
          </a:xfrm>
          <a:prstGeom prst="ellipse">
            <a:avLst/>
          </a:pr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162330" y="583560"/>
            <a:ext cx="394663" cy="415191"/>
          </a:xfrm>
          <a:prstGeom prst="ellipse">
            <a:avLst/>
          </a:pr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1C4107-299D-FB52-BA9F-2B1F76E1F031}"/>
              </a:ext>
            </a:extLst>
          </p:cNvPr>
          <p:cNvSpPr txBox="1"/>
          <p:nvPr/>
        </p:nvSpPr>
        <p:spPr>
          <a:xfrm>
            <a:off x="9480929" y="3586911"/>
            <a:ext cx="9673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เป็นค่าที่</a:t>
            </a:r>
            <a:br>
              <a:rPr lang="th-TH" sz="1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th-TH" sz="1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ต่างกันทั้งหมด</a:t>
            </a:r>
            <a:endParaRPr lang="en-US" sz="10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33D2705-7398-88CF-EEBA-69EF66EAB55E}"/>
              </a:ext>
            </a:extLst>
          </p:cNvPr>
          <p:cNvSpPr txBox="1"/>
          <p:nvPr/>
        </p:nvSpPr>
        <p:spPr>
          <a:xfrm>
            <a:off x="9675877" y="3876719"/>
            <a:ext cx="36099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8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12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14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15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7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3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ABCF127-61F5-36D3-27AB-B21B37FE5921}"/>
              </a:ext>
            </a:extLst>
          </p:cNvPr>
          <p:cNvSpPr txBox="1"/>
          <p:nvPr/>
        </p:nvSpPr>
        <p:spPr>
          <a:xfrm>
            <a:off x="10995578" y="527065"/>
            <a:ext cx="27603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  <a:highlight>
                  <a:srgbClr val="FFFF00"/>
                </a:highlight>
              </a:rPr>
              <a:t>1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1E49446-639A-4F9B-7442-1A4DEC7620D9}"/>
              </a:ext>
            </a:extLst>
          </p:cNvPr>
          <p:cNvSpPr txBox="1"/>
          <p:nvPr/>
        </p:nvSpPr>
        <p:spPr>
          <a:xfrm>
            <a:off x="11231071" y="527065"/>
            <a:ext cx="27603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  <a:highlight>
                  <a:srgbClr val="FFFF00"/>
                </a:highlight>
              </a:rPr>
              <a:t>1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32E209E-711B-278E-3194-6FE55D14D43D}"/>
              </a:ext>
            </a:extLst>
          </p:cNvPr>
          <p:cNvSpPr txBox="1"/>
          <p:nvPr/>
        </p:nvSpPr>
        <p:spPr>
          <a:xfrm>
            <a:off x="11457053" y="527065"/>
            <a:ext cx="27603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  <a:highlight>
                  <a:srgbClr val="FFFF00"/>
                </a:highlight>
              </a:rPr>
              <a:t>1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46B2262-F36D-9570-3CC4-EE6CFCDE7CDA}"/>
              </a:ext>
            </a:extLst>
          </p:cNvPr>
          <p:cNvSpPr txBox="1"/>
          <p:nvPr/>
        </p:nvSpPr>
        <p:spPr>
          <a:xfrm>
            <a:off x="11692546" y="527065"/>
            <a:ext cx="27603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  <a:highlight>
                  <a:srgbClr val="FFFF00"/>
                </a:highlight>
              </a:rPr>
              <a:t>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93E1453-B700-C4D6-AAA9-9C56B3781AB7}"/>
              </a:ext>
            </a:extLst>
          </p:cNvPr>
          <p:cNvSpPr txBox="1"/>
          <p:nvPr/>
        </p:nvSpPr>
        <p:spPr>
          <a:xfrm>
            <a:off x="10072402" y="527065"/>
            <a:ext cx="27603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rgbClr val="FF0000"/>
                </a:solidFill>
                <a:highlight>
                  <a:srgbClr val="FFFF00"/>
                </a:highlight>
              </a:rPr>
              <a:t>1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C3E8674-72BF-79AF-93C9-9BA03F6277B5}"/>
              </a:ext>
            </a:extLst>
          </p:cNvPr>
          <p:cNvSpPr txBox="1"/>
          <p:nvPr/>
        </p:nvSpPr>
        <p:spPr>
          <a:xfrm>
            <a:off x="10307895" y="527065"/>
            <a:ext cx="27283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  <a:highlight>
                  <a:srgbClr val="FFFF00"/>
                </a:highlight>
              </a:rPr>
              <a:t>1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4734A2A-9385-910B-8532-65787B4F537A}"/>
              </a:ext>
            </a:extLst>
          </p:cNvPr>
          <p:cNvSpPr txBox="1"/>
          <p:nvPr/>
        </p:nvSpPr>
        <p:spPr>
          <a:xfrm>
            <a:off x="10533877" y="527065"/>
            <a:ext cx="27283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  <a:highlight>
                  <a:srgbClr val="FFFF00"/>
                </a:highlight>
              </a:rPr>
              <a:t>1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D223D67-A76B-E66A-E9BD-5A63EB9BF7D7}"/>
              </a:ext>
            </a:extLst>
          </p:cNvPr>
          <p:cNvSpPr txBox="1"/>
          <p:nvPr/>
        </p:nvSpPr>
        <p:spPr>
          <a:xfrm>
            <a:off x="10769370" y="527065"/>
            <a:ext cx="27603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  <a:highlight>
                  <a:srgbClr val="FFFF00"/>
                </a:highlight>
              </a:rPr>
              <a:t>1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CE5D836-392F-740C-D510-921F6CE071DD}"/>
              </a:ext>
            </a:extLst>
          </p:cNvPr>
          <p:cNvSpPr txBox="1"/>
          <p:nvPr/>
        </p:nvSpPr>
        <p:spPr>
          <a:xfrm>
            <a:off x="9042497" y="527065"/>
            <a:ext cx="27603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1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1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1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1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6BE1D73-2A21-E4BD-11CE-FBA38E838028}"/>
              </a:ext>
            </a:extLst>
          </p:cNvPr>
          <p:cNvSpPr txBox="1"/>
          <p:nvPr/>
        </p:nvSpPr>
        <p:spPr>
          <a:xfrm>
            <a:off x="9277990" y="527065"/>
            <a:ext cx="27603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1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1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1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1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B5A63F2-50FB-3D5C-C576-322D2E09A598}"/>
              </a:ext>
            </a:extLst>
          </p:cNvPr>
          <p:cNvSpPr txBox="1"/>
          <p:nvPr/>
        </p:nvSpPr>
        <p:spPr>
          <a:xfrm>
            <a:off x="9503971" y="527065"/>
            <a:ext cx="28554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1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1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1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1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CA4FFD5-738F-ED8B-3988-D656A63CC7D8}"/>
              </a:ext>
            </a:extLst>
          </p:cNvPr>
          <p:cNvSpPr txBox="1"/>
          <p:nvPr/>
        </p:nvSpPr>
        <p:spPr>
          <a:xfrm>
            <a:off x="9739465" y="527065"/>
            <a:ext cx="2760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0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1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1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1</a:t>
            </a:r>
            <a:br>
              <a:rPr lang="en-US" sz="1350" dirty="0">
                <a:solidFill>
                  <a:srgbClr val="FF0000"/>
                </a:solidFill>
              </a:rPr>
            </a:br>
            <a:r>
              <a:rPr lang="en-US" sz="135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A523662-3C09-E2A4-26F8-CB911A2A2C69}"/>
              </a:ext>
            </a:extLst>
          </p:cNvPr>
          <p:cNvCxnSpPr>
            <a:cxnSpLocks/>
          </p:cNvCxnSpPr>
          <p:nvPr/>
        </p:nvCxnSpPr>
        <p:spPr>
          <a:xfrm>
            <a:off x="10041922" y="533056"/>
            <a:ext cx="0" cy="175691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2C288347-C184-C445-4C54-E008AE91BBB0}"/>
              </a:ext>
            </a:extLst>
          </p:cNvPr>
          <p:cNvSpPr txBox="1"/>
          <p:nvPr/>
        </p:nvSpPr>
        <p:spPr>
          <a:xfrm>
            <a:off x="9042497" y="201158"/>
            <a:ext cx="973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input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26CE360-BF9F-F150-A211-CCFE806A38D5}"/>
              </a:ext>
            </a:extLst>
          </p:cNvPr>
          <p:cNvSpPr txBox="1"/>
          <p:nvPr/>
        </p:nvSpPr>
        <p:spPr>
          <a:xfrm>
            <a:off x="10072402" y="193461"/>
            <a:ext cx="1896182" cy="315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output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5D92F9B-3B43-D81E-438F-D1BFD5F4186C}"/>
              </a:ext>
            </a:extLst>
          </p:cNvPr>
          <p:cNvSpPr txBox="1"/>
          <p:nvPr/>
        </p:nvSpPr>
        <p:spPr>
          <a:xfrm>
            <a:off x="11026482" y="2334455"/>
            <a:ext cx="9730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ทำ </a:t>
            </a:r>
            <a:r>
              <a:rPr lang="en-US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k-map 8 </a:t>
            </a:r>
            <a:r>
              <a:rPr lang="th-TH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</a:t>
            </a:r>
            <a:endParaRPr lang="en-US" sz="14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7F6D9D18-54E9-6238-3869-4376E6A2D750}"/>
              </a:ext>
            </a:extLst>
          </p:cNvPr>
          <p:cNvSpPr/>
          <p:nvPr/>
        </p:nvSpPr>
        <p:spPr>
          <a:xfrm>
            <a:off x="10837757" y="3851549"/>
            <a:ext cx="166208" cy="1754326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8ED9765F-9D7D-2F15-2020-0EF426CB6011}"/>
              </a:ext>
            </a:extLst>
          </p:cNvPr>
          <p:cNvCxnSpPr>
            <a:cxnSpLocks/>
            <a:stCxn id="47" idx="2"/>
          </p:cNvCxnSpPr>
          <p:nvPr/>
        </p:nvCxnSpPr>
        <p:spPr>
          <a:xfrm rot="5400000">
            <a:off x="10387772" y="3603500"/>
            <a:ext cx="1871039" cy="379388"/>
          </a:xfrm>
          <a:prstGeom prst="bentConnector3">
            <a:avLst>
              <a:gd name="adj1" fmla="val 99964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1292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5140" y="351137"/>
            <a:ext cx="6174259" cy="626001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9787" y="6163475"/>
            <a:ext cx="2209800" cy="4476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4840" y="351137"/>
            <a:ext cx="41803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57200" algn="l"/>
              </a:tabLst>
            </a:pPr>
            <a: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เพื่อไม่ให้โหลดทุก </a:t>
            </a:r>
            <a:r>
              <a:rPr lang="en-US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clock</a:t>
            </a:r>
            <a:br>
              <a:rPr lang="en-US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จึงเพิ่มขา </a:t>
            </a:r>
            <a:r>
              <a:rPr lang="en-US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load </a:t>
            </a:r>
            <a: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มาควบคุม</a:t>
            </a:r>
            <a:b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	</a:t>
            </a:r>
            <a:r>
              <a:rPr lang="en-US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load = 0	</a:t>
            </a:r>
            <a:r>
              <a:rPr lang="th-TH" sz="2000" u="sng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ไม่</a:t>
            </a:r>
            <a: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โหลดอินพุต</a:t>
            </a:r>
            <a:br>
              <a:rPr lang="en-US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en-US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	load = 1	</a:t>
            </a:r>
            <a: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โหลดอินพุต</a:t>
            </a:r>
            <a:endParaRPr lang="en-US" sz="20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79919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979" y="1704074"/>
            <a:ext cx="9740502" cy="325098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21551" y="4493395"/>
            <a:ext cx="7803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ต้องให้ </a:t>
            </a:r>
            <a:r>
              <a:rPr lang="en-US" sz="2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clock 4 </a:t>
            </a:r>
            <a:r>
              <a:rPr lang="th-TH" sz="2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 เพื่อโหลดอินพุตให้ครบ </a:t>
            </a:r>
            <a:r>
              <a:rPr lang="en-US" sz="2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4 </a:t>
            </a:r>
            <a:r>
              <a:rPr lang="th-TH" sz="2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บิต</a:t>
            </a:r>
            <a:endParaRPr lang="en-US" sz="24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22423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294" y="441148"/>
            <a:ext cx="6758041" cy="564897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3456" y="4435826"/>
            <a:ext cx="5494382" cy="228790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68164" y="256482"/>
            <a:ext cx="6710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ต้องเอาค่าที่ </a:t>
            </a:r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shift</a:t>
            </a:r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 ออกไปวนกลับมาคืน เพื่อรักษาค่าใน </a:t>
            </a:r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register A </a:t>
            </a:r>
            <a:r>
              <a:rPr lang="th-TH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ไว้</a:t>
            </a:r>
            <a:endParaRPr lang="en-US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8578392" y="5580189"/>
            <a:ext cx="844149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878572" y="5850576"/>
            <a:ext cx="844149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9547860" y="5372100"/>
            <a:ext cx="220980" cy="222920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8566551" y="5612416"/>
            <a:ext cx="220980" cy="222920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8194164" y="4868955"/>
            <a:ext cx="1353696" cy="853665"/>
          </a:xfrm>
          <a:custGeom>
            <a:avLst/>
            <a:gdLst>
              <a:gd name="connsiteX0" fmla="*/ 1353696 w 1353696"/>
              <a:gd name="connsiteY0" fmla="*/ 503145 h 853665"/>
              <a:gd name="connsiteX1" fmla="*/ 683136 w 1353696"/>
              <a:gd name="connsiteY1" fmla="*/ 225 h 853665"/>
              <a:gd name="connsiteX2" fmla="*/ 12576 w 1353696"/>
              <a:gd name="connsiteY2" fmla="*/ 556485 h 853665"/>
              <a:gd name="connsiteX3" fmla="*/ 309756 w 1353696"/>
              <a:gd name="connsiteY3" fmla="*/ 853665 h 853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3696" h="853665">
                <a:moveTo>
                  <a:pt x="1353696" y="503145"/>
                </a:moveTo>
                <a:cubicBezTo>
                  <a:pt x="1130176" y="247240"/>
                  <a:pt x="906656" y="-8665"/>
                  <a:pt x="683136" y="225"/>
                </a:cubicBezTo>
                <a:cubicBezTo>
                  <a:pt x="459616" y="9115"/>
                  <a:pt x="74806" y="414245"/>
                  <a:pt x="12576" y="556485"/>
                </a:cubicBezTo>
                <a:cubicBezTo>
                  <a:pt x="-49654" y="698725"/>
                  <a:pt x="130051" y="776195"/>
                  <a:pt x="309756" y="853665"/>
                </a:cubicBezTo>
              </a:path>
            </a:pathLst>
          </a:custGeom>
          <a:ln>
            <a:solidFill>
              <a:srgbClr val="FF0000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73FCA5-93FE-D8D8-2AF4-09CAE029EC7A}"/>
              </a:ext>
            </a:extLst>
          </p:cNvPr>
          <p:cNvSpPr/>
          <p:nvPr/>
        </p:nvSpPr>
        <p:spPr>
          <a:xfrm>
            <a:off x="704850" y="2076450"/>
            <a:ext cx="609600" cy="4191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413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5341" y="523361"/>
            <a:ext cx="7421135" cy="603050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249" y="5960745"/>
            <a:ext cx="1334529" cy="59312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636000" y="4094480"/>
            <a:ext cx="130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จำตัวทด </a:t>
            </a:r>
            <a:r>
              <a:rPr lang="en-US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(carry)</a:t>
            </a:r>
            <a:br>
              <a:rPr lang="en-US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th-TH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จากหลักก่อนหน้า</a:t>
            </a:r>
            <a:endParaRPr lang="en-US" sz="12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6332" y="5659120"/>
            <a:ext cx="1275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เริ่มต้นต้อง </a:t>
            </a:r>
            <a:r>
              <a:rPr lang="en-US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reset</a:t>
            </a:r>
            <a:br>
              <a:rPr lang="th-TH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th-TH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ให้ตัวทดเป็น </a:t>
            </a:r>
            <a:r>
              <a:rPr lang="en-US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25520" y="132080"/>
            <a:ext cx="2055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A = A + B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801A52B-E858-228B-3CA5-2D8016CAB8D5}"/>
              </a:ext>
            </a:extLst>
          </p:cNvPr>
          <p:cNvCxnSpPr/>
          <p:nvPr/>
        </p:nvCxnSpPr>
        <p:spPr>
          <a:xfrm flipH="1">
            <a:off x="8534400" y="4057650"/>
            <a:ext cx="381000" cy="0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A052FE4-CE54-0B41-8F0A-9D7CB181067F}"/>
              </a:ext>
            </a:extLst>
          </p:cNvPr>
          <p:cNvSpPr txBox="1"/>
          <p:nvPr/>
        </p:nvSpPr>
        <p:spPr>
          <a:xfrm>
            <a:off x="4133850" y="3439160"/>
            <a:ext cx="16471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สมมติว่ามีค่าเริ่มต้นแล้ว</a:t>
            </a:r>
            <a:endParaRPr lang="en-US" sz="12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C64C58-8601-8F26-ED1B-859F81C2C607}"/>
              </a:ext>
            </a:extLst>
          </p:cNvPr>
          <p:cNvSpPr txBox="1"/>
          <p:nvPr/>
        </p:nvSpPr>
        <p:spPr>
          <a:xfrm>
            <a:off x="4133851" y="1822387"/>
            <a:ext cx="16471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สมมติว่ามีค่าเริ่มต้นแล้ว</a:t>
            </a:r>
            <a:endParaRPr lang="en-US" sz="1200" dirty="0">
              <a:solidFill>
                <a:srgbClr val="FF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13415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9870" y="2106153"/>
            <a:ext cx="9231654" cy="413832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6735" y="649641"/>
            <a:ext cx="2878996" cy="167893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93C7C3C-E460-FED4-9B98-26A577097773}"/>
              </a:ext>
            </a:extLst>
          </p:cNvPr>
          <p:cNvSpPr txBox="1"/>
          <p:nvPr/>
        </p:nvSpPr>
        <p:spPr>
          <a:xfrm>
            <a:off x="0" y="0"/>
            <a:ext cx="38372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ใช้</a:t>
            </a:r>
            <a:r>
              <a:rPr lang="en-US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 JK </a:t>
            </a:r>
            <a: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แทน </a:t>
            </a:r>
            <a:r>
              <a:rPr lang="en-US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D </a:t>
            </a:r>
            <a:r>
              <a:rPr lang="th-TH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และไม่ใช้ </a:t>
            </a:r>
            <a:r>
              <a:rPr lang="en-US" sz="20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Full Adder</a:t>
            </a:r>
          </a:p>
        </p:txBody>
      </p:sp>
    </p:spTree>
    <p:extLst>
      <p:ext uri="{BB962C8B-B14F-4D97-AF65-F5344CB8AC3E}">
        <p14:creationId xmlns:p14="http://schemas.microsoft.com/office/powerpoint/2010/main" val="2480634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536" y="1017648"/>
            <a:ext cx="9572367" cy="546992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52754" y="613848"/>
            <a:ext cx="2185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A = A + 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89393" y="3752610"/>
            <a:ext cx="34073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ใช้ </a:t>
            </a:r>
            <a:r>
              <a:rPr lang="en-US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JK </a:t>
            </a:r>
            <a:r>
              <a:rPr lang="en-US" sz="1400" dirty="0" err="1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flipflop</a:t>
            </a:r>
            <a:r>
              <a:rPr lang="en-US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เก็บตัวทด แทน </a:t>
            </a:r>
            <a:r>
              <a:rPr lang="en-US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D flipflop</a:t>
            </a:r>
            <a:br>
              <a:rPr lang="th-TH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en-US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JK </a:t>
            </a:r>
            <a:r>
              <a:rPr lang="th-TH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คำนวณตัวทดได้จาก </a:t>
            </a:r>
            <a:r>
              <a:rPr lang="en-US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x, y</a:t>
            </a:r>
            <a:r>
              <a:rPr lang="th-TH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 และ </a:t>
            </a:r>
            <a:r>
              <a:rPr lang="en-US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Q </a:t>
            </a:r>
            <a:r>
              <a:rPr lang="th-TH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จึงไม่ต้องใช้ </a:t>
            </a:r>
            <a:r>
              <a:rPr lang="en-US" sz="1400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Full Adder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E17362-E17B-8CFF-DCA3-2AD07AF86315}"/>
              </a:ext>
            </a:extLst>
          </p:cNvPr>
          <p:cNvSpPr txBox="1"/>
          <p:nvPr/>
        </p:nvSpPr>
        <p:spPr>
          <a:xfrm>
            <a:off x="8105775" y="3234809"/>
            <a:ext cx="333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900645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7115" y="535460"/>
            <a:ext cx="7955435" cy="596056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376" y="2945982"/>
            <a:ext cx="4034024" cy="272324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376" y="5666119"/>
            <a:ext cx="3547454" cy="82990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986" y="535460"/>
            <a:ext cx="3216844" cy="199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362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2331</TotalTime>
  <Words>962</Words>
  <Application>Microsoft Office PowerPoint</Application>
  <PresentationFormat>Widescreen</PresentationFormat>
  <Paragraphs>104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Kanit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ชัชวิทย์ อาภรณ์เทวัญ</dc:creator>
  <cp:lastModifiedBy>ชัชวิทย์ อาภรณ์เทวัญ</cp:lastModifiedBy>
  <cp:revision>739</cp:revision>
  <dcterms:created xsi:type="dcterms:W3CDTF">2017-01-03T15:09:07Z</dcterms:created>
  <dcterms:modified xsi:type="dcterms:W3CDTF">2025-09-19T13:20:37Z</dcterms:modified>
</cp:coreProperties>
</file>