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78" r:id="rId3"/>
    <p:sldId id="379" r:id="rId4"/>
    <p:sldId id="380" r:id="rId5"/>
    <p:sldId id="383" r:id="rId6"/>
    <p:sldId id="381" r:id="rId7"/>
    <p:sldId id="382" r:id="rId8"/>
    <p:sldId id="384" r:id="rId9"/>
    <p:sldId id="385" r:id="rId10"/>
    <p:sldId id="386" r:id="rId11"/>
    <p:sldId id="435" r:id="rId12"/>
    <p:sldId id="430" r:id="rId13"/>
    <p:sldId id="387" r:id="rId14"/>
    <p:sldId id="403" r:id="rId15"/>
    <p:sldId id="343" r:id="rId16"/>
    <p:sldId id="388" r:id="rId17"/>
    <p:sldId id="389" r:id="rId18"/>
    <p:sldId id="391" r:id="rId19"/>
    <p:sldId id="392" r:id="rId20"/>
    <p:sldId id="393" r:id="rId21"/>
    <p:sldId id="394" r:id="rId22"/>
    <p:sldId id="390" r:id="rId23"/>
    <p:sldId id="395" r:id="rId24"/>
    <p:sldId id="396" r:id="rId25"/>
    <p:sldId id="397" r:id="rId26"/>
    <p:sldId id="402" r:id="rId27"/>
    <p:sldId id="439" r:id="rId28"/>
    <p:sldId id="398" r:id="rId29"/>
    <p:sldId id="404" r:id="rId30"/>
    <p:sldId id="405" r:id="rId31"/>
    <p:sldId id="406" r:id="rId32"/>
    <p:sldId id="407" r:id="rId33"/>
    <p:sldId id="409" r:id="rId34"/>
    <p:sldId id="441" r:id="rId35"/>
    <p:sldId id="442" r:id="rId36"/>
    <p:sldId id="408" r:id="rId37"/>
    <p:sldId id="440" r:id="rId38"/>
    <p:sldId id="413" r:id="rId39"/>
    <p:sldId id="438" r:id="rId40"/>
    <p:sldId id="437" r:id="rId41"/>
    <p:sldId id="410" r:id="rId42"/>
    <p:sldId id="412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426" r:id="rId56"/>
    <p:sldId id="427" r:id="rId57"/>
    <p:sldId id="428" r:id="rId58"/>
    <p:sldId id="429" r:id="rId59"/>
    <p:sldId id="436" r:id="rId60"/>
    <p:sldId id="41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71" autoAdjust="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EAD7-9125-4DF2-8833-FFD63E001A2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D8040-7C4B-40AD-93F2-AD2D20BF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D8040-7C4B-40AD-93F2-AD2D20BFC2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6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D8040-7C4B-40AD-93F2-AD2D20BFC2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D8040-7C4B-40AD-93F2-AD2D20BFC2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D8040-7C4B-40AD-93F2-AD2D20BFC2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4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D8040-7C4B-40AD-93F2-AD2D20BFC2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5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D8040-7C4B-40AD-93F2-AD2D20BFC27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A81-E08A-49A9-91AE-DD3ACEBCC90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20" y="934299"/>
            <a:ext cx="11585677" cy="3456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33618F-A8F4-10B5-BFB2-385D6AA3A2EA}"/>
              </a:ext>
            </a:extLst>
          </p:cNvPr>
          <p:cNvSpPr txBox="1"/>
          <p:nvPr/>
        </p:nvSpPr>
        <p:spPr>
          <a:xfrm>
            <a:off x="0" y="1099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14 </a:t>
            </a:r>
            <a:r>
              <a:rPr lang="th-TH" dirty="0">
                <a:solidFill>
                  <a:srgbClr val="FF0000"/>
                </a:solidFill>
              </a:rPr>
              <a:t>กันยายน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  <p:extLst>
      <p:ext uri="{BB962C8B-B14F-4D97-AF65-F5344CB8AC3E}">
        <p14:creationId xmlns:p14="http://schemas.microsoft.com/office/powerpoint/2010/main" val="134504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0" y="121514"/>
            <a:ext cx="8826388" cy="6598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662" y="4855011"/>
            <a:ext cx="6635328" cy="1266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9976" y="4022819"/>
            <a:ext cx="288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เริ่มทำงานที่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positive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edge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 = D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ทันที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5528" y="6027446"/>
            <a:ext cx="590848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stable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ในช่วงนี้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แคบกว่า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master-slave flip-flop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มาก ดีกว่า แต่เปลืองเกตมากกว่า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6137146" y="5720735"/>
            <a:ext cx="282119" cy="10959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80554" y="4709871"/>
            <a:ext cx="314974" cy="314616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9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6" y="1185186"/>
            <a:ext cx="5358111" cy="4005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66853" y="2064084"/>
            <a:ext cx="37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6853" y="2930635"/>
            <a:ext cx="37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4223" y="3820313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4223" y="1403684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278" y="1185186"/>
            <a:ext cx="5358111" cy="4005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642675" y="2064084"/>
            <a:ext cx="46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42675" y="2930635"/>
            <a:ext cx="37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20045" y="3820313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20045" y="1403684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90937" y="1234407"/>
            <a:ext cx="2726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Clk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 = R = 1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รักษาค่า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memory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ไว้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ค่า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ไม่มีผลอะไร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5926" y="1280573"/>
            <a:ext cx="255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44538" algn="l"/>
              </a:tabLst>
            </a:pP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เมื่อ </a:t>
            </a:r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Clk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เปลี่ยนจาก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= 0	SR = 10 (reset)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= 1	SR = 01 (set)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37421" y="2486336"/>
            <a:ext cx="115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จะมีค่า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เท่ากับ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1161" y="5330978"/>
            <a:ext cx="3630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ในรูปถัดไปจะแจงทั้ง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กรณีคือ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กรณีที่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1: D = 0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กรณีที่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2: D =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67EEA-7037-D478-2F73-4CDE4353B5C4}"/>
              </a:ext>
            </a:extLst>
          </p:cNvPr>
          <p:cNvSpPr txBox="1"/>
          <p:nvPr/>
        </p:nvSpPr>
        <p:spPr>
          <a:xfrm>
            <a:off x="1338101" y="2440169"/>
            <a:ext cx="266964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BE2FC-8900-C688-5AD0-AC5F7FF7138F}"/>
              </a:ext>
            </a:extLst>
          </p:cNvPr>
          <p:cNvSpPr txBox="1"/>
          <p:nvPr/>
        </p:nvSpPr>
        <p:spPr>
          <a:xfrm>
            <a:off x="6908640" y="2440169"/>
            <a:ext cx="266964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975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6" y="1185187"/>
            <a:ext cx="5358111" cy="400537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291246" y="2520502"/>
            <a:ext cx="37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52336" y="2060757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52336" y="2889834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78680" y="2151170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78680" y="2818541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44223" y="3820315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4223" y="1403686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4712" y="3807274"/>
            <a:ext cx="76722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= 0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278" y="1185187"/>
            <a:ext cx="5358111" cy="4005373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867068" y="2520502"/>
            <a:ext cx="37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28158" y="2060757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628158" y="2889834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754502" y="2151170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754502" y="2818541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20046" y="3820315"/>
            <a:ext cx="8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→ 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020045" y="1403686"/>
            <a:ext cx="47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20534" y="3807274"/>
            <a:ext cx="76722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= 1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3226511" y="4372833"/>
            <a:ext cx="299932" cy="10362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8802333" y="4372833"/>
            <a:ext cx="299932" cy="9366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401392" y="5500032"/>
            <a:ext cx="368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stable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ก็เป็นตามรูปนี้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stable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เปลี่ยนจาก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ตรงนี้จะ</a:t>
            </a:r>
            <a:r>
              <a:rPr lang="th-TH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ดังนั้น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จะไม่เปลี่ยน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37370" y="5309486"/>
            <a:ext cx="4058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stable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ก็เป็นตามรูปนี้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stable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เปลี่ยนจาก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ตรงนี้จะเปลี่ยนเป็น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แต่ไม่เปลี่ยน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NAND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ข้างบน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ดังนั้น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จะไม่เปลี่ยน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8824102" y="730614"/>
            <a:ext cx="391886" cy="5039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9218100" y="436699"/>
            <a:ext cx="189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ไม่เปลี่ยน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191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56" y="1245134"/>
            <a:ext cx="9882901" cy="38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77" y="1176028"/>
            <a:ext cx="73152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962" y="126749"/>
            <a:ext cx="735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ตัวอย่างว่าทำไมใช้ </a:t>
            </a:r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Latch </a:t>
            </a:r>
            <a:r>
              <a:rPr lang="th-TH" sz="2800" b="1" dirty="0">
                <a:latin typeface="Kanit" panose="00000500000000000000" pitchFamily="2" charset="-34"/>
                <a:cs typeface="Kanit" panose="00000500000000000000" pitchFamily="2" charset="-34"/>
              </a:rPr>
              <a:t>ไม่ได้ ต้องใช้ </a:t>
            </a:r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Flip-flop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883121" y="2577806"/>
            <a:ext cx="1" cy="287900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07949" y="2577806"/>
            <a:ext cx="1" cy="287900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722673" y="908517"/>
            <a:ext cx="6989593" cy="1839614"/>
          </a:xfrm>
          <a:custGeom>
            <a:avLst/>
            <a:gdLst>
              <a:gd name="connsiteX0" fmla="*/ 3669459 w 6989593"/>
              <a:gd name="connsiteY0" fmla="*/ 1681796 h 1839614"/>
              <a:gd name="connsiteX1" fmla="*/ 3810861 w 6989593"/>
              <a:gd name="connsiteY1" fmla="*/ 1691223 h 1839614"/>
              <a:gd name="connsiteX2" fmla="*/ 5884758 w 6989593"/>
              <a:gd name="connsiteY2" fmla="*/ 1823198 h 1839614"/>
              <a:gd name="connsiteX3" fmla="*/ 6931133 w 6989593"/>
              <a:gd name="connsiteY3" fmla="*/ 1267017 h 1839614"/>
              <a:gd name="connsiteX4" fmla="*/ 6676609 w 6989593"/>
              <a:gd name="connsiteY4" fmla="*/ 258349 h 1839614"/>
              <a:gd name="connsiteX5" fmla="*/ 5177748 w 6989593"/>
              <a:gd name="connsiteY5" fmla="*/ 50959 h 1839614"/>
              <a:gd name="connsiteX6" fmla="*/ 530333 w 6989593"/>
              <a:gd name="connsiteY6" fmla="*/ 107520 h 1839614"/>
              <a:gd name="connsiteX7" fmla="*/ 209822 w 6989593"/>
              <a:gd name="connsiteY7" fmla="*/ 1153895 h 1839614"/>
              <a:gd name="connsiteX8" fmla="*/ 1482440 w 6989593"/>
              <a:gd name="connsiteY8" fmla="*/ 1596955 h 18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9593" h="1839614">
                <a:moveTo>
                  <a:pt x="3669459" y="1681796"/>
                </a:moveTo>
                <a:lnTo>
                  <a:pt x="3810861" y="1691223"/>
                </a:lnTo>
                <a:cubicBezTo>
                  <a:pt x="4180077" y="1714790"/>
                  <a:pt x="5364713" y="1893899"/>
                  <a:pt x="5884758" y="1823198"/>
                </a:cubicBezTo>
                <a:cubicBezTo>
                  <a:pt x="6404803" y="1752497"/>
                  <a:pt x="6799158" y="1527825"/>
                  <a:pt x="6931133" y="1267017"/>
                </a:cubicBezTo>
                <a:cubicBezTo>
                  <a:pt x="7063108" y="1006209"/>
                  <a:pt x="6968840" y="461025"/>
                  <a:pt x="6676609" y="258349"/>
                </a:cubicBezTo>
                <a:cubicBezTo>
                  <a:pt x="6384378" y="55673"/>
                  <a:pt x="6202127" y="76097"/>
                  <a:pt x="5177748" y="50959"/>
                </a:cubicBezTo>
                <a:cubicBezTo>
                  <a:pt x="4153369" y="25821"/>
                  <a:pt x="1358321" y="-76303"/>
                  <a:pt x="530333" y="107520"/>
                </a:cubicBezTo>
                <a:cubicBezTo>
                  <a:pt x="-297655" y="291343"/>
                  <a:pt x="51138" y="905656"/>
                  <a:pt x="209822" y="1153895"/>
                </a:cubicBezTo>
                <a:cubicBezTo>
                  <a:pt x="368506" y="1402134"/>
                  <a:pt x="925473" y="1499544"/>
                  <a:pt x="1482440" y="1596955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09264" y="1487376"/>
            <a:ext cx="1136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</a:t>
            </a:r>
            <a:r>
              <a:rPr lang="en-US" sz="2800" baseline="-25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delay</a:t>
            </a:r>
            <a:endParaRPr lang="en-US" sz="2800" baseline="-25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121" y="5456808"/>
            <a:ext cx="96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</a:t>
            </a:r>
            <a:r>
              <a:rPr lang="en-US" sz="2800" baseline="-25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clock</a:t>
            </a:r>
            <a:endParaRPr lang="en-US" sz="2800" baseline="-25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6690" y="4605816"/>
            <a:ext cx="7708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วงจรนี้จะทำงานถูกต้อง คือนับ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+1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ทุกๆ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clock cycle</a:t>
            </a:r>
          </a:p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ถ้า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T</a:t>
            </a:r>
            <a:r>
              <a:rPr lang="en-US" sz="2000" baseline="-25000" dirty="0" err="1">
                <a:latin typeface="Kanit" panose="00000500000000000000" pitchFamily="2" charset="-34"/>
                <a:cs typeface="Kanit" panose="00000500000000000000" pitchFamily="2" charset="-34"/>
              </a:rPr>
              <a:t>clock</a:t>
            </a:r>
            <a:r>
              <a:rPr lang="th-TH" sz="20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&lt;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T</a:t>
            </a:r>
            <a:r>
              <a:rPr lang="en-US" sz="2000" baseline="-25000" dirty="0" err="1">
                <a:latin typeface="Kanit" panose="00000500000000000000" pitchFamily="2" charset="-34"/>
                <a:cs typeface="Kanit" panose="00000500000000000000" pitchFamily="2" charset="-34"/>
              </a:rPr>
              <a:t>delay</a:t>
            </a:r>
            <a:r>
              <a:rPr lang="en-US" sz="2000" baseline="-25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เพื่อปิด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 latch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ให้ทัน ก่อนที่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Q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จะวนกลับมา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endParaRPr lang="en-US" sz="2000" baseline="-25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ต้องใช้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clock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ความถี่สูงๆ เพื่อให้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T</a:t>
            </a:r>
            <a:r>
              <a:rPr lang="en-US" sz="2000" baseline="-25000" dirty="0" err="1">
                <a:latin typeface="Kanit" panose="00000500000000000000" pitchFamily="2" charset="-34"/>
                <a:cs typeface="Kanit" panose="00000500000000000000" pitchFamily="2" charset="-34"/>
              </a:rPr>
              <a:t>clock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น้อยๆ</a:t>
            </a:r>
          </a:p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แต่ถ้าใช้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Flip-flip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จะใช้ความถี่ต่ำเท่าใดก็ได้ ไม่จำเป็นต้องใช้ความถี่สูงมาก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จะใช้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Master-slave D flip-flop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หรือ</a:t>
            </a:r>
            <a:b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D-type positive-edge-triggered flip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-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flop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ก็ได้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1412" y="3059710"/>
            <a:ext cx="5599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Clk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797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57" y="1126925"/>
            <a:ext cx="10848023" cy="48093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4D59B2-306D-B04A-3AD4-8B0DF2C7F30C}"/>
              </a:ext>
            </a:extLst>
          </p:cNvPr>
          <p:cNvSpPr txBox="1"/>
          <p:nvPr/>
        </p:nvSpPr>
        <p:spPr>
          <a:xfrm>
            <a:off x="162962" y="126749"/>
            <a:ext cx="735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JK flip-flop</a:t>
            </a:r>
          </a:p>
        </p:txBody>
      </p:sp>
    </p:spTree>
    <p:extLst>
      <p:ext uri="{BB962C8B-B14F-4D97-AF65-F5344CB8AC3E}">
        <p14:creationId xmlns:p14="http://schemas.microsoft.com/office/powerpoint/2010/main" val="187151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14" y="1523254"/>
            <a:ext cx="11066406" cy="3825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5392D8-E2FE-52BC-F59D-77151ACF45AA}"/>
              </a:ext>
            </a:extLst>
          </p:cNvPr>
          <p:cNvSpPr txBox="1"/>
          <p:nvPr/>
        </p:nvSpPr>
        <p:spPr>
          <a:xfrm>
            <a:off x="162962" y="126749"/>
            <a:ext cx="735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T flip-flop</a:t>
            </a:r>
          </a:p>
        </p:txBody>
      </p:sp>
    </p:spTree>
    <p:extLst>
      <p:ext uri="{BB962C8B-B14F-4D97-AF65-F5344CB8AC3E}">
        <p14:creationId xmlns:p14="http://schemas.microsoft.com/office/powerpoint/2010/main" val="65042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ADD0CA-BA93-7D64-EC63-796481B16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51" y="439765"/>
            <a:ext cx="3625063" cy="2316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A27EE-4810-C7FA-6985-4DEB27D33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404" y="456746"/>
            <a:ext cx="4688788" cy="2267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EC1354-93C7-37ED-BBDF-58024A735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558" y="3197967"/>
            <a:ext cx="5486582" cy="32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6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79" y="576186"/>
            <a:ext cx="11633514" cy="5690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237" y="3737064"/>
            <a:ext cx="2291482" cy="997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37" y="2032000"/>
            <a:ext cx="1508760" cy="67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237" y="5632518"/>
            <a:ext cx="1922614" cy="634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15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20" y="331669"/>
            <a:ext cx="8628235" cy="6227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2" y="170836"/>
            <a:ext cx="2314575" cy="504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699" y="5900057"/>
            <a:ext cx="186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“Asynchronous”</a:t>
            </a:r>
          </a:p>
        </p:txBody>
      </p:sp>
    </p:spTree>
    <p:extLst>
      <p:ext uri="{BB962C8B-B14F-4D97-AF65-F5344CB8AC3E}">
        <p14:creationId xmlns:p14="http://schemas.microsoft.com/office/powerpoint/2010/main" val="229358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25" y="1573794"/>
            <a:ext cx="10694076" cy="3324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835" y="5206119"/>
            <a:ext cx="5071167" cy="150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4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392" y="1007101"/>
            <a:ext cx="10944509" cy="4759957"/>
            <a:chOff x="553392" y="1007101"/>
            <a:chExt cx="10944509" cy="47599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392" y="1007101"/>
              <a:ext cx="10944509" cy="475995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140515" y="3443510"/>
              <a:ext cx="651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>
                  <a:solidFill>
                    <a:srgbClr val="FF0000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แก้</a:t>
              </a:r>
              <a:endPara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06247" y="3304326"/>
              <a:ext cx="247650" cy="6477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 rot="19538208">
            <a:off x="8333294" y="1461243"/>
            <a:ext cx="217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Reset</a:t>
            </a:r>
          </a:p>
        </p:txBody>
      </p:sp>
      <p:sp>
        <p:nvSpPr>
          <p:cNvPr id="9" name="TextBox 8"/>
          <p:cNvSpPr txBox="1"/>
          <p:nvPr/>
        </p:nvSpPr>
        <p:spPr>
          <a:xfrm rot="19538208">
            <a:off x="9106437" y="1461242"/>
            <a:ext cx="217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Clock</a:t>
            </a:r>
          </a:p>
        </p:txBody>
      </p:sp>
      <p:sp>
        <p:nvSpPr>
          <p:cNvPr id="10" name="TextBox 9"/>
          <p:cNvSpPr txBox="1"/>
          <p:nvPr/>
        </p:nvSpPr>
        <p:spPr>
          <a:xfrm rot="19538208">
            <a:off x="9879580" y="1461242"/>
            <a:ext cx="217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03887" y="3689150"/>
            <a:ext cx="402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inverter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Reset = 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เพื่อรีเซ็ต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</a:t>
            </a:r>
            <a:r>
              <a:rPr lang="th-TH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inverter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Reset = 1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เพื่อรีเซ็ต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043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180" y="1161798"/>
            <a:ext cx="4082036" cy="978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447" y="4413118"/>
            <a:ext cx="3331675" cy="541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234" y="5271228"/>
            <a:ext cx="2228850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180" y="216178"/>
            <a:ext cx="3791726" cy="63799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029447" y="3161511"/>
            <a:ext cx="2686918" cy="913552"/>
            <a:chOff x="7736377" y="2925117"/>
            <a:chExt cx="2686918" cy="913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6377" y="2925117"/>
              <a:ext cx="2686918" cy="91355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8972550" y="3117850"/>
              <a:ext cx="1651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953500" y="3556000"/>
              <a:ext cx="1651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42" y="153909"/>
            <a:ext cx="7091202" cy="65542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705350" y="1078767"/>
            <a:ext cx="323850" cy="302358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05350" y="3431033"/>
            <a:ext cx="323850" cy="302358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00555" y="5528403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ขึ้นกับ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ด้วย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89041" y="193041"/>
            <a:ext cx="1458432" cy="3423919"/>
            <a:chOff x="6289041" y="193041"/>
            <a:chExt cx="1458432" cy="3423919"/>
          </a:xfrm>
        </p:grpSpPr>
        <p:sp>
          <p:nvSpPr>
            <p:cNvPr id="8" name="Rectangle 7"/>
            <p:cNvSpPr/>
            <p:nvPr/>
          </p:nvSpPr>
          <p:spPr>
            <a:xfrm>
              <a:off x="6289041" y="193041"/>
              <a:ext cx="1351884" cy="1666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95589" y="1651083"/>
              <a:ext cx="1351884" cy="1666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96595" y="2267503"/>
              <a:ext cx="1351884" cy="1349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363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07" y="260286"/>
            <a:ext cx="6945611" cy="6310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002" y="4219668"/>
            <a:ext cx="2228850" cy="5143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546002" y="2867967"/>
            <a:ext cx="2686918" cy="913552"/>
            <a:chOff x="7736377" y="2925117"/>
            <a:chExt cx="2686918" cy="9135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6377" y="2925117"/>
              <a:ext cx="2686918" cy="91355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8972550" y="3117850"/>
              <a:ext cx="1651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953500" y="3556000"/>
              <a:ext cx="1651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381188" y="2029708"/>
            <a:ext cx="218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อินพุตต้อง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94501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18" y="317578"/>
            <a:ext cx="6824630" cy="4100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80" y="2580993"/>
            <a:ext cx="3265660" cy="3265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580" y="5954467"/>
            <a:ext cx="3868659" cy="664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5080" y="1919019"/>
            <a:ext cx="340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Mealy: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output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ขึ้นกับ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เขียน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ไว้บนเส้นเชื่อม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C7BA7-D857-A9DF-42E4-59B3D46069B2}"/>
              </a:ext>
            </a:extLst>
          </p:cNvPr>
          <p:cNvSpPr txBox="1"/>
          <p:nvPr/>
        </p:nvSpPr>
        <p:spPr>
          <a:xfrm>
            <a:off x="0" y="6488668"/>
            <a:ext cx="729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diagram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นี้น่าจะหา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ตัวแรกหลังจาก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(1+)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redundant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4AB8C-EEDD-29B7-1C1D-EFADC9C4379E}"/>
              </a:ext>
            </a:extLst>
          </p:cNvPr>
          <p:cNvSpPr txBox="1"/>
          <p:nvPr/>
        </p:nvSpPr>
        <p:spPr>
          <a:xfrm>
            <a:off x="7679786" y="5308136"/>
            <a:ext cx="105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เจอ </a:t>
            </a:r>
            <a:r>
              <a:rPr lang="en-US" dirty="0">
                <a:solidFill>
                  <a:srgbClr val="FF0000"/>
                </a:solidFill>
              </a:rPr>
              <a:t>1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จำนวน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th-TH" dirty="0">
                <a:solidFill>
                  <a:srgbClr val="FF0000"/>
                </a:solidFill>
              </a:rPr>
              <a:t>ตัว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BA1CC-74F4-C79B-43DA-F9602A962BB3}"/>
              </a:ext>
            </a:extLst>
          </p:cNvPr>
          <p:cNvSpPr txBox="1"/>
          <p:nvPr/>
        </p:nvSpPr>
        <p:spPr>
          <a:xfrm>
            <a:off x="10945446" y="5308136"/>
            <a:ext cx="105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เจอ</a:t>
            </a:r>
            <a:r>
              <a:rPr lang="en-US" dirty="0">
                <a:solidFill>
                  <a:srgbClr val="FF0000"/>
                </a:solidFill>
              </a:rPr>
              <a:t> 1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จำนวน </a:t>
            </a:r>
            <a:r>
              <a:rPr lang="en-US" dirty="0">
                <a:solidFill>
                  <a:srgbClr val="FF0000"/>
                </a:solidFill>
              </a:rPr>
              <a:t>2 </a:t>
            </a:r>
            <a:r>
              <a:rPr lang="th-TH" dirty="0">
                <a:solidFill>
                  <a:srgbClr val="FF0000"/>
                </a:solidFill>
              </a:rPr>
              <a:t>ตัว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DA3DA-4F48-4EDE-4081-F27F5E75DAA3}"/>
              </a:ext>
            </a:extLst>
          </p:cNvPr>
          <p:cNvSpPr txBox="1"/>
          <p:nvPr/>
        </p:nvSpPr>
        <p:spPr>
          <a:xfrm>
            <a:off x="10945445" y="3211681"/>
            <a:ext cx="105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เจอ</a:t>
            </a:r>
            <a:r>
              <a:rPr lang="en-US" dirty="0">
                <a:solidFill>
                  <a:srgbClr val="FF0000"/>
                </a:solidFill>
              </a:rPr>
              <a:t> 1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จำนวน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th-TH" dirty="0">
                <a:solidFill>
                  <a:srgbClr val="FF0000"/>
                </a:solidFill>
              </a:rPr>
              <a:t>ตัว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CA798-4CF2-C8F2-B1A4-3E77E41DDEB8}"/>
              </a:ext>
            </a:extLst>
          </p:cNvPr>
          <p:cNvSpPr txBox="1"/>
          <p:nvPr/>
        </p:nvSpPr>
        <p:spPr>
          <a:xfrm>
            <a:off x="7903580" y="3119563"/>
            <a:ext cx="60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พบ </a:t>
            </a:r>
            <a:r>
              <a:rPr lang="en-US" dirty="0">
                <a:solidFill>
                  <a:srgbClr val="FF0000"/>
                </a:solidFill>
              </a:rPr>
              <a:t>0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ตัวแรก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80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7" y="83131"/>
            <a:ext cx="3238500" cy="390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427" y="473656"/>
            <a:ext cx="8338902" cy="6075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65" y="1495270"/>
            <a:ext cx="3095625" cy="1047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682" y="2818797"/>
            <a:ext cx="2368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Odd function</a:t>
            </a:r>
          </a:p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ทีละ 2 บิต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5439" y="5010150"/>
            <a:ext cx="153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เป็นจำนวนคู่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6875" y="4934734"/>
            <a:ext cx="3029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เป็นจำนวนคี่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diagram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นี้ไม่มี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เลย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6161" y="3840698"/>
            <a:ext cx="572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Moore: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output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ขึ้นกับ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เท่านั้น </a:t>
            </a:r>
            <a:r>
              <a:rPr lang="th-TH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ขึ้นกับ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0676" y="558819"/>
            <a:ext cx="356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แปรตาม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ไม่ขึ้นกับ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ตัวอย่างนี้ให้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= state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เลย ง่ายดี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กรณีทั่วไป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= f(state, input)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011267" y="5826596"/>
            <a:ext cx="999241" cy="942680"/>
            <a:chOff x="9276080" y="5691601"/>
            <a:chExt cx="999241" cy="942680"/>
          </a:xfrm>
        </p:grpSpPr>
        <p:sp>
          <p:nvSpPr>
            <p:cNvPr id="11" name="Oval 10"/>
            <p:cNvSpPr/>
            <p:nvPr/>
          </p:nvSpPr>
          <p:spPr>
            <a:xfrm>
              <a:off x="9276080" y="5691601"/>
              <a:ext cx="999241" cy="9426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403940" y="6182605"/>
              <a:ext cx="7374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448185" y="5779541"/>
              <a:ext cx="648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state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76080" y="6162941"/>
              <a:ext cx="999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Kanit" panose="00000500000000000000" pitchFamily="2" charset="-34"/>
                  <a:cs typeface="Kanit" panose="00000500000000000000" pitchFamily="2" charset="-34"/>
                </a:rPr>
                <a:t>output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68066" y="6206417"/>
            <a:ext cx="407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กรณีทั่วไปต้องวาด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diagram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Moore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โดยระบุทั้ง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02125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2" y="93127"/>
            <a:ext cx="3267075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701" y="1339913"/>
            <a:ext cx="7729231" cy="5422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41" y="525689"/>
            <a:ext cx="5019675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559" y="1920240"/>
            <a:ext cx="710711" cy="19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842" y="3460866"/>
            <a:ext cx="729804" cy="190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875" y="4334919"/>
            <a:ext cx="658684" cy="205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7842" y="5877341"/>
            <a:ext cx="2218690" cy="2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0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32" y="2092992"/>
            <a:ext cx="6907599" cy="1875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738" y="825438"/>
            <a:ext cx="2841593" cy="1237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738" y="2092991"/>
            <a:ext cx="3601992" cy="578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332" y="695562"/>
            <a:ext cx="5019675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9053" y="4489031"/>
            <a:ext cx="3664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2575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= (Ax’ +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A’x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)’B</a:t>
            </a:r>
            <a:b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= (Ax’)’(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A’x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)’B</a:t>
            </a:r>
          </a:p>
          <a:p>
            <a:pPr>
              <a:tabLst>
                <a:tab pos="282575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= (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A’+x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)(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A+x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’)B</a:t>
            </a:r>
          </a:p>
          <a:p>
            <a:pPr>
              <a:tabLst>
                <a:tab pos="282575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= (A’A +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A’x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’ +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xA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+ xx’)B</a:t>
            </a:r>
          </a:p>
          <a:p>
            <a:pPr>
              <a:tabLst>
                <a:tab pos="282575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= (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A’x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’ +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xA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)B</a:t>
            </a:r>
          </a:p>
          <a:p>
            <a:pPr>
              <a:tabLst>
                <a:tab pos="282575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=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ABx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+ </a:t>
            </a:r>
            <a:r>
              <a:rPr lang="en-US" sz="2000" dirty="0" err="1">
                <a:latin typeface="Kanit" panose="00000500000000000000" pitchFamily="2" charset="-34"/>
                <a:cs typeface="Kanit" panose="00000500000000000000" pitchFamily="2" charset="-34"/>
              </a:rPr>
              <a:t>A’Bx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’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83465" y="3968685"/>
            <a:ext cx="122548" cy="4698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8685" y="3968685"/>
            <a:ext cx="11406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95069" y="3968685"/>
            <a:ext cx="16873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66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41" y="469263"/>
            <a:ext cx="7660911" cy="456394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042838" y="1092807"/>
            <a:ext cx="3280528" cy="38649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0970" y="5033210"/>
            <a:ext cx="270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คอลัมน์นี้ไม่ต้องมี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ก็เขียน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diagram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4D5569-C54B-3AF8-6469-70117D400524}"/>
              </a:ext>
            </a:extLst>
          </p:cNvPr>
          <p:cNvSpPr/>
          <p:nvPr/>
        </p:nvSpPr>
        <p:spPr>
          <a:xfrm>
            <a:off x="5042838" y="1062990"/>
            <a:ext cx="3352714" cy="458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327" y="2039996"/>
            <a:ext cx="5970705" cy="43487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00301" y="5642552"/>
            <a:ext cx="199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Moore</a:t>
            </a:r>
            <a:b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ไม่มี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FA02D-36E6-2CEE-1129-0C4719890383}"/>
              </a:ext>
            </a:extLst>
          </p:cNvPr>
          <p:cNvSpPr txBox="1"/>
          <p:nvPr/>
        </p:nvSpPr>
        <p:spPr>
          <a:xfrm>
            <a:off x="7800144" y="1378640"/>
            <a:ext cx="3796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00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จำนวน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ในอินพุต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0, 3, 6, 9, …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redundant state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A202B1-DB8E-5A2B-D5E2-0863831AEC8C}"/>
              </a:ext>
            </a:extLst>
          </p:cNvPr>
          <p:cNvSpPr/>
          <p:nvPr/>
        </p:nvSpPr>
        <p:spPr>
          <a:xfrm>
            <a:off x="5236710" y="5643012"/>
            <a:ext cx="417324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0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2" y="103125"/>
            <a:ext cx="3152775" cy="314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4" y="887240"/>
            <a:ext cx="7513702" cy="58616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6826" y="2673626"/>
            <a:ext cx="2365513" cy="3458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509" y="2439047"/>
            <a:ext cx="6573567" cy="27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97" y="697624"/>
            <a:ext cx="8086200" cy="58177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872" y="2155152"/>
            <a:ext cx="2852811" cy="3557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1188" y="5957743"/>
            <a:ext cx="4242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1188" y="5082621"/>
            <a:ext cx="4242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18630" y="5712642"/>
            <a:ext cx="2094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Moore</a:t>
            </a:r>
            <a:b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95E78-44B8-BD1E-6F71-05209DA6E7F6}"/>
              </a:ext>
            </a:extLst>
          </p:cNvPr>
          <p:cNvSpPr txBox="1"/>
          <p:nvPr/>
        </p:nvSpPr>
        <p:spPr>
          <a:xfrm>
            <a:off x="8859872" y="1440725"/>
            <a:ext cx="320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00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จำนวน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ในอินพุต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0, 4, 8, 12, …</a:t>
            </a:r>
          </a:p>
        </p:txBody>
      </p:sp>
    </p:spTree>
    <p:extLst>
      <p:ext uri="{BB962C8B-B14F-4D97-AF65-F5344CB8AC3E}">
        <p14:creationId xmlns:p14="http://schemas.microsoft.com/office/powerpoint/2010/main" val="104226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09" y="323756"/>
            <a:ext cx="10066747" cy="6249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35710" y="2432116"/>
            <a:ext cx="2196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clock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จะทำงาน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ครั้ง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6017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05" y="491999"/>
            <a:ext cx="10437089" cy="2375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42" y="3503687"/>
            <a:ext cx="10505039" cy="267077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2045110" y="3864584"/>
            <a:ext cx="507" cy="7918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064471" y="3854752"/>
            <a:ext cx="485480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19274" y="3838230"/>
            <a:ext cx="1" cy="7141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919274" y="4552335"/>
            <a:ext cx="4204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84017" y="3891178"/>
            <a:ext cx="189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อินพุตต้อง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950" y="279053"/>
            <a:ext cx="280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หลัง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positive edge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ไปแล้ว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อินพุตไม่ต้อง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3257405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01" y="501052"/>
            <a:ext cx="10437089" cy="2375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125" y="3581778"/>
            <a:ext cx="8239125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1584" y="1857081"/>
            <a:ext cx="1979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syn.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clock !!!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ไม่เปลี่ยนตาม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4216507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01" y="544099"/>
            <a:ext cx="10342974" cy="2629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125" y="3581778"/>
            <a:ext cx="8239125" cy="2971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8896350" y="6200775"/>
            <a:ext cx="666750" cy="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37889" y="2187021"/>
            <a:ext cx="218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syn.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clock !!!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เปลี่ยนตาม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196886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61" y="1176244"/>
            <a:ext cx="8543925" cy="3609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789" y="1435343"/>
            <a:ext cx="2725300" cy="30769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766276" y="4421695"/>
            <a:ext cx="131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5.19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661" y="4781600"/>
            <a:ext cx="4162425" cy="37147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2256972" y="1555206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33915" y="1555206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78200" y="1566092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55143" y="1566092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42972" y="1544320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87257" y="1544320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64200" y="1555206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41143" y="1555206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85430" y="1566092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362373" y="1566092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928430" y="1576978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483601" y="1576978"/>
            <a:ext cx="0" cy="31597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250424" y="564324"/>
            <a:ext cx="2342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00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จำนวน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ในอินพุตเป็น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0, 3, 6, 9, …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redundant states</a:t>
            </a:r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27034" y="3840480"/>
            <a:ext cx="447040" cy="24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77459" y="3840480"/>
            <a:ext cx="214085" cy="1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129316" y="3840480"/>
            <a:ext cx="214085" cy="1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706258" y="3844108"/>
            <a:ext cx="214085" cy="1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241869" y="3840480"/>
            <a:ext cx="214085" cy="1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30546" y="3840480"/>
            <a:ext cx="214085" cy="1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385109" y="3840480"/>
            <a:ext cx="214085" cy="1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73928" y="3840480"/>
            <a:ext cx="214085" cy="1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080792" y="3840480"/>
            <a:ext cx="214085" cy="1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517166" y="3852417"/>
            <a:ext cx="214085" cy="19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840756" y="3770788"/>
            <a:ext cx="362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</a:rPr>
              <a:t>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24389" y="3770788"/>
            <a:ext cx="353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</a:rPr>
              <a:t>01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79070" y="3770788"/>
            <a:ext cx="33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</a:rPr>
              <a:t>10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23031" y="3770788"/>
            <a:ext cx="342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</a:rPr>
              <a:t>11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95B11-0F69-6C92-63DC-1E722198EE6E}"/>
              </a:ext>
            </a:extLst>
          </p:cNvPr>
          <p:cNvSpPr txBox="1"/>
          <p:nvPr/>
        </p:nvSpPr>
        <p:spPr>
          <a:xfrm>
            <a:off x="4666790" y="456603"/>
            <a:ext cx="254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ผู้ออกแบบมักจะให้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มาที่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negative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edge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486997-D8F7-3E21-9CCB-B477B6379197}"/>
              </a:ext>
            </a:extLst>
          </p:cNvPr>
          <p:cNvCxnSpPr>
            <a:cxnSpLocks/>
          </p:cNvCxnSpPr>
          <p:nvPr/>
        </p:nvCxnSpPr>
        <p:spPr>
          <a:xfrm flipH="1">
            <a:off x="3695647" y="981517"/>
            <a:ext cx="1104825" cy="1822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42CDE3-C114-FF60-60FB-EB00FD72AD2D}"/>
              </a:ext>
            </a:extLst>
          </p:cNvPr>
          <p:cNvSpPr txBox="1"/>
          <p:nvPr/>
        </p:nvSpPr>
        <p:spPr>
          <a:xfrm>
            <a:off x="4832332" y="5291908"/>
            <a:ext cx="264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เปลี่ยนที่ 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Kanit" panose="00000500000000000000" pitchFamily="2" charset="-34"/>
                <a:cs typeface="Kanit" panose="00000500000000000000" pitchFamily="2" charset="-34"/>
              </a:rPr>
              <a:t>positive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edge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197E85-BEA8-9A04-61EF-E219622A0704}"/>
              </a:ext>
            </a:extLst>
          </p:cNvPr>
          <p:cNvCxnSpPr>
            <a:cxnSpLocks/>
          </p:cNvCxnSpPr>
          <p:nvPr/>
        </p:nvCxnSpPr>
        <p:spPr>
          <a:xfrm flipH="1" flipV="1">
            <a:off x="4027251" y="4155362"/>
            <a:ext cx="802377" cy="123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3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6E02C3-F057-2C15-14DD-99A4157C70CD}"/>
              </a:ext>
            </a:extLst>
          </p:cNvPr>
          <p:cNvCxnSpPr/>
          <p:nvPr/>
        </p:nvCxnSpPr>
        <p:spPr>
          <a:xfrm flipH="1">
            <a:off x="3215078" y="2981576"/>
            <a:ext cx="74754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9939D5-1EB5-FA4F-DDA7-132A2692AC78}"/>
              </a:ext>
            </a:extLst>
          </p:cNvPr>
          <p:cNvCxnSpPr/>
          <p:nvPr/>
        </p:nvCxnSpPr>
        <p:spPr>
          <a:xfrm flipH="1">
            <a:off x="3226073" y="2670884"/>
            <a:ext cx="74754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000798-E733-00F0-7F2E-7DDFF326EF64}"/>
              </a:ext>
            </a:extLst>
          </p:cNvPr>
          <p:cNvSpPr txBox="1"/>
          <p:nvPr/>
        </p:nvSpPr>
        <p:spPr>
          <a:xfrm>
            <a:off x="1457321" y="2656516"/>
            <a:ext cx="166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clock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B95BFB-0A5E-1317-72D0-F143C97A131D}"/>
              </a:ext>
            </a:extLst>
          </p:cNvPr>
          <p:cNvCxnSpPr>
            <a:cxnSpLocks/>
          </p:cNvCxnSpPr>
          <p:nvPr/>
        </p:nvCxnSpPr>
        <p:spPr>
          <a:xfrm>
            <a:off x="3226073" y="2981576"/>
            <a:ext cx="1392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1FBE46-28D1-8F7E-E1E3-60D85435F1FA}"/>
              </a:ext>
            </a:extLst>
          </p:cNvPr>
          <p:cNvCxnSpPr>
            <a:cxnSpLocks/>
          </p:cNvCxnSpPr>
          <p:nvPr/>
        </p:nvCxnSpPr>
        <p:spPr>
          <a:xfrm flipV="1">
            <a:off x="4618887" y="2667424"/>
            <a:ext cx="0" cy="311007"/>
          </a:xfrm>
          <a:prstGeom prst="line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3F73AB-864F-C138-B949-FEE8A735C813}"/>
              </a:ext>
            </a:extLst>
          </p:cNvPr>
          <p:cNvCxnSpPr>
            <a:cxnSpLocks/>
          </p:cNvCxnSpPr>
          <p:nvPr/>
        </p:nvCxnSpPr>
        <p:spPr>
          <a:xfrm>
            <a:off x="4618887" y="2667424"/>
            <a:ext cx="1392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94D931-4A81-064B-C183-88F20E2169BD}"/>
              </a:ext>
            </a:extLst>
          </p:cNvPr>
          <p:cNvCxnSpPr>
            <a:cxnSpLocks/>
          </p:cNvCxnSpPr>
          <p:nvPr/>
        </p:nvCxnSpPr>
        <p:spPr>
          <a:xfrm flipV="1">
            <a:off x="6005605" y="2661328"/>
            <a:ext cx="0" cy="311007"/>
          </a:xfrm>
          <a:prstGeom prst="line">
            <a:avLst/>
          </a:prstGeom>
          <a:ln w="19050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669C49-53C9-48D5-CAE1-A99DEC08E4BB}"/>
              </a:ext>
            </a:extLst>
          </p:cNvPr>
          <p:cNvCxnSpPr>
            <a:cxnSpLocks/>
          </p:cNvCxnSpPr>
          <p:nvPr/>
        </p:nvCxnSpPr>
        <p:spPr>
          <a:xfrm>
            <a:off x="6005605" y="2978431"/>
            <a:ext cx="1392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E97AFD-1CFD-64FE-A763-8B69889BC870}"/>
              </a:ext>
            </a:extLst>
          </p:cNvPr>
          <p:cNvCxnSpPr>
            <a:cxnSpLocks/>
          </p:cNvCxnSpPr>
          <p:nvPr/>
        </p:nvCxnSpPr>
        <p:spPr>
          <a:xfrm flipV="1">
            <a:off x="7398419" y="2667424"/>
            <a:ext cx="0" cy="311007"/>
          </a:xfrm>
          <a:prstGeom prst="line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5B4AEA-39DB-17ED-BA6D-5D1F797E6BFD}"/>
              </a:ext>
            </a:extLst>
          </p:cNvPr>
          <p:cNvCxnSpPr>
            <a:cxnSpLocks/>
          </p:cNvCxnSpPr>
          <p:nvPr/>
        </p:nvCxnSpPr>
        <p:spPr>
          <a:xfrm>
            <a:off x="7398419" y="2667424"/>
            <a:ext cx="1392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A85F10-3630-0150-E28A-16ED85BCE591}"/>
              </a:ext>
            </a:extLst>
          </p:cNvPr>
          <p:cNvCxnSpPr>
            <a:cxnSpLocks/>
          </p:cNvCxnSpPr>
          <p:nvPr/>
        </p:nvCxnSpPr>
        <p:spPr>
          <a:xfrm flipV="1">
            <a:off x="8785137" y="2661328"/>
            <a:ext cx="0" cy="3110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DEDF7C-5A1D-4FB6-90EB-B5C102D97040}"/>
              </a:ext>
            </a:extLst>
          </p:cNvPr>
          <p:cNvCxnSpPr>
            <a:cxnSpLocks/>
          </p:cNvCxnSpPr>
          <p:nvPr/>
        </p:nvCxnSpPr>
        <p:spPr>
          <a:xfrm>
            <a:off x="8785137" y="2972335"/>
            <a:ext cx="13928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B2997C-C593-7B80-93EB-CB062FE053AB}"/>
              </a:ext>
            </a:extLst>
          </p:cNvPr>
          <p:cNvCxnSpPr>
            <a:cxnSpLocks/>
          </p:cNvCxnSpPr>
          <p:nvPr/>
        </p:nvCxnSpPr>
        <p:spPr>
          <a:xfrm>
            <a:off x="4618887" y="3113275"/>
            <a:ext cx="0" cy="4764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949F179-5B3E-C945-8CA9-54BA2320FF67}"/>
              </a:ext>
            </a:extLst>
          </p:cNvPr>
          <p:cNvSpPr txBox="1"/>
          <p:nvPr/>
        </p:nvSpPr>
        <p:spPr>
          <a:xfrm>
            <a:off x="2704440" y="3589758"/>
            <a:ext cx="105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sz="1400" baseline="300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</a:t>
            </a:r>
            <a:r>
              <a:rPr lang="en-US" sz="14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input</a:t>
            </a:r>
            <a:br>
              <a:rPr lang="en-US" sz="14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sz="14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9CB149B-466A-9706-FB9A-1A894AC29BD5}"/>
              </a:ext>
            </a:extLst>
          </p:cNvPr>
          <p:cNvCxnSpPr>
            <a:cxnSpLocks/>
          </p:cNvCxnSpPr>
          <p:nvPr/>
        </p:nvCxnSpPr>
        <p:spPr>
          <a:xfrm flipV="1">
            <a:off x="3234729" y="2661327"/>
            <a:ext cx="0" cy="311007"/>
          </a:xfrm>
          <a:prstGeom prst="line">
            <a:avLst/>
          </a:prstGeom>
          <a:ln w="19050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50790C3-D366-73BD-5838-96C10EBCF716}"/>
              </a:ext>
            </a:extLst>
          </p:cNvPr>
          <p:cNvCxnSpPr>
            <a:cxnSpLocks/>
          </p:cNvCxnSpPr>
          <p:nvPr/>
        </p:nvCxnSpPr>
        <p:spPr>
          <a:xfrm>
            <a:off x="3234729" y="3113274"/>
            <a:ext cx="0" cy="4764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4920A18-D286-1EDB-9819-B0CE4BB68664}"/>
              </a:ext>
            </a:extLst>
          </p:cNvPr>
          <p:cNvSpPr txBox="1"/>
          <p:nvPr/>
        </p:nvSpPr>
        <p:spPr>
          <a:xfrm>
            <a:off x="3763969" y="3597511"/>
            <a:ext cx="169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sz="1400" baseline="30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state transition</a:t>
            </a:r>
          </a:p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00 → 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1BB55E-F926-E37C-D6E1-DA9F1D54A858}"/>
              </a:ext>
            </a:extLst>
          </p:cNvPr>
          <p:cNvSpPr txBox="1"/>
          <p:nvPr/>
        </p:nvSpPr>
        <p:spPr>
          <a:xfrm>
            <a:off x="682592" y="3587574"/>
            <a:ext cx="202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Initialize state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= 00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9C94C87-2603-77E0-05EF-2EB596DAD887}"/>
              </a:ext>
            </a:extLst>
          </p:cNvPr>
          <p:cNvCxnSpPr>
            <a:cxnSpLocks/>
          </p:cNvCxnSpPr>
          <p:nvPr/>
        </p:nvCxnSpPr>
        <p:spPr>
          <a:xfrm>
            <a:off x="7407861" y="3113275"/>
            <a:ext cx="0" cy="4764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410A76D-D47E-42C9-910A-49F35FFE2163}"/>
              </a:ext>
            </a:extLst>
          </p:cNvPr>
          <p:cNvSpPr txBox="1"/>
          <p:nvPr/>
        </p:nvSpPr>
        <p:spPr>
          <a:xfrm>
            <a:off x="5493414" y="3589758"/>
            <a:ext cx="105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1400" baseline="300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nd</a:t>
            </a:r>
            <a:r>
              <a:rPr lang="en-US" sz="14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input</a:t>
            </a:r>
            <a:br>
              <a:rPr lang="en-US" sz="14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sz="1400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A5A6BD3-0759-EF8B-54E0-0062DE3D5B90}"/>
              </a:ext>
            </a:extLst>
          </p:cNvPr>
          <p:cNvCxnSpPr>
            <a:cxnSpLocks/>
          </p:cNvCxnSpPr>
          <p:nvPr/>
        </p:nvCxnSpPr>
        <p:spPr>
          <a:xfrm>
            <a:off x="6023703" y="3113274"/>
            <a:ext cx="0" cy="4764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EE1D66F-D7D2-925E-2011-0C3343886E1F}"/>
              </a:ext>
            </a:extLst>
          </p:cNvPr>
          <p:cNvSpPr txBox="1"/>
          <p:nvPr/>
        </p:nvSpPr>
        <p:spPr>
          <a:xfrm>
            <a:off x="6552943" y="3597511"/>
            <a:ext cx="178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1400" baseline="30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nd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state transition</a:t>
            </a:r>
          </a:p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00 → 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279978-E64E-BBF4-218C-3C1DF3732ABF}"/>
              </a:ext>
            </a:extLst>
          </p:cNvPr>
          <p:cNvSpPr/>
          <p:nvPr/>
        </p:nvSpPr>
        <p:spPr>
          <a:xfrm>
            <a:off x="3220234" y="4372393"/>
            <a:ext cx="1392815" cy="334001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sz="1400" baseline="30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output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78EC176-EF79-5F6E-0087-078A133ED1A6}"/>
              </a:ext>
            </a:extLst>
          </p:cNvPr>
          <p:cNvSpPr/>
          <p:nvPr/>
        </p:nvSpPr>
        <p:spPr>
          <a:xfrm>
            <a:off x="6029994" y="4373661"/>
            <a:ext cx="1392815" cy="334001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1400" baseline="30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nd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output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34CD32-790A-F2C9-AF6E-3CD534E939EA}"/>
              </a:ext>
            </a:extLst>
          </p:cNvPr>
          <p:cNvSpPr txBox="1"/>
          <p:nvPr/>
        </p:nvSpPr>
        <p:spPr>
          <a:xfrm>
            <a:off x="4364057" y="4833098"/>
            <a:ext cx="19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เปลี่ยนทำให้</a:t>
            </a:r>
            <a:b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อาจจะ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invalid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3A4F97E-9290-2F01-F1E0-613628B889E6}"/>
              </a:ext>
            </a:extLst>
          </p:cNvPr>
          <p:cNvCxnSpPr>
            <a:cxnSpLocks/>
          </p:cNvCxnSpPr>
          <p:nvPr/>
        </p:nvCxnSpPr>
        <p:spPr>
          <a:xfrm flipV="1">
            <a:off x="4410778" y="1671091"/>
            <a:ext cx="1688465" cy="896146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1B491D3-8B6C-EFEF-EB65-16F2A686FE0A}"/>
              </a:ext>
            </a:extLst>
          </p:cNvPr>
          <p:cNvCxnSpPr>
            <a:cxnSpLocks/>
          </p:cNvCxnSpPr>
          <p:nvPr/>
        </p:nvCxnSpPr>
        <p:spPr>
          <a:xfrm flipH="1" flipV="1">
            <a:off x="6236073" y="1671091"/>
            <a:ext cx="1062266" cy="896146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47E0002-A156-BF53-A880-536A13295F85}"/>
              </a:ext>
            </a:extLst>
          </p:cNvPr>
          <p:cNvSpPr txBox="1"/>
          <p:nvPr/>
        </p:nvSpPr>
        <p:spPr>
          <a:xfrm>
            <a:off x="3703050" y="593873"/>
            <a:ext cx="7100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Mealy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The output is the value that is present immediately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before the active edge of the clock 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เนื่องจาก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propagation delay)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C40D904-E94B-FCDE-9723-B68AE8508D5B}"/>
              </a:ext>
            </a:extLst>
          </p:cNvPr>
          <p:cNvSpPr/>
          <p:nvPr/>
        </p:nvSpPr>
        <p:spPr>
          <a:xfrm>
            <a:off x="4627019" y="5765209"/>
            <a:ext cx="2771400" cy="335544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sz="1400" baseline="30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output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D039EA4-C92F-70A5-A44F-E39009464D25}"/>
              </a:ext>
            </a:extLst>
          </p:cNvPr>
          <p:cNvSpPr/>
          <p:nvPr/>
        </p:nvSpPr>
        <p:spPr>
          <a:xfrm>
            <a:off x="7398419" y="5765209"/>
            <a:ext cx="2771400" cy="335544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1400" baseline="30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nd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output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F72503E-7162-7F29-EED9-5DB799BE508B}"/>
              </a:ext>
            </a:extLst>
          </p:cNvPr>
          <p:cNvSpPr txBox="1"/>
          <p:nvPr/>
        </p:nvSpPr>
        <p:spPr>
          <a:xfrm>
            <a:off x="879636" y="5671371"/>
            <a:ext cx="346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ถ้าใส่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positive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edge-triggered flip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flop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มาคั่น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ไว้ก่อนส่ง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ออกไป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6AE48F-0D14-3A90-308A-416F28032A71}"/>
              </a:ext>
            </a:extLst>
          </p:cNvPr>
          <p:cNvSpPr/>
          <p:nvPr/>
        </p:nvSpPr>
        <p:spPr>
          <a:xfrm>
            <a:off x="4627019" y="4372394"/>
            <a:ext cx="1392815" cy="334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invalid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A9EF49-73C4-A6CD-BEE0-B20BE9C73114}"/>
              </a:ext>
            </a:extLst>
          </p:cNvPr>
          <p:cNvSpPr/>
          <p:nvPr/>
        </p:nvSpPr>
        <p:spPr>
          <a:xfrm>
            <a:off x="7442530" y="4373662"/>
            <a:ext cx="1392815" cy="33400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Kanit" panose="00000500000000000000" pitchFamily="2" charset="-34"/>
                <a:cs typeface="Kanit" panose="00000500000000000000" pitchFamily="2" charset="-34"/>
              </a:rPr>
              <a:t>invalid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CC00D0-730C-C1EA-EDF7-BB04C6C2D7AD}"/>
              </a:ext>
            </a:extLst>
          </p:cNvPr>
          <p:cNvSpPr txBox="1"/>
          <p:nvPr/>
        </p:nvSpPr>
        <p:spPr>
          <a:xfrm>
            <a:off x="7143589" y="4827649"/>
            <a:ext cx="19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เปลี่ยนทำให้</a:t>
            </a:r>
            <a:b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อาจจะ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invalid</a:t>
            </a:r>
          </a:p>
        </p:txBody>
      </p:sp>
    </p:spTree>
    <p:extLst>
      <p:ext uri="{BB962C8B-B14F-4D97-AF65-F5344CB8AC3E}">
        <p14:creationId xmlns:p14="http://schemas.microsoft.com/office/powerpoint/2010/main" val="4009384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7" y="669048"/>
            <a:ext cx="9491698" cy="2413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8E6C8F-542D-7CFC-96B1-9B8C11C4E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7" y="3785699"/>
            <a:ext cx="11127266" cy="2413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23B189-F617-25B0-540E-1CBF47F7EF09}"/>
              </a:ext>
            </a:extLst>
          </p:cNvPr>
          <p:cNvSpPr/>
          <p:nvPr/>
        </p:nvSpPr>
        <p:spPr>
          <a:xfrm>
            <a:off x="8930640" y="4653280"/>
            <a:ext cx="1320800" cy="9245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9D8C2-9D47-E56B-07BE-9A1D349E8BDF}"/>
              </a:ext>
            </a:extLst>
          </p:cNvPr>
          <p:cNvSpPr txBox="1"/>
          <p:nvPr/>
        </p:nvSpPr>
        <p:spPr>
          <a:xfrm>
            <a:off x="8930640" y="4283948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เพิ่ม </a:t>
            </a:r>
            <a:r>
              <a:rPr lang="en-US" dirty="0">
                <a:solidFill>
                  <a:srgbClr val="FF0000"/>
                </a:solidFill>
              </a:rPr>
              <a:t>flip-flip </a:t>
            </a:r>
            <a:r>
              <a:rPr lang="th-TH" dirty="0">
                <a:solidFill>
                  <a:srgbClr val="FF0000"/>
                </a:solidFill>
              </a:rPr>
              <a:t>เข้าไป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83EF1A-8139-D524-BC0F-0E33D99E2B24}"/>
              </a:ext>
            </a:extLst>
          </p:cNvPr>
          <p:cNvSpPr/>
          <p:nvPr/>
        </p:nvSpPr>
        <p:spPr>
          <a:xfrm>
            <a:off x="325459" y="473065"/>
            <a:ext cx="596696" cy="57538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41B16A-D160-7F20-36EE-705424B43316}"/>
              </a:ext>
            </a:extLst>
          </p:cNvPr>
          <p:cNvSpPr/>
          <p:nvPr/>
        </p:nvSpPr>
        <p:spPr>
          <a:xfrm>
            <a:off x="325459" y="3589716"/>
            <a:ext cx="596696" cy="57538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25118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1" y="325921"/>
            <a:ext cx="9777291" cy="5496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21" y="5822647"/>
            <a:ext cx="3816649" cy="559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712" y="2073440"/>
            <a:ext cx="2093871" cy="200168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97109" y="1901228"/>
            <a:ext cx="0" cy="76049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309485" y="4157220"/>
            <a:ext cx="1310325" cy="3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5.16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32351" y="1901228"/>
            <a:ext cx="0" cy="14206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flipV="1">
            <a:off x="4175760" y="4422141"/>
            <a:ext cx="3033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936072" y="2975462"/>
            <a:ext cx="304800" cy="3119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724525" y="1887176"/>
            <a:ext cx="1509" cy="32086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5980" y="452508"/>
            <a:ext cx="14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ไม่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stable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675391" y="1887175"/>
            <a:ext cx="1509" cy="32086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76850" y="26617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738440" y="1888796"/>
            <a:ext cx="1509" cy="32086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045905" y="5187569"/>
            <a:ext cx="187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Asynchronous reset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ไม่รอ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clock)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8554427" y="1887174"/>
            <a:ext cx="1509" cy="32086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785006" y="1363031"/>
            <a:ext cx="2359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หา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0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ตัวแรก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ที่ตามหลัง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1+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redundant states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466661" y="958938"/>
            <a:ext cx="1056991" cy="650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51100" y="316563"/>
            <a:ext cx="2541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เปลี่ยนที่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negative edge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897109" y="624340"/>
            <a:ext cx="832919" cy="970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12280" y="651889"/>
            <a:ext cx="1290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ทำงานครั้งแรก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07168" y="2671304"/>
            <a:ext cx="16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67593" y="2671303"/>
            <a:ext cx="16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69794" y="2671302"/>
            <a:ext cx="16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97650" y="2669832"/>
            <a:ext cx="16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610145" y="756990"/>
            <a:ext cx="1211813" cy="1904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042044" y="1840387"/>
            <a:ext cx="333892" cy="22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86336" y="1676525"/>
            <a:ext cx="67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รี</a:t>
            </a:r>
            <a:r>
              <a:rPr lang="th-TH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เซ็ต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1" name="Rectangle 50"/>
          <p:cNvSpPr/>
          <p:nvPr/>
        </p:nvSpPr>
        <p:spPr>
          <a:xfrm flipV="1">
            <a:off x="5678258" y="4422139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305131" y="2669834"/>
            <a:ext cx="16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65556" y="2669833"/>
            <a:ext cx="16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67757" y="2669832"/>
            <a:ext cx="16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0</a:t>
            </a:r>
          </a:p>
        </p:txBody>
      </p:sp>
      <p:sp>
        <p:nvSpPr>
          <p:cNvPr id="37" name="Oval 36"/>
          <p:cNvSpPr/>
          <p:nvPr/>
        </p:nvSpPr>
        <p:spPr>
          <a:xfrm>
            <a:off x="10824312" y="2152502"/>
            <a:ext cx="304800" cy="3119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446200" y="2975462"/>
            <a:ext cx="304800" cy="3119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5" idx="1"/>
          </p:cNvCxnSpPr>
          <p:nvPr/>
        </p:nvCxnSpPr>
        <p:spPr>
          <a:xfrm flipH="1" flipV="1">
            <a:off x="7752709" y="5164157"/>
            <a:ext cx="293196" cy="28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51600" y="5717448"/>
            <a:ext cx="245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stable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มันจะไม่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stable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ไปด้วย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557919" y="2545237"/>
            <a:ext cx="282659" cy="164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30457" y="3165012"/>
            <a:ext cx="219652" cy="156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35468" y="2369085"/>
            <a:ext cx="888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34533" y="2985137"/>
            <a:ext cx="115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เปลี่ยน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567593" y="1915183"/>
            <a:ext cx="0" cy="14206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69794" y="1901228"/>
            <a:ext cx="0" cy="14206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97650" y="1915183"/>
            <a:ext cx="0" cy="14206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411964" y="1915183"/>
            <a:ext cx="0" cy="14206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62780" y="5685318"/>
            <a:ext cx="331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valid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แค่ครึ่งหลังของ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clock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แถบสีแดง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61" name="Rectangle 60"/>
          <p:cNvSpPr/>
          <p:nvPr/>
        </p:nvSpPr>
        <p:spPr>
          <a:xfrm flipV="1">
            <a:off x="5546258" y="2702445"/>
            <a:ext cx="123791" cy="458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flipV="1">
            <a:off x="5415585" y="4422138"/>
            <a:ext cx="134657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34490" y="2402605"/>
            <a:ext cx="161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ที่ถูกคือ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0</a:t>
            </a:r>
            <a:b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แต่ไม่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stable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คือเป็น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34489" y="4138392"/>
            <a:ext cx="161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ที่ถูกคือ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1</a:t>
            </a:r>
            <a:b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แต่ไม่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stable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คือเป็น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5F3658-ACE3-640C-777E-4B21F29A81E1}"/>
              </a:ext>
            </a:extLst>
          </p:cNvPr>
          <p:cNvSpPr/>
          <p:nvPr/>
        </p:nvSpPr>
        <p:spPr>
          <a:xfrm>
            <a:off x="112300" y="113940"/>
            <a:ext cx="596696" cy="57538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5588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9" y="104816"/>
            <a:ext cx="9772650" cy="48101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177593" y="5467546"/>
            <a:ext cx="74754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88588" y="5271154"/>
            <a:ext cx="74754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6105" y="5209881"/>
            <a:ext cx="166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t_y_out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2)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188588" y="5467546"/>
            <a:ext cx="22420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22650" y="5265339"/>
            <a:ext cx="0" cy="1948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29184" y="5271154"/>
            <a:ext cx="640656" cy="15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64760" y="5467546"/>
            <a:ext cx="619603" cy="15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76901" y="1632651"/>
            <a:ext cx="7462" cy="48859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689443" y="5269583"/>
            <a:ext cx="640656" cy="15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30289" y="1629387"/>
            <a:ext cx="7462" cy="48859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337751" y="5464401"/>
            <a:ext cx="619603" cy="15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55949" y="1632651"/>
            <a:ext cx="7462" cy="48859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058999" y="5282934"/>
            <a:ext cx="0" cy="1948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333941" y="5267694"/>
            <a:ext cx="0" cy="1948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684363" y="5269149"/>
            <a:ext cx="0" cy="1948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07246" y="5620919"/>
            <a:ext cx="492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สังเกตว่า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output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จะออกมาในเวลาที่ถูกต้องพร้อมกับ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next state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stable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อยู่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clock cycle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แม้ว่า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จะไม่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stable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9194E8-1916-07C1-95BC-E02E325B2AA8}"/>
              </a:ext>
            </a:extLst>
          </p:cNvPr>
          <p:cNvSpPr/>
          <p:nvPr/>
        </p:nvSpPr>
        <p:spPr>
          <a:xfrm>
            <a:off x="112300" y="113940"/>
            <a:ext cx="596696" cy="57538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1730C-2B59-CCA9-1684-26692B2F1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712" y="2073440"/>
            <a:ext cx="2093871" cy="2001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6B719-EFBE-CD2D-33F3-841CBE3E591F}"/>
              </a:ext>
            </a:extLst>
          </p:cNvPr>
          <p:cNvSpPr txBox="1"/>
          <p:nvPr/>
        </p:nvSpPr>
        <p:spPr>
          <a:xfrm>
            <a:off x="10309485" y="4157220"/>
            <a:ext cx="1310325" cy="3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5.16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4013BC-D00D-FE8C-B18D-D1C5463007DC}"/>
              </a:ext>
            </a:extLst>
          </p:cNvPr>
          <p:cNvSpPr/>
          <p:nvPr/>
        </p:nvSpPr>
        <p:spPr>
          <a:xfrm>
            <a:off x="10936072" y="2975462"/>
            <a:ext cx="304800" cy="3119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22EBEF-407E-9D0D-BF0F-2940404B62D0}"/>
              </a:ext>
            </a:extLst>
          </p:cNvPr>
          <p:cNvSpPr txBox="1"/>
          <p:nvPr/>
        </p:nvSpPr>
        <p:spPr>
          <a:xfrm>
            <a:off x="9785006" y="1363031"/>
            <a:ext cx="2359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หา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0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ตัวแรก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ที่ตามหลัง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1+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redundant states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9A657A-B7BF-2EAF-97CC-8D36780B68C9}"/>
              </a:ext>
            </a:extLst>
          </p:cNvPr>
          <p:cNvSpPr/>
          <p:nvPr/>
        </p:nvSpPr>
        <p:spPr>
          <a:xfrm>
            <a:off x="10824312" y="2152502"/>
            <a:ext cx="304800" cy="3119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6E00A6-7518-C0DF-9EE1-4CD9A2442318}"/>
              </a:ext>
            </a:extLst>
          </p:cNvPr>
          <p:cNvSpPr/>
          <p:nvPr/>
        </p:nvSpPr>
        <p:spPr>
          <a:xfrm>
            <a:off x="10446200" y="2975462"/>
            <a:ext cx="304800" cy="3119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30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47" y="2266959"/>
            <a:ext cx="4544289" cy="252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965" y="2266959"/>
            <a:ext cx="4995989" cy="2525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4723" y="1705173"/>
            <a:ext cx="209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5475" algn="l"/>
              </a:tabLst>
            </a:pP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มีน้ำ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sensor = 1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ไม่มีน้ำ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sensor =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1286" y="1705173"/>
            <a:ext cx="192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	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ปั๊มทำงาน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	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ปั๊มหยุดทำงาน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88" y="219295"/>
            <a:ext cx="11932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ปั๊มน้ำ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: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ลองเขียน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(finite-state machine) FSM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Moore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Merely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เพื่อควบคุมการทำงานของปั๊มน้ำ ให้ปั๊มทำงานต่อเนื่อง ไม่ติด ๆ ดับ ๆ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083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787" y="304800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Moore</a:t>
            </a:r>
          </a:p>
        </p:txBody>
      </p:sp>
      <p:sp>
        <p:nvSpPr>
          <p:cNvPr id="2" name="Oval 1"/>
          <p:cNvSpPr/>
          <p:nvPr/>
        </p:nvSpPr>
        <p:spPr>
          <a:xfrm>
            <a:off x="7853680" y="2712720"/>
            <a:ext cx="934720" cy="93472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49022" y="2712720"/>
            <a:ext cx="934720" cy="93472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9022" y="4942115"/>
            <a:ext cx="5866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6088" algn="l"/>
              </a:tabLst>
            </a:pP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ความหมายของแต่ละ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State</a:t>
            </a:r>
            <a:b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คือ น้ำเต็มถัง สูงกว่า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sensor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ทั้ง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ตัว</a:t>
            </a:r>
          </a:p>
          <a:p>
            <a:pPr>
              <a:tabLst>
                <a:tab pos="446088" algn="l"/>
              </a:tabLst>
            </a:pP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B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คือ น้ำน้อย ต่ำกว่า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sensor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ทั้ง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ตัว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764" y="4203397"/>
            <a:ext cx="536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ตัวแรกคือ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sensor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ตัวล่าง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,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สีแดงคือ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don’t care</a:t>
            </a:r>
          </a:p>
        </p:txBody>
      </p:sp>
      <p:sp>
        <p:nvSpPr>
          <p:cNvPr id="8" name="Freeform 7"/>
          <p:cNvSpPr/>
          <p:nvPr/>
        </p:nvSpPr>
        <p:spPr>
          <a:xfrm>
            <a:off x="4071257" y="2275079"/>
            <a:ext cx="3886200" cy="566092"/>
          </a:xfrm>
          <a:custGeom>
            <a:avLst/>
            <a:gdLst>
              <a:gd name="connsiteX0" fmla="*/ 0 w 3886200"/>
              <a:gd name="connsiteY0" fmla="*/ 566092 h 566092"/>
              <a:gd name="connsiteX1" fmla="*/ 1774372 w 3886200"/>
              <a:gd name="connsiteY1" fmla="*/ 35 h 566092"/>
              <a:gd name="connsiteX2" fmla="*/ 3886200 w 3886200"/>
              <a:gd name="connsiteY2" fmla="*/ 544321 h 5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566092">
                <a:moveTo>
                  <a:pt x="0" y="566092"/>
                </a:moveTo>
                <a:cubicBezTo>
                  <a:pt x="563336" y="284877"/>
                  <a:pt x="1126672" y="3663"/>
                  <a:pt x="1774372" y="35"/>
                </a:cubicBezTo>
                <a:cubicBezTo>
                  <a:pt x="2422072" y="-3593"/>
                  <a:pt x="3154136" y="270364"/>
                  <a:pt x="3886200" y="5443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3296" y="1740973"/>
            <a:ext cx="67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9898" y="2754834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2535" y="2756264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B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422469" y="3223624"/>
            <a:ext cx="5834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9898" y="3146721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62535" y="3148151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027123" y="3223623"/>
            <a:ext cx="5834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527229" y="2223297"/>
            <a:ext cx="890885" cy="823683"/>
          </a:xfrm>
          <a:custGeom>
            <a:avLst/>
            <a:gdLst>
              <a:gd name="connsiteX0" fmla="*/ 684057 w 890885"/>
              <a:gd name="connsiteY0" fmla="*/ 792046 h 823683"/>
              <a:gd name="connsiteX1" fmla="*/ 205085 w 890885"/>
              <a:gd name="connsiteY1" fmla="*/ 759389 h 823683"/>
              <a:gd name="connsiteX2" fmla="*/ 20028 w 890885"/>
              <a:gd name="connsiteY2" fmla="*/ 215103 h 823683"/>
              <a:gd name="connsiteX3" fmla="*/ 651400 w 890885"/>
              <a:gd name="connsiteY3" fmla="*/ 8274 h 823683"/>
              <a:gd name="connsiteX4" fmla="*/ 890885 w 890885"/>
              <a:gd name="connsiteY4" fmla="*/ 465474 h 82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85" h="823683">
                <a:moveTo>
                  <a:pt x="684057" y="792046"/>
                </a:moveTo>
                <a:cubicBezTo>
                  <a:pt x="499906" y="823796"/>
                  <a:pt x="315756" y="855546"/>
                  <a:pt x="205085" y="759389"/>
                </a:cubicBezTo>
                <a:cubicBezTo>
                  <a:pt x="94414" y="663232"/>
                  <a:pt x="-54358" y="340289"/>
                  <a:pt x="20028" y="215103"/>
                </a:cubicBezTo>
                <a:cubicBezTo>
                  <a:pt x="94414" y="89917"/>
                  <a:pt x="506257" y="-33454"/>
                  <a:pt x="651400" y="8274"/>
                </a:cubicBezTo>
                <a:cubicBezTo>
                  <a:pt x="796543" y="50002"/>
                  <a:pt x="843714" y="257738"/>
                  <a:pt x="890885" y="465474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8828" y="1726829"/>
            <a:ext cx="1382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10, 11</a:t>
            </a:r>
          </a:p>
        </p:txBody>
      </p:sp>
      <p:sp>
        <p:nvSpPr>
          <p:cNvPr id="24" name="Freeform 23"/>
          <p:cNvSpPr/>
          <p:nvPr/>
        </p:nvSpPr>
        <p:spPr>
          <a:xfrm>
            <a:off x="8357161" y="2079685"/>
            <a:ext cx="951893" cy="805755"/>
          </a:xfrm>
          <a:custGeom>
            <a:avLst/>
            <a:gdLst>
              <a:gd name="connsiteX0" fmla="*/ 85799 w 951893"/>
              <a:gd name="connsiteY0" fmla="*/ 612715 h 805755"/>
              <a:gd name="connsiteX1" fmla="*/ 55319 w 951893"/>
              <a:gd name="connsiteY1" fmla="*/ 125035 h 805755"/>
              <a:gd name="connsiteX2" fmla="*/ 725879 w 951893"/>
              <a:gd name="connsiteY2" fmla="*/ 33595 h 805755"/>
              <a:gd name="connsiteX3" fmla="*/ 939239 w 951893"/>
              <a:gd name="connsiteY3" fmla="*/ 602555 h 805755"/>
              <a:gd name="connsiteX4" fmla="*/ 410919 w 951893"/>
              <a:gd name="connsiteY4" fmla="*/ 805755 h 80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893" h="805755">
                <a:moveTo>
                  <a:pt x="85799" y="612715"/>
                </a:moveTo>
                <a:cubicBezTo>
                  <a:pt x="17219" y="417135"/>
                  <a:pt x="-51361" y="221555"/>
                  <a:pt x="55319" y="125035"/>
                </a:cubicBezTo>
                <a:cubicBezTo>
                  <a:pt x="161999" y="28515"/>
                  <a:pt x="578559" y="-45992"/>
                  <a:pt x="725879" y="33595"/>
                </a:cubicBezTo>
                <a:cubicBezTo>
                  <a:pt x="873199" y="113182"/>
                  <a:pt x="991732" y="473862"/>
                  <a:pt x="939239" y="602555"/>
                </a:cubicBezTo>
                <a:cubicBezTo>
                  <a:pt x="886746" y="731248"/>
                  <a:pt x="648832" y="768501"/>
                  <a:pt x="410919" y="805755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57161" y="1613988"/>
            <a:ext cx="119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00, 10</a:t>
            </a:r>
          </a:p>
        </p:txBody>
      </p:sp>
      <p:sp>
        <p:nvSpPr>
          <p:cNvPr id="26" name="Freeform 25"/>
          <p:cNvSpPr/>
          <p:nvPr/>
        </p:nvSpPr>
        <p:spPr>
          <a:xfrm flipH="1" flipV="1">
            <a:off x="4071257" y="3481969"/>
            <a:ext cx="3886200" cy="603112"/>
          </a:xfrm>
          <a:custGeom>
            <a:avLst/>
            <a:gdLst>
              <a:gd name="connsiteX0" fmla="*/ 0 w 3886200"/>
              <a:gd name="connsiteY0" fmla="*/ 566092 h 566092"/>
              <a:gd name="connsiteX1" fmla="*/ 1774372 w 3886200"/>
              <a:gd name="connsiteY1" fmla="*/ 35 h 566092"/>
              <a:gd name="connsiteX2" fmla="*/ 3886200 w 3886200"/>
              <a:gd name="connsiteY2" fmla="*/ 544321 h 5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566092">
                <a:moveTo>
                  <a:pt x="0" y="566092"/>
                </a:moveTo>
                <a:cubicBezTo>
                  <a:pt x="563336" y="284877"/>
                  <a:pt x="1126672" y="3663"/>
                  <a:pt x="1774372" y="35"/>
                </a:cubicBezTo>
                <a:cubicBezTo>
                  <a:pt x="2422072" y="-3593"/>
                  <a:pt x="3154136" y="270364"/>
                  <a:pt x="3886200" y="5443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7501" y="3491195"/>
            <a:ext cx="11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11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220686" y="3510553"/>
            <a:ext cx="1165223" cy="484504"/>
          </a:xfrm>
          <a:prstGeom prst="straightConnector1">
            <a:avLst/>
          </a:pr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TextBox 28"/>
          <p:cNvSpPr txBox="1"/>
          <p:nvPr/>
        </p:nvSpPr>
        <p:spPr>
          <a:xfrm>
            <a:off x="1883137" y="3248943"/>
            <a:ext cx="11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01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651513" y="3510553"/>
            <a:ext cx="878567" cy="484504"/>
          </a:xfrm>
          <a:prstGeom prst="straightConnector1">
            <a:avLst/>
          </a:pr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Box 30"/>
          <p:cNvSpPr txBox="1"/>
          <p:nvPr/>
        </p:nvSpPr>
        <p:spPr>
          <a:xfrm>
            <a:off x="8881294" y="3248943"/>
            <a:ext cx="11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31464" y="1364300"/>
            <a:ext cx="255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น้ำกระเพื่อมที่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sensor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บน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98558" y="1324168"/>
            <a:ext cx="271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น้ำกระเพื่อมที่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sensor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ล่าง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46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SR Latch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หน่วยความจำขนาด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บิต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endParaRPr lang="en-US" sz="3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44" y="1529263"/>
            <a:ext cx="10246535" cy="3830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99408" y="4663575"/>
            <a:ext cx="47902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16088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 Latch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memory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ขนาด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บิต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lvl="1">
              <a:tabLst>
                <a:tab pos="461963" algn="l"/>
                <a:tab pos="1716088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 = 00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ไม่เปลี่ยนค่า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 = 01	reset (Q = 0)</a:t>
            </a:r>
          </a:p>
          <a:p>
            <a:pPr>
              <a:tabLst>
                <a:tab pos="461963" algn="l"/>
                <a:tab pos="1716088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SR = 10	set (Q = 1)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SR = 11	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ห้าม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 = R = 1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พร้อมกัน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1822" y="5297547"/>
            <a:ext cx="2941163" cy="63191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3244" y="1683945"/>
            <a:ext cx="570368" cy="1358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3244" y="3240608"/>
            <a:ext cx="570368" cy="1358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16200000">
            <a:off x="2262833" y="1252734"/>
            <a:ext cx="191189" cy="57036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754" y="875633"/>
            <a:ext cx="90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ช่วงเวลา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ที่ทำงาน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8493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787" y="304800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Mealy</a:t>
            </a:r>
          </a:p>
        </p:txBody>
      </p:sp>
      <p:sp>
        <p:nvSpPr>
          <p:cNvPr id="6" name="Oval 5"/>
          <p:cNvSpPr/>
          <p:nvPr/>
        </p:nvSpPr>
        <p:spPr>
          <a:xfrm>
            <a:off x="7853680" y="2712720"/>
            <a:ext cx="934720" cy="93472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3249022" y="2712720"/>
            <a:ext cx="934720" cy="93472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</a:t>
            </a:r>
          </a:p>
        </p:txBody>
      </p:sp>
      <p:sp>
        <p:nvSpPr>
          <p:cNvPr id="8" name="Freeform 7"/>
          <p:cNvSpPr/>
          <p:nvPr/>
        </p:nvSpPr>
        <p:spPr>
          <a:xfrm>
            <a:off x="4071257" y="2313546"/>
            <a:ext cx="3886200" cy="566092"/>
          </a:xfrm>
          <a:custGeom>
            <a:avLst/>
            <a:gdLst>
              <a:gd name="connsiteX0" fmla="*/ 0 w 3886200"/>
              <a:gd name="connsiteY0" fmla="*/ 566092 h 566092"/>
              <a:gd name="connsiteX1" fmla="*/ 1774372 w 3886200"/>
              <a:gd name="connsiteY1" fmla="*/ 35 h 566092"/>
              <a:gd name="connsiteX2" fmla="*/ 3886200 w 3886200"/>
              <a:gd name="connsiteY2" fmla="*/ 544321 h 5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566092">
                <a:moveTo>
                  <a:pt x="0" y="566092"/>
                </a:moveTo>
                <a:cubicBezTo>
                  <a:pt x="563336" y="284877"/>
                  <a:pt x="1126672" y="3663"/>
                  <a:pt x="1774372" y="35"/>
                </a:cubicBezTo>
                <a:cubicBezTo>
                  <a:pt x="2422072" y="-3593"/>
                  <a:pt x="3154136" y="270364"/>
                  <a:pt x="3886200" y="5443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49022" y="4942115"/>
            <a:ext cx="60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6088" algn="l"/>
              </a:tabLst>
            </a:pP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ความหมายของแต่ละ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State</a:t>
            </a:r>
            <a:b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คือ น้ำเต็มถัง สูงกว่า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sensor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ทั้ง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ตัว</a:t>
            </a:r>
          </a:p>
          <a:p>
            <a:pPr>
              <a:tabLst>
                <a:tab pos="446088" algn="l"/>
              </a:tabLst>
            </a:pP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B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คือ น้ำน้อย ต่ำกว่า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sensor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ทั้ง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ตัว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7501" y="1740973"/>
            <a:ext cx="11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00/1</a:t>
            </a:r>
          </a:p>
        </p:txBody>
      </p:sp>
      <p:cxnSp>
        <p:nvCxnSpPr>
          <p:cNvPr id="19" name="Straight Arrow Connector 18"/>
          <p:cNvCxnSpPr>
            <a:stCxn id="7" idx="3"/>
          </p:cNvCxnSpPr>
          <p:nvPr/>
        </p:nvCxnSpPr>
        <p:spPr>
          <a:xfrm flipH="1">
            <a:off x="2220686" y="3510553"/>
            <a:ext cx="1165223" cy="484504"/>
          </a:xfrm>
          <a:prstGeom prst="straightConnector1">
            <a:avLst/>
          </a:pr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/>
          <p:cNvSpPr txBox="1"/>
          <p:nvPr/>
        </p:nvSpPr>
        <p:spPr>
          <a:xfrm>
            <a:off x="1883137" y="3248943"/>
            <a:ext cx="11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01/x</a:t>
            </a:r>
          </a:p>
        </p:txBody>
      </p:sp>
      <p:sp>
        <p:nvSpPr>
          <p:cNvPr id="23" name="Freeform 22"/>
          <p:cNvSpPr/>
          <p:nvPr/>
        </p:nvSpPr>
        <p:spPr>
          <a:xfrm>
            <a:off x="2697125" y="2229664"/>
            <a:ext cx="879195" cy="787754"/>
          </a:xfrm>
          <a:custGeom>
            <a:avLst/>
            <a:gdLst>
              <a:gd name="connsiteX0" fmla="*/ 594715 w 879195"/>
              <a:gd name="connsiteY0" fmla="*/ 747216 h 787754"/>
              <a:gd name="connsiteX1" fmla="*/ 167995 w 879195"/>
              <a:gd name="connsiteY1" fmla="*/ 726896 h 787754"/>
              <a:gd name="connsiteX2" fmla="*/ 25755 w 879195"/>
              <a:gd name="connsiteY2" fmla="*/ 168096 h 787754"/>
              <a:gd name="connsiteX3" fmla="*/ 655675 w 879195"/>
              <a:gd name="connsiteY3" fmla="*/ 15696 h 787754"/>
              <a:gd name="connsiteX4" fmla="*/ 879195 w 879195"/>
              <a:gd name="connsiteY4" fmla="*/ 483056 h 78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195" h="787754">
                <a:moveTo>
                  <a:pt x="594715" y="747216"/>
                </a:moveTo>
                <a:cubicBezTo>
                  <a:pt x="428768" y="785316"/>
                  <a:pt x="262822" y="823416"/>
                  <a:pt x="167995" y="726896"/>
                </a:cubicBezTo>
                <a:cubicBezTo>
                  <a:pt x="73168" y="630376"/>
                  <a:pt x="-55525" y="286629"/>
                  <a:pt x="25755" y="168096"/>
                </a:cubicBezTo>
                <a:cubicBezTo>
                  <a:pt x="107035" y="49563"/>
                  <a:pt x="513435" y="-36797"/>
                  <a:pt x="655675" y="15696"/>
                </a:cubicBezTo>
                <a:cubicBezTo>
                  <a:pt x="797915" y="68189"/>
                  <a:pt x="879195" y="483056"/>
                  <a:pt x="879195" y="483056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88272" y="1382710"/>
            <a:ext cx="113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10/0</a:t>
            </a:r>
            <a:b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11/0</a:t>
            </a:r>
          </a:p>
        </p:txBody>
      </p:sp>
      <p:cxnSp>
        <p:nvCxnSpPr>
          <p:cNvPr id="26" name="Straight Arrow Connector 25"/>
          <p:cNvCxnSpPr>
            <a:stCxn id="6" idx="5"/>
          </p:cNvCxnSpPr>
          <p:nvPr/>
        </p:nvCxnSpPr>
        <p:spPr>
          <a:xfrm>
            <a:off x="8651513" y="3510553"/>
            <a:ext cx="878567" cy="484504"/>
          </a:xfrm>
          <a:prstGeom prst="straightConnector1">
            <a:avLst/>
          </a:pr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TextBox 26"/>
          <p:cNvSpPr txBox="1"/>
          <p:nvPr/>
        </p:nvSpPr>
        <p:spPr>
          <a:xfrm>
            <a:off x="8881294" y="3248943"/>
            <a:ext cx="11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01/x</a:t>
            </a:r>
          </a:p>
        </p:txBody>
      </p:sp>
      <p:sp>
        <p:nvSpPr>
          <p:cNvPr id="28" name="Freeform 27"/>
          <p:cNvSpPr/>
          <p:nvPr/>
        </p:nvSpPr>
        <p:spPr>
          <a:xfrm flipH="1" flipV="1">
            <a:off x="4071257" y="3481969"/>
            <a:ext cx="3886200" cy="603112"/>
          </a:xfrm>
          <a:custGeom>
            <a:avLst/>
            <a:gdLst>
              <a:gd name="connsiteX0" fmla="*/ 0 w 3886200"/>
              <a:gd name="connsiteY0" fmla="*/ 566092 h 566092"/>
              <a:gd name="connsiteX1" fmla="*/ 1774372 w 3886200"/>
              <a:gd name="connsiteY1" fmla="*/ 35 h 566092"/>
              <a:gd name="connsiteX2" fmla="*/ 3886200 w 3886200"/>
              <a:gd name="connsiteY2" fmla="*/ 544321 h 5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0" h="566092">
                <a:moveTo>
                  <a:pt x="0" y="566092"/>
                </a:moveTo>
                <a:cubicBezTo>
                  <a:pt x="563336" y="284877"/>
                  <a:pt x="1126672" y="3663"/>
                  <a:pt x="1774372" y="35"/>
                </a:cubicBezTo>
                <a:cubicBezTo>
                  <a:pt x="2422072" y="-3593"/>
                  <a:pt x="3154136" y="270364"/>
                  <a:pt x="3886200" y="5443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397501" y="3491195"/>
            <a:ext cx="11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11/0</a:t>
            </a:r>
          </a:p>
        </p:txBody>
      </p:sp>
      <p:sp>
        <p:nvSpPr>
          <p:cNvPr id="30" name="Freeform 29"/>
          <p:cNvSpPr/>
          <p:nvPr/>
        </p:nvSpPr>
        <p:spPr>
          <a:xfrm>
            <a:off x="8357161" y="2079685"/>
            <a:ext cx="951893" cy="805755"/>
          </a:xfrm>
          <a:custGeom>
            <a:avLst/>
            <a:gdLst>
              <a:gd name="connsiteX0" fmla="*/ 85799 w 951893"/>
              <a:gd name="connsiteY0" fmla="*/ 612715 h 805755"/>
              <a:gd name="connsiteX1" fmla="*/ 55319 w 951893"/>
              <a:gd name="connsiteY1" fmla="*/ 125035 h 805755"/>
              <a:gd name="connsiteX2" fmla="*/ 725879 w 951893"/>
              <a:gd name="connsiteY2" fmla="*/ 33595 h 805755"/>
              <a:gd name="connsiteX3" fmla="*/ 939239 w 951893"/>
              <a:gd name="connsiteY3" fmla="*/ 602555 h 805755"/>
              <a:gd name="connsiteX4" fmla="*/ 410919 w 951893"/>
              <a:gd name="connsiteY4" fmla="*/ 805755 h 80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893" h="805755">
                <a:moveTo>
                  <a:pt x="85799" y="612715"/>
                </a:moveTo>
                <a:cubicBezTo>
                  <a:pt x="17219" y="417135"/>
                  <a:pt x="-51361" y="221555"/>
                  <a:pt x="55319" y="125035"/>
                </a:cubicBezTo>
                <a:cubicBezTo>
                  <a:pt x="161999" y="28515"/>
                  <a:pt x="578559" y="-45992"/>
                  <a:pt x="725879" y="33595"/>
                </a:cubicBezTo>
                <a:cubicBezTo>
                  <a:pt x="873199" y="113182"/>
                  <a:pt x="991732" y="473862"/>
                  <a:pt x="939239" y="602555"/>
                </a:cubicBezTo>
                <a:cubicBezTo>
                  <a:pt x="886746" y="731248"/>
                  <a:pt x="648832" y="768501"/>
                  <a:pt x="410919" y="805755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090796" y="1379737"/>
            <a:ext cx="113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10/1</a:t>
            </a:r>
            <a:b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00/1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84764" y="4203397"/>
            <a:ext cx="536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ตัวแรกคือ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sensor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ตัวล่าง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,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สีแดงคือ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don’t care</a:t>
            </a:r>
          </a:p>
        </p:txBody>
      </p:sp>
    </p:spTree>
    <p:extLst>
      <p:ext uri="{BB962C8B-B14F-4D97-AF65-F5344CB8AC3E}">
        <p14:creationId xmlns:p14="http://schemas.microsoft.com/office/powerpoint/2010/main" val="2785792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9" y="118401"/>
            <a:ext cx="8001000" cy="42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01" y="760490"/>
            <a:ext cx="3219400" cy="44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382" y="4573122"/>
            <a:ext cx="1516741" cy="645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62" y="5563702"/>
            <a:ext cx="11353375" cy="11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00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700" y="416906"/>
            <a:ext cx="4686631" cy="2834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701" y="3872851"/>
            <a:ext cx="4686631" cy="258467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355943" y="2535810"/>
            <a:ext cx="565608" cy="0"/>
          </a:xfrm>
          <a:prstGeom prst="straightConnector1">
            <a:avLst/>
          </a:prstGeom>
          <a:noFill/>
          <a:ln>
            <a:solidFill>
              <a:srgbClr val="FF0000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55943" y="3055855"/>
            <a:ext cx="565608" cy="0"/>
          </a:xfrm>
          <a:prstGeom prst="straightConnector1">
            <a:avLst/>
          </a:prstGeom>
          <a:noFill/>
          <a:ln>
            <a:solidFill>
              <a:srgbClr val="FF0000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7"/>
          <p:cNvSpPr txBox="1"/>
          <p:nvPr/>
        </p:nvSpPr>
        <p:spPr>
          <a:xfrm>
            <a:off x="1150070" y="2328184"/>
            <a:ext cx="2134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record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ซ้ำ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แสดงว่า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g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เหมือนกัน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758" y="5165188"/>
            <a:ext cx="311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เอา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g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ออกทั้ง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record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replace g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ในตารางด้วย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</a:t>
            </a:r>
          </a:p>
        </p:txBody>
      </p:sp>
      <p:sp>
        <p:nvSpPr>
          <p:cNvPr id="10" name="Oval 9"/>
          <p:cNvSpPr/>
          <p:nvPr/>
        </p:nvSpPr>
        <p:spPr>
          <a:xfrm>
            <a:off x="5307290" y="6080289"/>
            <a:ext cx="282804" cy="301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37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701" y="468743"/>
            <a:ext cx="4686631" cy="2584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701" y="3691097"/>
            <a:ext cx="4686631" cy="242390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365370" y="2366128"/>
            <a:ext cx="565608" cy="0"/>
          </a:xfrm>
          <a:prstGeom prst="straightConnector1">
            <a:avLst/>
          </a:prstGeom>
          <a:noFill/>
          <a:ln>
            <a:solidFill>
              <a:srgbClr val="FF0000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65370" y="2839040"/>
            <a:ext cx="565608" cy="0"/>
          </a:xfrm>
          <a:prstGeom prst="straightConnector1">
            <a:avLst/>
          </a:prstGeom>
          <a:noFill/>
          <a:ln>
            <a:solidFill>
              <a:srgbClr val="FF0000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Oval 6"/>
          <p:cNvSpPr/>
          <p:nvPr/>
        </p:nvSpPr>
        <p:spPr>
          <a:xfrm>
            <a:off x="6004874" y="5486401"/>
            <a:ext cx="282804" cy="499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6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442" y="997798"/>
            <a:ext cx="3867150" cy="408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97" y="1596961"/>
            <a:ext cx="5583761" cy="2887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442" y="5149890"/>
            <a:ext cx="2248136" cy="5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60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8" y="153201"/>
            <a:ext cx="3927682" cy="61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38" y="769545"/>
            <a:ext cx="6497970" cy="2955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554" y="3926361"/>
            <a:ext cx="5210363" cy="2776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23" y="4031386"/>
            <a:ext cx="2428499" cy="2566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4981" y="1403006"/>
            <a:ext cx="465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assignment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ที่ต่างกัน ทำให้ได้วงจรต่างกัน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และมีขนาดไม่เท่ากัน เช่น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one-hot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อาจจะใช้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จำนวนบิต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(state)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มากกว่า แต่วงจรมีขนาดเล็กกว่า เป็นต้น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0956" y="5120132"/>
            <a:ext cx="415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59385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04" y="120335"/>
            <a:ext cx="55245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4" y="960214"/>
            <a:ext cx="11061118" cy="336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9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10" y="733331"/>
            <a:ext cx="3347111" cy="4210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4" y="5128890"/>
            <a:ext cx="4539842" cy="726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6075" y="2209046"/>
            <a:ext cx="7559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เช็คว่ามี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subsequence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 ใน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input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หรือไม่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?</a:t>
            </a:r>
          </a:p>
          <a:p>
            <a:endParaRPr lang="en-US" sz="2000" dirty="0"/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	0 1 0 0 1 1 0 1 0 1 0 1 1 1 1 1 1 0 1 0 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OUT	0 0 0 0 0 0 0 0 0 0 0 0 0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1 1 1 1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0 0 0 0</a:t>
            </a:r>
          </a:p>
        </p:txBody>
      </p:sp>
    </p:spTree>
    <p:extLst>
      <p:ext uri="{BB962C8B-B14F-4D97-AF65-F5344CB8AC3E}">
        <p14:creationId xmlns:p14="http://schemas.microsoft.com/office/powerpoint/2010/main" val="3047325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814387"/>
            <a:ext cx="6638925" cy="5229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537" y="6043612"/>
            <a:ext cx="35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assignment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binary</a:t>
            </a:r>
          </a:p>
        </p:txBody>
      </p:sp>
    </p:spTree>
    <p:extLst>
      <p:ext uri="{BB962C8B-B14F-4D97-AF65-F5344CB8AC3E}">
        <p14:creationId xmlns:p14="http://schemas.microsoft.com/office/powerpoint/2010/main" val="3662639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93" y="452488"/>
            <a:ext cx="11452397" cy="2961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55" y="4066466"/>
            <a:ext cx="4714875" cy="1495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391" y="4185529"/>
            <a:ext cx="2209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228600"/>
            <a:ext cx="1170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nit" panose="00000500000000000000" pitchFamily="2" charset="-34"/>
                <a:cs typeface="Kanit" panose="00000500000000000000" pitchFamily="2" charset="-34"/>
              </a:rPr>
              <a:t>SR Latch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775" y="1550128"/>
            <a:ext cx="9542787" cy="36375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7151" y="5118755"/>
            <a:ext cx="870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ถ้าสร้างจาก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NAND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ต้องใช้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negative clock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set/reset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289" y="874931"/>
            <a:ext cx="348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4125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 = 01	set (Q = 1)</a:t>
            </a:r>
          </a:p>
          <a:p>
            <a:pPr>
              <a:tabLst>
                <a:tab pos="1254125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 = 10	reset (Q = 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6045" y="1000581"/>
            <a:ext cx="1538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สลับ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set/reset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2008" y="2163778"/>
            <a:ext cx="552261" cy="1539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72008" y="3630439"/>
            <a:ext cx="552261" cy="1539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4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957" y="144856"/>
            <a:ext cx="7677340" cy="6597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21" y="383075"/>
            <a:ext cx="2209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38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08" y="3484385"/>
            <a:ext cx="8248650" cy="325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016" y="144856"/>
            <a:ext cx="29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ถ้าไม่ใช้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flip-flip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104" y="1786862"/>
            <a:ext cx="2853345" cy="1342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441" y="556789"/>
            <a:ext cx="1766832" cy="12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043" y="1264040"/>
            <a:ext cx="3655390" cy="2040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369" y="144856"/>
            <a:ext cx="1906241" cy="1332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51144" y="3304779"/>
            <a:ext cx="605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JK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ทำได้แค่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set, reset,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ฟังก์ชันที่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relative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previous state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ไม่เหมือน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ที่เราสร้างฟังก์ชัน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next state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ได้ตามใจ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1218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88" y="1034027"/>
            <a:ext cx="7658100" cy="5133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45" y="424097"/>
            <a:ext cx="2116192" cy="1219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3CF264-7FBA-AD56-A3C8-AEFEA6B61F90}"/>
              </a:ext>
            </a:extLst>
          </p:cNvPr>
          <p:cNvSpPr txBox="1"/>
          <p:nvPr/>
        </p:nvSpPr>
        <p:spPr>
          <a:xfrm>
            <a:off x="2238460" y="6065362"/>
            <a:ext cx="3794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โจทย์ใหม่แล้ว ใช้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state diagram 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อะไรก็ไม่รู้ 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ไม่สำคัญ</a:t>
            </a:r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8525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94" y="244445"/>
            <a:ext cx="7805832" cy="64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54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07" y="770675"/>
            <a:ext cx="6813214" cy="4770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01" y="5728111"/>
            <a:ext cx="5185750" cy="603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564" y="1708274"/>
            <a:ext cx="2674237" cy="23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512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499" y="1198876"/>
            <a:ext cx="3238500" cy="3228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59" y="4681914"/>
            <a:ext cx="52482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833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971550"/>
            <a:ext cx="82486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555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16" y="1676474"/>
            <a:ext cx="11142693" cy="30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172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72" y="1283235"/>
            <a:ext cx="8477250" cy="3295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78" y="4750523"/>
            <a:ext cx="527685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247" y="2111815"/>
            <a:ext cx="1924050" cy="1742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53307" y="3919526"/>
            <a:ext cx="3421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flip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บิต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(invert)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เมื่อบิตทางขวาเป็น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หมด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68059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04" y="694054"/>
            <a:ext cx="7198995" cy="538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6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81" y="1346586"/>
            <a:ext cx="11525250" cy="4238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2836" y="2449405"/>
            <a:ext cx="2276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ต้องให้ </a:t>
            </a:r>
            <a:r>
              <a:rPr lang="en-US" sz="2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1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Latch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ถึงจะทำงาน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836" y="5585211"/>
            <a:ext cx="858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ประโยชน์ของ </a:t>
            </a:r>
            <a:r>
              <a:rPr lang="en-US" sz="2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เมื่อปิดการทำงานไว้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ค่าใน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memory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จะไม่เปลี่ยนแปลง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ไม่ต้องสนใจว่า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S, R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มีค่าอะไร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46340" y="714564"/>
            <a:ext cx="270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31875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 = 01	reset (Q = 0)</a:t>
            </a:r>
          </a:p>
          <a:p>
            <a:pPr>
              <a:tabLst>
                <a:tab pos="1031875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 = 10	set (Q =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A8AB0-1CA5-5A74-ADC9-89B667541341}"/>
              </a:ext>
            </a:extLst>
          </p:cNvPr>
          <p:cNvSpPr txBox="1"/>
          <p:nvPr/>
        </p:nvSpPr>
        <p:spPr>
          <a:xfrm>
            <a:off x="8546340" y="1422450"/>
            <a:ext cx="213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สลับ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set/reset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อีกครั้ง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กลับไปเหมือนเดิม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21729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68" y="144856"/>
            <a:ext cx="9387916" cy="65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8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18" y="994060"/>
            <a:ext cx="10488015" cy="4484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998" y="1955253"/>
            <a:ext cx="131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Data_in</a:t>
            </a:r>
            <a:endParaRPr lang="en-US" sz="20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408" y="1424111"/>
            <a:ext cx="49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7408" y="3989773"/>
            <a:ext cx="49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59539" y="4878313"/>
            <a:ext cx="3506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1376363" algn="l"/>
              </a:tabLst>
            </a:pP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แทน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SR</a:t>
            </a:r>
          </a:p>
          <a:p>
            <a:pPr>
              <a:tabLst>
                <a:tab pos="461963" algn="l"/>
                <a:tab pos="1376363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D = 0	SR = 01 (reset)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D = 1	SR = 10 (set)</a:t>
            </a:r>
          </a:p>
        </p:txBody>
      </p:sp>
    </p:spTree>
    <p:extLst>
      <p:ext uri="{BB962C8B-B14F-4D97-AF65-F5344CB8AC3E}">
        <p14:creationId xmlns:p14="http://schemas.microsoft.com/office/powerpoint/2010/main" val="149545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010" y="1020422"/>
            <a:ext cx="8839200" cy="54197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51849" y="2528436"/>
            <a:ext cx="10936586" cy="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1849" y="728034"/>
            <a:ext cx="18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Latch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849" y="2820823"/>
            <a:ext cx="18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nit" panose="00000500000000000000" pitchFamily="2" charset="-34"/>
                <a:cs typeface="Kanit" panose="00000500000000000000" pitchFamily="2" charset="-34"/>
              </a:rPr>
              <a:t>Flip-flop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438" y="1605195"/>
            <a:ext cx="163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Enable (</a:t>
            </a:r>
            <a:r>
              <a:rPr lang="en-US" sz="20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5378" y="474118"/>
            <a:ext cx="4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ช่วงที่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Latch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ทำงาน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1)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จะให้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 = 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92891" y="855609"/>
            <a:ext cx="726606" cy="31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0611" y="855608"/>
            <a:ext cx="48047" cy="31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305272" y="855607"/>
            <a:ext cx="103221" cy="31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51235" y="855607"/>
            <a:ext cx="757095" cy="31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47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5" y="914400"/>
            <a:ext cx="10756979" cy="3939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12" y="4918657"/>
            <a:ext cx="7362825" cy="1133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2957" y="4724089"/>
            <a:ext cx="75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Y ← 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0738" y="5307445"/>
            <a:ext cx="83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Q ← 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90884" y="5005869"/>
            <a:ext cx="0" cy="61195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84780" y="3848858"/>
            <a:ext cx="292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เริ่มทำงานที่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positive edge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94218" y="4248968"/>
            <a:ext cx="1" cy="75690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85610" y="4248968"/>
            <a:ext cx="388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ต้องรอถึง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negative edge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ถึงจะได้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Q ←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0678" y="6156006"/>
            <a:ext cx="31412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stable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ในช่วงนี้</a:t>
            </a:r>
            <a:endParaRPr lang="en-US" sz="2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5951492" y="5518482"/>
            <a:ext cx="282119" cy="59666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390883" y="4401314"/>
            <a:ext cx="1" cy="75690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443651" y="536566"/>
            <a:ext cx="4194927" cy="614106"/>
          </a:xfrm>
          <a:custGeom>
            <a:avLst/>
            <a:gdLst>
              <a:gd name="connsiteX0" fmla="*/ 0 w 4194927"/>
              <a:gd name="connsiteY0" fmla="*/ 962351 h 962351"/>
              <a:gd name="connsiteX1" fmla="*/ 2036189 w 4194927"/>
              <a:gd name="connsiteY1" fmla="*/ 817 h 962351"/>
              <a:gd name="connsiteX2" fmla="*/ 4194927 w 4194927"/>
              <a:gd name="connsiteY2" fmla="*/ 830376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4927" h="962351">
                <a:moveTo>
                  <a:pt x="0" y="962351"/>
                </a:moveTo>
                <a:cubicBezTo>
                  <a:pt x="668517" y="492582"/>
                  <a:pt x="1337035" y="22813"/>
                  <a:pt x="2036189" y="817"/>
                </a:cubicBezTo>
                <a:cubicBezTo>
                  <a:pt x="2735343" y="-21179"/>
                  <a:pt x="3465135" y="404598"/>
                  <a:pt x="4194927" y="830376"/>
                </a:cubicBezTo>
              </a:path>
            </a:pathLst>
          </a:custGeom>
          <a:ln w="12700">
            <a:solidFill>
              <a:srgbClr val="FF0000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724535" y="583443"/>
            <a:ext cx="4503174" cy="696771"/>
          </a:xfrm>
          <a:custGeom>
            <a:avLst/>
            <a:gdLst>
              <a:gd name="connsiteX0" fmla="*/ 0 w 4503174"/>
              <a:gd name="connsiteY0" fmla="*/ 789392 h 1035198"/>
              <a:gd name="connsiteX1" fmla="*/ 2428567 w 4503174"/>
              <a:gd name="connsiteY1" fmla="*/ 2811 h 1035198"/>
              <a:gd name="connsiteX2" fmla="*/ 4503174 w 4503174"/>
              <a:gd name="connsiteY2" fmla="*/ 1035198 h 103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3174" h="1035198">
                <a:moveTo>
                  <a:pt x="0" y="789392"/>
                </a:moveTo>
                <a:cubicBezTo>
                  <a:pt x="839019" y="375617"/>
                  <a:pt x="1678038" y="-38157"/>
                  <a:pt x="2428567" y="2811"/>
                </a:cubicBezTo>
                <a:cubicBezTo>
                  <a:pt x="3179096" y="43779"/>
                  <a:pt x="3841135" y="539488"/>
                  <a:pt x="4503174" y="1035198"/>
                </a:cubicBezTo>
              </a:path>
            </a:pathLst>
          </a:custGeom>
          <a:ln w="12700">
            <a:solidFill>
              <a:srgbClr val="FF0000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24585" y="151715"/>
            <a:ext cx="1233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Clk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58300" y="148676"/>
            <a:ext cx="1233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Clk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829430" y="5010869"/>
            <a:ext cx="0" cy="60695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2012" y="2359385"/>
            <a:ext cx="1758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ทำงานเมื่อ </a:t>
            </a:r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Clk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0204" y="2360109"/>
            <a:ext cx="1877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ทำงานเมื่อ </a:t>
            </a:r>
            <a:r>
              <a:rPr lang="en-US" sz="16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Clk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1641271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1584</Words>
  <Application>Microsoft Office PowerPoint</Application>
  <PresentationFormat>Widescreen</PresentationFormat>
  <Paragraphs>224</Paragraphs>
  <Slides>60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Courier New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1013</cp:revision>
  <dcterms:created xsi:type="dcterms:W3CDTF">2017-01-03T15:09:07Z</dcterms:created>
  <dcterms:modified xsi:type="dcterms:W3CDTF">2024-09-14T08:43:39Z</dcterms:modified>
</cp:coreProperties>
</file>