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3" r:id="rId3"/>
    <p:sldId id="344" r:id="rId4"/>
    <p:sldId id="345" r:id="rId5"/>
    <p:sldId id="346" r:id="rId6"/>
    <p:sldId id="347" r:id="rId7"/>
    <p:sldId id="348" r:id="rId8"/>
    <p:sldId id="363" r:id="rId9"/>
    <p:sldId id="364" r:id="rId10"/>
    <p:sldId id="349" r:id="rId11"/>
    <p:sldId id="350" r:id="rId12"/>
    <p:sldId id="351" r:id="rId13"/>
    <p:sldId id="352" r:id="rId14"/>
    <p:sldId id="353" r:id="rId15"/>
    <p:sldId id="354" r:id="rId16"/>
    <p:sldId id="365" r:id="rId17"/>
    <p:sldId id="355" r:id="rId18"/>
    <p:sldId id="378" r:id="rId19"/>
    <p:sldId id="357" r:id="rId20"/>
    <p:sldId id="356" r:id="rId21"/>
    <p:sldId id="371" r:id="rId22"/>
    <p:sldId id="372" r:id="rId23"/>
    <p:sldId id="373" r:id="rId24"/>
    <p:sldId id="360" r:id="rId25"/>
    <p:sldId id="366" r:id="rId26"/>
    <p:sldId id="367" r:id="rId27"/>
    <p:sldId id="368" r:id="rId28"/>
    <p:sldId id="358" r:id="rId29"/>
    <p:sldId id="369" r:id="rId30"/>
    <p:sldId id="370" r:id="rId31"/>
    <p:sldId id="359" r:id="rId32"/>
    <p:sldId id="361" r:id="rId33"/>
    <p:sldId id="375" r:id="rId34"/>
    <p:sldId id="379" r:id="rId35"/>
    <p:sldId id="380" r:id="rId36"/>
    <p:sldId id="376" r:id="rId37"/>
    <p:sldId id="37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1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6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1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8A81-E08A-49A9-91AE-DD3ACEBCC90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147762"/>
            <a:ext cx="11546188" cy="3424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ED3048-D48B-C5EB-3A3B-B9580EC84576}"/>
              </a:ext>
            </a:extLst>
          </p:cNvPr>
          <p:cNvSpPr txBox="1"/>
          <p:nvPr/>
        </p:nvSpPr>
        <p:spPr>
          <a:xfrm>
            <a:off x="0" y="10998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</a:rPr>
              <a:t>6 </a:t>
            </a:r>
            <a:r>
              <a:rPr lang="th-TH" dirty="0">
                <a:solidFill>
                  <a:srgbClr val="FF0000"/>
                </a:solidFill>
              </a:rPr>
              <a:t>กันยายน </a:t>
            </a:r>
            <a:r>
              <a:rPr lang="en-US" dirty="0">
                <a:solidFill>
                  <a:srgbClr val="FF0000"/>
                </a:solidFill>
              </a:rPr>
              <a:t>2567</a:t>
            </a:r>
          </a:p>
        </p:txBody>
      </p:sp>
    </p:spTree>
    <p:extLst>
      <p:ext uri="{BB962C8B-B14F-4D97-AF65-F5344CB8AC3E}">
        <p14:creationId xmlns:p14="http://schemas.microsoft.com/office/powerpoint/2010/main" val="134504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476249"/>
            <a:ext cx="10039350" cy="5980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2640" y="2997200"/>
            <a:ext cx="2996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แค่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</a:t>
            </a:r>
            <a:r>
              <a:rPr lang="en-US" sz="16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ไม่แน่ว่าจะ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overflow</a:t>
            </a:r>
          </a:p>
          <a:p>
            <a:pPr algn="ctr"/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อาจจะเป็นเลขลบบวกกัน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19" y="4561840"/>
            <a:ext cx="241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ในระบบ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2’com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 = 1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คือ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overflow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52157" y="5494514"/>
            <a:ext cx="405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u="sng" dirty="0">
                <a:latin typeface="Kanit" panose="00000500000000000000" pitchFamily="2" charset="-34"/>
                <a:cs typeface="Kanit" panose="00000500000000000000" pitchFamily="2" charset="-34"/>
              </a:rPr>
              <a:t>ตัวอย่าง </a:t>
            </a:r>
            <a:r>
              <a:rPr lang="en-US" sz="2400" u="sng" dirty="0">
                <a:latin typeface="Kanit" panose="00000500000000000000" pitchFamily="2" charset="-34"/>
                <a:cs typeface="Kanit" panose="00000500000000000000" pitchFamily="2" charset="-34"/>
              </a:rPr>
              <a:t>Overflow</a:t>
            </a:r>
            <a:r>
              <a:rPr lang="th-TH" sz="2400" u="sng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2400" u="sng" dirty="0">
                <a:latin typeface="Kanit" panose="00000500000000000000" pitchFamily="2" charset="-34"/>
                <a:cs typeface="Kanit" panose="00000500000000000000" pitchFamily="2" charset="-34"/>
              </a:rPr>
              <a:t>(V = 1)</a:t>
            </a:r>
            <a:b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0110 (6) + 0100 (4) =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1010</a:t>
            </a:r>
            <a:b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1011 (-5) + 1011 (-5) =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0110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C9D9D-3056-232D-9161-6B4F84FA0E48}"/>
              </a:ext>
            </a:extLst>
          </p:cNvPr>
          <p:cNvSpPr txBox="1"/>
          <p:nvPr/>
        </p:nvSpPr>
        <p:spPr>
          <a:xfrm>
            <a:off x="10483849" y="198501"/>
            <a:ext cx="152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dirty="0"/>
              <a:t>IF M == 0:</a:t>
            </a:r>
          </a:p>
          <a:p>
            <a:pPr>
              <a:tabLst>
                <a:tab pos="457200" algn="l"/>
              </a:tabLst>
            </a:pPr>
            <a:r>
              <a:rPr lang="en-US" dirty="0"/>
              <a:t>	S = A + B</a:t>
            </a:r>
          </a:p>
          <a:p>
            <a:pPr>
              <a:tabLst>
                <a:tab pos="457200" algn="l"/>
              </a:tabLst>
            </a:pPr>
            <a:r>
              <a:rPr lang="en-US" dirty="0"/>
              <a:t>ELSE</a:t>
            </a:r>
          </a:p>
          <a:p>
            <a:pPr>
              <a:tabLst>
                <a:tab pos="457200" algn="l"/>
              </a:tabLst>
            </a:pPr>
            <a:r>
              <a:rPr lang="en-US" dirty="0"/>
              <a:t>	S = A – B</a:t>
            </a:r>
          </a:p>
        </p:txBody>
      </p:sp>
    </p:spTree>
    <p:extLst>
      <p:ext uri="{BB962C8B-B14F-4D97-AF65-F5344CB8AC3E}">
        <p14:creationId xmlns:p14="http://schemas.microsoft.com/office/powerpoint/2010/main" val="3766267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8" y="1085843"/>
            <a:ext cx="11433608" cy="3028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304140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BCD Adder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17" y="874931"/>
            <a:ext cx="7245086" cy="5622751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89454" y="4809216"/>
            <a:ext cx="900112" cy="257315"/>
          </a:xfrm>
          <a:custGeom>
            <a:avLst/>
            <a:gdLst>
              <a:gd name="connsiteX0" fmla="*/ 0 w 900112"/>
              <a:gd name="connsiteY0" fmla="*/ 257315 h 257315"/>
              <a:gd name="connsiteX1" fmla="*/ 371475 w 900112"/>
              <a:gd name="connsiteY1" fmla="*/ 140 h 257315"/>
              <a:gd name="connsiteX2" fmla="*/ 900112 w 900112"/>
              <a:gd name="connsiteY2" fmla="*/ 228740 h 25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0112" h="257315">
                <a:moveTo>
                  <a:pt x="0" y="257315"/>
                </a:moveTo>
                <a:cubicBezTo>
                  <a:pt x="110728" y="131108"/>
                  <a:pt x="221456" y="4902"/>
                  <a:pt x="371475" y="140"/>
                </a:cubicBezTo>
                <a:cubicBezTo>
                  <a:pt x="521494" y="-4622"/>
                  <a:pt x="710803" y="112059"/>
                  <a:pt x="900112" y="22874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42200" y="4416806"/>
            <a:ext cx="119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แก้กลับไป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2200" y="5089609"/>
            <a:ext cx="119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+6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03454" y="5443538"/>
            <a:ext cx="342900" cy="92868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63432" y="4630994"/>
            <a:ext cx="714374" cy="8524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84632" y="4173794"/>
            <a:ext cx="1179871" cy="457200"/>
          </a:xfrm>
          <a:custGeom>
            <a:avLst/>
            <a:gdLst>
              <a:gd name="connsiteX0" fmla="*/ 221226 w 1179871"/>
              <a:gd name="connsiteY0" fmla="*/ 398206 h 457200"/>
              <a:gd name="connsiteX1" fmla="*/ 0 w 1179871"/>
              <a:gd name="connsiteY1" fmla="*/ 412954 h 457200"/>
              <a:gd name="connsiteX2" fmla="*/ 0 w 1179871"/>
              <a:gd name="connsiteY2" fmla="*/ 14748 h 457200"/>
              <a:gd name="connsiteX3" fmla="*/ 1165123 w 1179871"/>
              <a:gd name="connsiteY3" fmla="*/ 0 h 457200"/>
              <a:gd name="connsiteX4" fmla="*/ 1179871 w 1179871"/>
              <a:gd name="connsiteY4" fmla="*/ 427703 h 457200"/>
              <a:gd name="connsiteX5" fmla="*/ 958645 w 1179871"/>
              <a:gd name="connsiteY5" fmla="*/ 457200 h 457200"/>
              <a:gd name="connsiteX6" fmla="*/ 884903 w 1179871"/>
              <a:gd name="connsiteY6" fmla="*/ 73741 h 457200"/>
              <a:gd name="connsiteX7" fmla="*/ 353961 w 1179871"/>
              <a:gd name="connsiteY7" fmla="*/ 44245 h 457200"/>
              <a:gd name="connsiteX8" fmla="*/ 221226 w 1179871"/>
              <a:gd name="connsiteY8" fmla="*/ 398206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871" h="457200">
                <a:moveTo>
                  <a:pt x="221226" y="398206"/>
                </a:moveTo>
                <a:lnTo>
                  <a:pt x="0" y="412954"/>
                </a:lnTo>
                <a:lnTo>
                  <a:pt x="0" y="14748"/>
                </a:lnTo>
                <a:lnTo>
                  <a:pt x="1165123" y="0"/>
                </a:lnTo>
                <a:lnTo>
                  <a:pt x="1179871" y="427703"/>
                </a:lnTo>
                <a:lnTo>
                  <a:pt x="958645" y="457200"/>
                </a:lnTo>
                <a:lnTo>
                  <a:pt x="884903" y="73741"/>
                </a:lnTo>
                <a:lnTo>
                  <a:pt x="353961" y="44245"/>
                </a:lnTo>
                <a:lnTo>
                  <a:pt x="221226" y="398206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63858" y="2637417"/>
            <a:ext cx="2127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ไม่ต้องทำอะไร</a:t>
            </a:r>
            <a:b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Binary = BCD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5688" y="924491"/>
            <a:ext cx="537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จะใช้วงจรบวก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Binary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มาบวก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BCD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8762803" y="1932039"/>
            <a:ext cx="394578" cy="224175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57669" y="4162885"/>
            <a:ext cx="305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5 + 5, 7 + 3 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ทด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7668" y="6033447"/>
            <a:ext cx="365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9 + 9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กับตัวทดอีก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9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ทด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373" y="4138638"/>
            <a:ext cx="1045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ที่วงไว้คือ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กรณีที่ต้องแก้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โดย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+6</a:t>
            </a:r>
          </a:p>
        </p:txBody>
      </p:sp>
    </p:spTree>
    <p:extLst>
      <p:ext uri="{BB962C8B-B14F-4D97-AF65-F5344CB8AC3E}">
        <p14:creationId xmlns:p14="http://schemas.microsoft.com/office/powerpoint/2010/main" val="240893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0"/>
            <a:ext cx="681918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3" y="1952298"/>
            <a:ext cx="3171825" cy="462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4430" y="4854805"/>
            <a:ext cx="750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+6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9977" y="4562572"/>
            <a:ext cx="1079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0  1  1  0</a:t>
            </a:r>
          </a:p>
        </p:txBody>
      </p:sp>
    </p:spTree>
    <p:extLst>
      <p:ext uri="{BB962C8B-B14F-4D97-AF65-F5344CB8AC3E}">
        <p14:creationId xmlns:p14="http://schemas.microsoft.com/office/powerpoint/2010/main" val="111399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Binary Multiplier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49" y="1149533"/>
            <a:ext cx="7391401" cy="54340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6902" y="4468304"/>
            <a:ext cx="1791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ใช้แค่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HA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ก็พอ</a:t>
            </a:r>
            <a:b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ไม่ต้องใช้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FA</a:t>
            </a:r>
          </a:p>
        </p:txBody>
      </p:sp>
    </p:spTree>
    <p:extLst>
      <p:ext uri="{BB962C8B-B14F-4D97-AF65-F5344CB8AC3E}">
        <p14:creationId xmlns:p14="http://schemas.microsoft.com/office/powerpoint/2010/main" val="364869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1" y="133350"/>
            <a:ext cx="5624514" cy="6616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B05136-53DD-79BA-1EBF-7A1CA26FF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642" y="133350"/>
            <a:ext cx="4277322" cy="201005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5F44D0-4202-343D-F7FE-9313F445EE9F}"/>
              </a:ext>
            </a:extLst>
          </p:cNvPr>
          <p:cNvCxnSpPr/>
          <p:nvPr/>
        </p:nvCxnSpPr>
        <p:spPr>
          <a:xfrm flipH="1">
            <a:off x="5800725" y="971550"/>
            <a:ext cx="3076575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798DA6-1421-E4CB-3BFA-578000DA3F72}"/>
              </a:ext>
            </a:extLst>
          </p:cNvPr>
          <p:cNvCxnSpPr>
            <a:cxnSpLocks/>
          </p:cNvCxnSpPr>
          <p:nvPr/>
        </p:nvCxnSpPr>
        <p:spPr>
          <a:xfrm flipH="1">
            <a:off x="3676650" y="1323975"/>
            <a:ext cx="4591050" cy="39052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373CDD-028F-70BD-3588-BD5B3C2D2EF3}"/>
              </a:ext>
            </a:extLst>
          </p:cNvPr>
          <p:cNvCxnSpPr>
            <a:cxnSpLocks/>
          </p:cNvCxnSpPr>
          <p:nvPr/>
        </p:nvCxnSpPr>
        <p:spPr>
          <a:xfrm flipH="1">
            <a:off x="2847975" y="1676399"/>
            <a:ext cx="4800600" cy="254317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259A31D-6E33-8816-945B-352585237630}"/>
              </a:ext>
            </a:extLst>
          </p:cNvPr>
          <p:cNvSpPr/>
          <p:nvPr/>
        </p:nvSpPr>
        <p:spPr>
          <a:xfrm>
            <a:off x="8334375" y="809625"/>
            <a:ext cx="2443165" cy="657226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9F1D70-F802-4FD9-E925-F2167BB94EFF}"/>
              </a:ext>
            </a:extLst>
          </p:cNvPr>
          <p:cNvSpPr/>
          <p:nvPr/>
        </p:nvSpPr>
        <p:spPr>
          <a:xfrm>
            <a:off x="7736384" y="1133476"/>
            <a:ext cx="2443165" cy="657226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92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67" y="1083552"/>
            <a:ext cx="3500437" cy="1435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67" y="2871624"/>
            <a:ext cx="6872290" cy="138780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347314"/>
              </p:ext>
            </p:extLst>
          </p:nvPr>
        </p:nvGraphicFramePr>
        <p:xfrm>
          <a:off x="8469735" y="983097"/>
          <a:ext cx="30781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ฐานสิบ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2’com (unsigned)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 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 (0)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 (7)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 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97267" y="4612319"/>
            <a:ext cx="10870494" cy="1449668"/>
            <a:chOff x="1119187" y="4419279"/>
            <a:chExt cx="10870494" cy="1449668"/>
          </a:xfrm>
        </p:grpSpPr>
        <p:grpSp>
          <p:nvGrpSpPr>
            <p:cNvPr id="11" name="Group 10"/>
            <p:cNvGrpSpPr/>
            <p:nvPr/>
          </p:nvGrpSpPr>
          <p:grpSpPr>
            <a:xfrm>
              <a:off x="1119187" y="4419279"/>
              <a:ext cx="10319598" cy="1243013"/>
              <a:chOff x="1119187" y="4495481"/>
              <a:chExt cx="10319598" cy="124301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9187" y="4495481"/>
                <a:ext cx="10319598" cy="1243013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1168017" y="5226850"/>
                <a:ext cx="121920" cy="1446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279752" y="5226850"/>
                <a:ext cx="121920" cy="1446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0459072" y="5310049"/>
                <a:ext cx="361327" cy="3273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06672" y="5427822"/>
                <a:ext cx="152400" cy="209550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0306672" y="5561170"/>
              <a:ext cx="16830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Textbook </a:t>
              </a:r>
              <a:r>
                <a:rPr lang="th-TH" sz="1400" dirty="0">
                  <a:solidFill>
                    <a:srgbClr val="FF0000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เขียนผิด</a:t>
              </a:r>
              <a:endPara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650135" y="5938876"/>
            <a:ext cx="503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วิธีนี้ใช้ได้กับ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unsigned integer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เท่านั้น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!!!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ใช้กับ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2’com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ไม่ได้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Comparator (</a:t>
            </a:r>
            <a:r>
              <a:rPr lang="en-US" sz="3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unsigned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7612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147636"/>
            <a:ext cx="6151000" cy="6596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3655" y="5703074"/>
            <a:ext cx="503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วิธีนี้ใช้ได้กับ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unsigned integer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เท่านั้น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!!!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ใช้กับ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2’com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ไม่ได้</a:t>
            </a:r>
          </a:p>
        </p:txBody>
      </p:sp>
    </p:spTree>
    <p:extLst>
      <p:ext uri="{BB962C8B-B14F-4D97-AF65-F5344CB8AC3E}">
        <p14:creationId xmlns:p14="http://schemas.microsoft.com/office/powerpoint/2010/main" val="200130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Comparator (</a:t>
            </a:r>
            <a:r>
              <a:rPr lang="en-US" sz="3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2’com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832175" y="3369440"/>
            <a:ext cx="1801949" cy="1054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Subtractor</a:t>
            </a:r>
            <a:endParaRPr lang="en-US" sz="24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69781" y="2953425"/>
            <a:ext cx="0" cy="416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11186" y="2948471"/>
            <a:ext cx="0" cy="416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2931" y="249936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0981" y="249936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B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16216" y="4423903"/>
            <a:ext cx="0" cy="416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63431" y="4839918"/>
            <a:ext cx="908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A – 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6575" y="5693706"/>
            <a:ext cx="5638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9863" algn="l"/>
                <a:tab pos="3141663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MSB = 0	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บิตที่เหลือ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= 0	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สรุปว่า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A = B</a:t>
            </a:r>
            <a:b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	บิตที่เหลือ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≠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0	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สรุปว่า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A &gt; 0</a:t>
            </a:r>
            <a:b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MSB = 1	A &lt; 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50323" y="3369440"/>
            <a:ext cx="1801949" cy="1054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Adder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62645" y="4423903"/>
            <a:ext cx="0" cy="416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09860" y="4839918"/>
            <a:ext cx="908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A – 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99851" y="2579109"/>
            <a:ext cx="836117" cy="369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2’com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208171" y="2163094"/>
            <a:ext cx="0" cy="416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71481" y="2953424"/>
            <a:ext cx="0" cy="416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17671" y="172425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B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300121" y="2953424"/>
            <a:ext cx="0" cy="416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03271" y="249936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2823F7-9E71-BC04-7EF9-2FAD32D686C8}"/>
              </a:ext>
            </a:extLst>
          </p:cNvPr>
          <p:cNvSpPr txBox="1"/>
          <p:nvPr/>
        </p:nvSpPr>
        <p:spPr>
          <a:xfrm>
            <a:off x="423660" y="999897"/>
            <a:ext cx="453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14400" algn="l"/>
              </a:tabLst>
            </a:pP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signed integer (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ระบบ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2’com)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อาจจะมีค่าเป็นบวกหรือลบก็ได้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5693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Decoder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25" y="1450602"/>
            <a:ext cx="9829176" cy="506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3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590674"/>
            <a:ext cx="10645114" cy="31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14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0"/>
            <a:ext cx="6615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4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7187" y="628650"/>
            <a:ext cx="11788341" cy="5557837"/>
            <a:chOff x="357187" y="628650"/>
            <a:chExt cx="11788341" cy="55578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87" y="628650"/>
              <a:ext cx="11586179" cy="555783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1754" y="3331074"/>
              <a:ext cx="161925" cy="2095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1493679" y="3266572"/>
              <a:ext cx="651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dirty="0">
                  <a:solidFill>
                    <a:srgbClr val="FF0000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แก้</a:t>
              </a:r>
              <a:endPara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328628" y="5682121"/>
            <a:ext cx="693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38268" y="3799003"/>
            <a:ext cx="2705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</a:t>
            </a:r>
            <a:r>
              <a:rPr lang="en-US" sz="20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= 0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คือให้หลอดไฟติด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 = 0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คือให้ทำงาน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9890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790575"/>
            <a:ext cx="9009262" cy="56054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1154" y="2527661"/>
            <a:ext cx="1894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44538" algn="l"/>
              </a:tabLst>
            </a:pP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 – 7	MSB = 0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 – 15	MSB = 1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6240" y="3085355"/>
            <a:ext cx="633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MSB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0333" y="636686"/>
            <a:ext cx="1596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ทำงานเมื่อ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7E9A0-4845-F428-FA09-FD52EC51D667}"/>
              </a:ext>
            </a:extLst>
          </p:cNvPr>
          <p:cNvSpPr txBox="1"/>
          <p:nvPr/>
        </p:nvSpPr>
        <p:spPr>
          <a:xfrm>
            <a:off x="7814233" y="2391102"/>
            <a:ext cx="1444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 = 1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enable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9722A-F139-15FF-E1CB-FF0F81749A6A}"/>
              </a:ext>
            </a:extLst>
          </p:cNvPr>
          <p:cNvSpPr txBox="1"/>
          <p:nvPr/>
        </p:nvSpPr>
        <p:spPr>
          <a:xfrm>
            <a:off x="7814233" y="4819977"/>
            <a:ext cx="1444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 = 1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enable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569B5-B85A-97C3-BBBD-9418E2CB403E}"/>
              </a:ext>
            </a:extLst>
          </p:cNvPr>
          <p:cNvSpPr txBox="1"/>
          <p:nvPr/>
        </p:nvSpPr>
        <p:spPr>
          <a:xfrm>
            <a:off x="7090333" y="3065561"/>
            <a:ext cx="1596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ทำงานเมื่อ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 = 1</a:t>
            </a:r>
          </a:p>
        </p:txBody>
      </p:sp>
    </p:spTree>
    <p:extLst>
      <p:ext uri="{BB962C8B-B14F-4D97-AF65-F5344CB8AC3E}">
        <p14:creationId xmlns:p14="http://schemas.microsoft.com/office/powerpoint/2010/main" val="2319189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49" y="904876"/>
            <a:ext cx="9534995" cy="53863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11937" y="420051"/>
            <a:ext cx="1432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กรณีที่ </a:t>
            </a:r>
            <a:r>
              <a:rPr lang="en-US" dirty="0">
                <a:solidFill>
                  <a:srgbClr val="FF0000"/>
                </a:solidFill>
              </a:rPr>
              <a:t>sum = 1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001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010</a:t>
            </a:r>
          </a:p>
          <a:p>
            <a:r>
              <a:rPr lang="en-US" dirty="0">
                <a:solidFill>
                  <a:srgbClr val="FF0000"/>
                </a:solidFill>
              </a:rPr>
              <a:t>100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11937" y="2357288"/>
            <a:ext cx="1432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กรณีที่ </a:t>
            </a:r>
            <a:r>
              <a:rPr lang="en-US" dirty="0">
                <a:solidFill>
                  <a:srgbClr val="FF0000"/>
                </a:solidFill>
              </a:rPr>
              <a:t>carry = 1</a:t>
            </a:r>
          </a:p>
          <a:p>
            <a:r>
              <a:rPr lang="en-US" dirty="0">
                <a:solidFill>
                  <a:srgbClr val="FF0000"/>
                </a:solidFill>
              </a:rPr>
              <a:t>011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101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110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111</a:t>
            </a:r>
          </a:p>
        </p:txBody>
      </p:sp>
    </p:spTree>
    <p:extLst>
      <p:ext uri="{BB962C8B-B14F-4D97-AF65-F5344CB8AC3E}">
        <p14:creationId xmlns:p14="http://schemas.microsoft.com/office/powerpoint/2010/main" val="662085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Encoder </a:t>
            </a:r>
            <a:r>
              <a:rPr lang="en-US" sz="3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(Inverse function </a:t>
            </a:r>
            <a:r>
              <a:rPr lang="th-TH" sz="3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sz="3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Decoder)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176337"/>
            <a:ext cx="8801100" cy="4048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577" y="5224462"/>
            <a:ext cx="3626421" cy="143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8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6" y="1123951"/>
            <a:ext cx="7434263" cy="432076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043613" y="1460090"/>
            <a:ext cx="2171240" cy="10830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76542" y="413521"/>
            <a:ext cx="3958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Highest Priority</a:t>
            </a:r>
            <a:b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หลอดไฟติดพร้อมกันมากกว่า </a:t>
            </a: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ดวง</a:t>
            </a:r>
            <a:b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จะให้ตอบว่าดวงไหน</a:t>
            </a:r>
            <a:endParaRPr lang="en-US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6388" y="2428875"/>
            <a:ext cx="657225" cy="61436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66118" y="4036731"/>
            <a:ext cx="18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มีหลอดไฟติด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อย่างน้อย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ดวง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9445658" y="3667027"/>
            <a:ext cx="398431" cy="138574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0474" y="5319193"/>
            <a:ext cx="241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don’t care</a:t>
            </a:r>
          </a:p>
        </p:txBody>
      </p:sp>
    </p:spTree>
    <p:extLst>
      <p:ext uri="{BB962C8B-B14F-4D97-AF65-F5344CB8AC3E}">
        <p14:creationId xmlns:p14="http://schemas.microsoft.com/office/powerpoint/2010/main" val="1989292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1" y="537856"/>
            <a:ext cx="10907179" cy="57531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309568" y="5101117"/>
            <a:ext cx="276316" cy="345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22014" y="5101117"/>
            <a:ext cx="276316" cy="345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14998" y="3981758"/>
            <a:ext cx="358219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2097" y="5835736"/>
            <a:ext cx="3795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 = D</a:t>
            </a:r>
            <a:r>
              <a:rPr lang="en-US" sz="3200" baseline="-25000" dirty="0"/>
              <a:t>1</a:t>
            </a:r>
            <a:r>
              <a:rPr lang="en-US" sz="3200" dirty="0"/>
              <a:t> + D</a:t>
            </a:r>
            <a:r>
              <a:rPr lang="en-US" sz="3200" baseline="-25000" dirty="0"/>
              <a:t>2</a:t>
            </a:r>
            <a:r>
              <a:rPr lang="en-US" sz="3200" dirty="0"/>
              <a:t> + D</a:t>
            </a:r>
            <a:r>
              <a:rPr lang="en-US" sz="3200" baseline="-25000" dirty="0"/>
              <a:t>3</a:t>
            </a:r>
            <a:r>
              <a:rPr lang="en-US" sz="3200" dirty="0"/>
              <a:t> + D</a:t>
            </a:r>
            <a:r>
              <a:rPr lang="en-US" sz="3200" baseline="-25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3789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4" y="847723"/>
            <a:ext cx="9972219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73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Multiplexor </a:t>
            </a:r>
            <a:r>
              <a:rPr lang="en-US" sz="3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(if-else)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03" y="1703606"/>
            <a:ext cx="10294956" cy="4125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41409" y="1462222"/>
            <a:ext cx="2315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ใช้รูปสี่เหลี่ยมคางหมู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แทน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MUX</a:t>
            </a:r>
          </a:p>
        </p:txBody>
      </p:sp>
    </p:spTree>
    <p:extLst>
      <p:ext uri="{BB962C8B-B14F-4D97-AF65-F5344CB8AC3E}">
        <p14:creationId xmlns:p14="http://schemas.microsoft.com/office/powerpoint/2010/main" val="3457589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209675"/>
            <a:ext cx="869808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5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Half Adder (</a:t>
            </a:r>
            <a:r>
              <a:rPr lang="th-TH" sz="3600" u="sng" dirty="0">
                <a:latin typeface="Kanit" panose="00000500000000000000" pitchFamily="2" charset="-34"/>
                <a:cs typeface="Kanit" panose="00000500000000000000" pitchFamily="2" charset="-34"/>
              </a:rPr>
              <a:t>ไม่</a:t>
            </a:r>
            <a:r>
              <a:rPr lang="th-TH" sz="3600" dirty="0">
                <a:latin typeface="Kanit" panose="00000500000000000000" pitchFamily="2" charset="-34"/>
                <a:cs typeface="Kanit" panose="00000500000000000000" pitchFamily="2" charset="-34"/>
              </a:rPr>
              <a:t>มีตัวทดจากหลักก่อนหน้า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03518"/>
            <a:ext cx="7600951" cy="5618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3798" y="1253764"/>
            <a:ext cx="2205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b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0101 +</a:t>
            </a:r>
            <a:b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b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5464" y="1315319"/>
            <a:ext cx="26300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Carry In</a:t>
            </a:r>
            <a:endParaRPr lang="th-TH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ตัวทดจากหลักก่อนหน้า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Carry Out</a:t>
            </a:r>
            <a:endParaRPr lang="th-TH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ตัวทดไปหลักถัดไป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2883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116170"/>
            <a:ext cx="8210551" cy="66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82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38213"/>
            <a:ext cx="10469132" cy="50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27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697" y="4854"/>
            <a:ext cx="5738813" cy="6853146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3855564" y="131975"/>
            <a:ext cx="499621" cy="197020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>
            <a:off x="3855564" y="2909588"/>
            <a:ext cx="499621" cy="197020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8552" y="732355"/>
            <a:ext cx="2582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/>
              <a:t>A</a:t>
            </a:r>
            <a:r>
              <a:rPr lang="en-US" sz="4400" baseline="-25000" dirty="0"/>
              <a:t>3</a:t>
            </a:r>
            <a:r>
              <a:rPr lang="en-US" sz="4400" dirty="0"/>
              <a:t>A</a:t>
            </a:r>
            <a:r>
              <a:rPr lang="en-US" sz="4400" baseline="-25000" dirty="0"/>
              <a:t>2</a:t>
            </a:r>
            <a:r>
              <a:rPr lang="en-US" sz="4400" dirty="0"/>
              <a:t>A</a:t>
            </a:r>
            <a:r>
              <a:rPr lang="en-US" sz="4400" baseline="-25000" dirty="0"/>
              <a:t>1</a:t>
            </a:r>
            <a:r>
              <a:rPr lang="en-US" sz="4400" dirty="0"/>
              <a:t>A</a:t>
            </a:r>
            <a:r>
              <a:rPr lang="en-US" sz="4400" baseline="-25000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8552" y="3509968"/>
            <a:ext cx="2582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/>
              <a:t>B</a:t>
            </a:r>
            <a:r>
              <a:rPr lang="en-US" sz="4400" baseline="-25000" dirty="0"/>
              <a:t>3</a:t>
            </a:r>
            <a:r>
              <a:rPr lang="en-US" sz="4400" dirty="0"/>
              <a:t>B</a:t>
            </a:r>
            <a:r>
              <a:rPr lang="en-US" sz="4400" baseline="-25000" dirty="0"/>
              <a:t>2</a:t>
            </a:r>
            <a:r>
              <a:rPr lang="en-US" sz="4400" dirty="0"/>
              <a:t>B</a:t>
            </a:r>
            <a:r>
              <a:rPr lang="en-US" sz="4400" baseline="-25000" dirty="0"/>
              <a:t>1</a:t>
            </a:r>
            <a:r>
              <a:rPr lang="en-US" sz="4400" dirty="0"/>
              <a:t>B</a:t>
            </a:r>
            <a:r>
              <a:rPr lang="en-US" sz="4400" baseline="-25000" dirty="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7971" y="1501796"/>
            <a:ext cx="163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Quadruple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7971" y="4279410"/>
            <a:ext cx="163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Quadruple</a:t>
            </a:r>
          </a:p>
        </p:txBody>
      </p:sp>
    </p:spTree>
    <p:extLst>
      <p:ext uri="{BB962C8B-B14F-4D97-AF65-F5344CB8AC3E}">
        <p14:creationId xmlns:p14="http://schemas.microsoft.com/office/powerpoint/2010/main" val="993403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Three-State Gates </a:t>
            </a:r>
            <a:r>
              <a:rPr lang="th-TH" sz="3600" dirty="0"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Tri-State Buffers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08" y="1704192"/>
            <a:ext cx="8459427" cy="5054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358020"/>
            <a:ext cx="6319815" cy="1568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0596" y="1989055"/>
            <a:ext cx="2894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High Impedance (Z)</a:t>
            </a:r>
            <a:b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ความต้านทานสูงมาก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Open Circuit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931B05-23F1-6EC5-4240-521F8D1D7FE0}"/>
              </a:ext>
            </a:extLst>
          </p:cNvPr>
          <p:cNvSpPr txBox="1"/>
          <p:nvPr/>
        </p:nvSpPr>
        <p:spPr>
          <a:xfrm>
            <a:off x="6615012" y="5610225"/>
            <a:ext cx="141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En = 0, disable</a:t>
            </a:r>
          </a:p>
          <a:p>
            <a:pPr>
              <a:tabLst>
                <a:tab pos="228600" algn="l"/>
              </a:tabLst>
            </a:pP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En = 1, enable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BB9C3-4E0D-AE6B-D750-F31BFE37F564}"/>
              </a:ext>
            </a:extLst>
          </p:cNvPr>
          <p:cNvSpPr txBox="1"/>
          <p:nvPr/>
        </p:nvSpPr>
        <p:spPr>
          <a:xfrm>
            <a:off x="8643937" y="1057861"/>
            <a:ext cx="322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 = 0 </a:t>
            </a:r>
            <a:r>
              <a:rPr lang="th-TH" dirty="0">
                <a:solidFill>
                  <a:srgbClr val="FF0000"/>
                </a:solidFill>
              </a:rPr>
              <a:t>จะตัดสายอินพุตทั้งหมดออกไป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EN = 1 </a:t>
            </a:r>
            <a:r>
              <a:rPr lang="th-TH" dirty="0">
                <a:solidFill>
                  <a:srgbClr val="FF0000"/>
                </a:solidFill>
              </a:rPr>
              <a:t>จะเอาเฉพาะอินพุตที่ถูก </a:t>
            </a:r>
            <a:r>
              <a:rPr lang="en-US" dirty="0">
                <a:solidFill>
                  <a:srgbClr val="FF0000"/>
                </a:solidFill>
              </a:rPr>
              <a:t>decoded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7A154-AE2A-D357-3F24-F42584C5A899}"/>
              </a:ext>
            </a:extLst>
          </p:cNvPr>
          <p:cNvCxnSpPr/>
          <p:nvPr/>
        </p:nvCxnSpPr>
        <p:spPr>
          <a:xfrm flipH="1">
            <a:off x="11055350" y="1758950"/>
            <a:ext cx="88900" cy="1460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0F3171-7772-5B2C-91C3-86096A67DD19}"/>
              </a:ext>
            </a:extLst>
          </p:cNvPr>
          <p:cNvCxnSpPr>
            <a:cxnSpLocks/>
          </p:cNvCxnSpPr>
          <p:nvPr/>
        </p:nvCxnSpPr>
        <p:spPr>
          <a:xfrm>
            <a:off x="11055350" y="1758950"/>
            <a:ext cx="88900" cy="1460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F62909-8A3C-EA21-FBFB-3E5E22094758}"/>
              </a:ext>
            </a:extLst>
          </p:cNvPr>
          <p:cNvCxnSpPr/>
          <p:nvPr/>
        </p:nvCxnSpPr>
        <p:spPr>
          <a:xfrm flipH="1">
            <a:off x="11055350" y="2533786"/>
            <a:ext cx="88900" cy="1460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AFA942-BC22-EB12-21B1-0C0CE90D4C00}"/>
              </a:ext>
            </a:extLst>
          </p:cNvPr>
          <p:cNvCxnSpPr>
            <a:cxnSpLocks/>
          </p:cNvCxnSpPr>
          <p:nvPr/>
        </p:nvCxnSpPr>
        <p:spPr>
          <a:xfrm>
            <a:off x="11055350" y="2533786"/>
            <a:ext cx="88900" cy="1460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99E3F9-46C1-3627-6E12-FDC2C507FF14}"/>
              </a:ext>
            </a:extLst>
          </p:cNvPr>
          <p:cNvCxnSpPr/>
          <p:nvPr/>
        </p:nvCxnSpPr>
        <p:spPr>
          <a:xfrm flipH="1">
            <a:off x="11055350" y="3235597"/>
            <a:ext cx="88900" cy="1460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D149F5-4C5D-1E63-64F9-FF7B25AEEB8B}"/>
              </a:ext>
            </a:extLst>
          </p:cNvPr>
          <p:cNvCxnSpPr>
            <a:cxnSpLocks/>
          </p:cNvCxnSpPr>
          <p:nvPr/>
        </p:nvCxnSpPr>
        <p:spPr>
          <a:xfrm>
            <a:off x="11055350" y="3235597"/>
            <a:ext cx="88900" cy="1460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F9D0B7-5174-E2E1-9775-9EECC7BC2332}"/>
              </a:ext>
            </a:extLst>
          </p:cNvPr>
          <p:cNvCxnSpPr/>
          <p:nvPr/>
        </p:nvCxnSpPr>
        <p:spPr>
          <a:xfrm flipH="1">
            <a:off x="11055350" y="3993176"/>
            <a:ext cx="88900" cy="1460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FEA832-2BC0-4E59-64EB-81198B401F5D}"/>
              </a:ext>
            </a:extLst>
          </p:cNvPr>
          <p:cNvCxnSpPr>
            <a:cxnSpLocks/>
          </p:cNvCxnSpPr>
          <p:nvPr/>
        </p:nvCxnSpPr>
        <p:spPr>
          <a:xfrm>
            <a:off x="11055350" y="3993176"/>
            <a:ext cx="88900" cy="1460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341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Bidirectional Ports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419" y="1566404"/>
            <a:ext cx="3124200" cy="452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9619" y="3326266"/>
            <a:ext cx="4115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C = 0	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ขานี้จะเป็น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input port</a:t>
            </a:r>
            <a:b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C = 1	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ขานี้จะเป็น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output port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52" y="2203891"/>
            <a:ext cx="4081145" cy="304516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118765" y="2247872"/>
            <a:ext cx="2281276" cy="3097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Isosceles Triangle 42"/>
          <p:cNvSpPr/>
          <p:nvPr/>
        </p:nvSpPr>
        <p:spPr>
          <a:xfrm rot="5400000">
            <a:off x="6254456" y="2658169"/>
            <a:ext cx="547195" cy="547195"/>
          </a:xfrm>
          <a:prstGeom prst="triangl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4" name="Isosceles Triangle 43"/>
          <p:cNvSpPr/>
          <p:nvPr/>
        </p:nvSpPr>
        <p:spPr>
          <a:xfrm rot="16200000">
            <a:off x="6254455" y="4388520"/>
            <a:ext cx="547195" cy="547195"/>
          </a:xfrm>
          <a:prstGeom prst="triangl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411501" y="4264896"/>
            <a:ext cx="233102" cy="2304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3" idx="5"/>
          </p:cNvCxnSpPr>
          <p:nvPr/>
        </p:nvCxnSpPr>
        <p:spPr>
          <a:xfrm flipH="1">
            <a:off x="6528052" y="3068565"/>
            <a:ext cx="1" cy="1200472"/>
          </a:xfrm>
          <a:prstGeom prst="lin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291872" y="3726472"/>
            <a:ext cx="236180" cy="0"/>
          </a:xfrm>
          <a:prstGeom prst="lin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TextBox 47"/>
          <p:cNvSpPr txBox="1"/>
          <p:nvPr/>
        </p:nvSpPr>
        <p:spPr>
          <a:xfrm>
            <a:off x="5890970" y="3446690"/>
            <a:ext cx="36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7189294" y="2929952"/>
            <a:ext cx="717" cy="1739552"/>
          </a:xfrm>
          <a:prstGeom prst="lin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>
            <a:endCxn id="43" idx="3"/>
          </p:cNvCxnSpPr>
          <p:nvPr/>
        </p:nvCxnSpPr>
        <p:spPr>
          <a:xfrm>
            <a:off x="5657844" y="2931766"/>
            <a:ext cx="596612" cy="1"/>
          </a:xfrm>
          <a:prstGeom prst="lin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190085" y="3745326"/>
            <a:ext cx="243163" cy="0"/>
          </a:xfrm>
          <a:prstGeom prst="lin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669997" y="4669914"/>
            <a:ext cx="596612" cy="1"/>
          </a:xfrm>
          <a:prstGeom prst="lin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799147" y="2931766"/>
            <a:ext cx="390938" cy="0"/>
          </a:xfrm>
          <a:prstGeom prst="lin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799073" y="4669504"/>
            <a:ext cx="390938" cy="0"/>
          </a:xfrm>
          <a:prstGeom prst="lin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68214C6-BD2A-D658-B665-E6F124C7FE0F}"/>
              </a:ext>
            </a:extLst>
          </p:cNvPr>
          <p:cNvSpPr/>
          <p:nvPr/>
        </p:nvSpPr>
        <p:spPr>
          <a:xfrm>
            <a:off x="4343404" y="2505070"/>
            <a:ext cx="1312176" cy="8497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วงจรที่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สร้างเอา</a:t>
            </a:r>
            <a:r>
              <a:rPr lang="th-TH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พุต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2076FE-7913-0AA2-CCAB-A92C02DD8703}"/>
              </a:ext>
            </a:extLst>
          </p:cNvPr>
          <p:cNvSpPr/>
          <p:nvPr/>
        </p:nvSpPr>
        <p:spPr>
          <a:xfrm>
            <a:off x="4351774" y="4244622"/>
            <a:ext cx="1312176" cy="8497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วงจรที่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รับอินพุต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4321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9BAED-B415-03B2-AC26-32167C14D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784" y="123363"/>
            <a:ext cx="7392432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4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Data Bus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24947" y="5115488"/>
            <a:ext cx="103752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24947" y="4985085"/>
            <a:ext cx="103752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24947" y="4853109"/>
            <a:ext cx="103752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24947" y="4722704"/>
            <a:ext cx="103752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90333" y="1830999"/>
            <a:ext cx="1046375" cy="109350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Device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4601850" y="1830998"/>
            <a:ext cx="1046375" cy="109350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Device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13367" y="1830997"/>
            <a:ext cx="1046375" cy="109350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Device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24884" y="1830997"/>
            <a:ext cx="1046375" cy="109350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Device 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48071" y="5245891"/>
            <a:ext cx="255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Kanit" panose="00000500000000000000" pitchFamily="2" charset="-34"/>
                <a:cs typeface="Kanit" panose="00000500000000000000" pitchFamily="2" charset="-34"/>
              </a:rPr>
              <a:t>4-bit data bus</a:t>
            </a:r>
            <a:endParaRPr lang="en-US" sz="2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118963" y="2924506"/>
            <a:ext cx="1" cy="17981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087213" y="4690232"/>
            <a:ext cx="63500" cy="61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256635" y="2922936"/>
            <a:ext cx="4" cy="1930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528733" y="2922936"/>
            <a:ext cx="0" cy="21925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91057" y="2922936"/>
            <a:ext cx="0" cy="20621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226970" y="4823775"/>
            <a:ext cx="63500" cy="61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359307" y="4950534"/>
            <a:ext cx="63500" cy="61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491320" y="5079559"/>
            <a:ext cx="63500" cy="61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4918028" y="2924506"/>
            <a:ext cx="1" cy="17981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886278" y="4690232"/>
            <a:ext cx="63500" cy="61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5055700" y="2922936"/>
            <a:ext cx="4" cy="1930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27798" y="2922936"/>
            <a:ext cx="0" cy="21925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90122" y="2922936"/>
            <a:ext cx="0" cy="20621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026035" y="4823775"/>
            <a:ext cx="63500" cy="61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158372" y="4950534"/>
            <a:ext cx="63500" cy="61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290385" y="5079559"/>
            <a:ext cx="63500" cy="61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6734501" y="2924506"/>
            <a:ext cx="1" cy="17981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702751" y="4690232"/>
            <a:ext cx="63500" cy="61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72173" y="2922936"/>
            <a:ext cx="4" cy="1930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144271" y="2922936"/>
            <a:ext cx="0" cy="21925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006595" y="2922936"/>
            <a:ext cx="0" cy="20621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842508" y="4823775"/>
            <a:ext cx="63500" cy="61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974845" y="4950534"/>
            <a:ext cx="63500" cy="61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106858" y="5079559"/>
            <a:ext cx="63500" cy="61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8537588" y="2924506"/>
            <a:ext cx="1" cy="17981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8505838" y="4690232"/>
            <a:ext cx="63500" cy="61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8675260" y="2922936"/>
            <a:ext cx="4" cy="1930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947358" y="2922936"/>
            <a:ext cx="0" cy="21925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809682" y="2922936"/>
            <a:ext cx="0" cy="20621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8645595" y="4823775"/>
            <a:ext cx="63500" cy="61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777932" y="4950534"/>
            <a:ext cx="63500" cy="61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909945" y="5079559"/>
            <a:ext cx="63500" cy="61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717926" y="2969537"/>
            <a:ext cx="1022304" cy="1621192"/>
          </a:xfrm>
          <a:custGeom>
            <a:avLst/>
            <a:gdLst>
              <a:gd name="connsiteX0" fmla="*/ 238438 w 1143530"/>
              <a:gd name="connsiteY0" fmla="*/ 0 h 854304"/>
              <a:gd name="connsiteX1" fmla="*/ 48316 w 1143530"/>
              <a:gd name="connsiteY1" fmla="*/ 778598 h 854304"/>
              <a:gd name="connsiteX2" fmla="*/ 1026090 w 1143530"/>
              <a:gd name="connsiteY2" fmla="*/ 742384 h 854304"/>
              <a:gd name="connsiteX3" fmla="*/ 1089464 w 1143530"/>
              <a:gd name="connsiteY3" fmla="*/ 54320 h 85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530" h="854304">
                <a:moveTo>
                  <a:pt x="238438" y="0"/>
                </a:moveTo>
                <a:cubicBezTo>
                  <a:pt x="77739" y="327433"/>
                  <a:pt x="-82959" y="654867"/>
                  <a:pt x="48316" y="778598"/>
                </a:cubicBezTo>
                <a:cubicBezTo>
                  <a:pt x="179591" y="902329"/>
                  <a:pt x="852565" y="863097"/>
                  <a:pt x="1026090" y="742384"/>
                </a:cubicBezTo>
                <a:cubicBezTo>
                  <a:pt x="1199615" y="621671"/>
                  <a:pt x="1144539" y="337995"/>
                  <a:pt x="1089464" y="5432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522211" y="5244513"/>
            <a:ext cx="4512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ผลัดกันรับส่งข้อมูลผ่าน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 bus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ทีละคู่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2252" y="3223034"/>
            <a:ext cx="82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Z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953629" y="3223033"/>
            <a:ext cx="82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Z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321930" y="3236582"/>
            <a:ext cx="0" cy="493725"/>
          </a:xfrm>
          <a:prstGeom prst="straightConnector1">
            <a:avLst/>
          </a:prstGeom>
          <a:noFill/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9130861" y="3223033"/>
            <a:ext cx="0" cy="493725"/>
          </a:xfrm>
          <a:prstGeom prst="straightConnector1">
            <a:avLst/>
          </a:prstGeom>
          <a:noFill/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114597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40" y="260695"/>
            <a:ext cx="9147639" cy="63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4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Full Adder</a:t>
            </a:r>
            <a:r>
              <a:rPr lang="th-TH" sz="36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3600" dirty="0">
                <a:latin typeface="Kanit" panose="00000500000000000000" pitchFamily="2" charset="-34"/>
                <a:cs typeface="Kanit" panose="00000500000000000000" pitchFamily="2" charset="-34"/>
              </a:rPr>
              <a:t>มีตัวทดจากหลักก่อนหน้า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28" y="1438928"/>
            <a:ext cx="3555021" cy="3593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9" y="1216033"/>
            <a:ext cx="7800974" cy="39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7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266825"/>
            <a:ext cx="10145510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8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793" y="536589"/>
            <a:ext cx="10034589" cy="4300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7962" y="4875227"/>
            <a:ext cx="3289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anit" panose="00000500000000000000" pitchFamily="2" charset="-34"/>
                <a:cs typeface="Kanit" panose="00000500000000000000" pitchFamily="2" charset="-34"/>
              </a:rPr>
              <a:t>A = A</a:t>
            </a:r>
            <a:r>
              <a:rPr lang="en-US" sz="4000" baseline="-25000" dirty="0">
                <a:latin typeface="Kanit" panose="00000500000000000000" pitchFamily="2" charset="-34"/>
                <a:cs typeface="Kanit" panose="00000500000000000000" pitchFamily="2" charset="-34"/>
              </a:rPr>
              <a:t>3</a:t>
            </a:r>
            <a:r>
              <a:rPr lang="en-US" sz="4000" dirty="0">
                <a:latin typeface="Kanit" panose="00000500000000000000" pitchFamily="2" charset="-34"/>
                <a:cs typeface="Kanit" panose="00000500000000000000" pitchFamily="2" charset="-34"/>
              </a:rPr>
              <a:t>A</a:t>
            </a:r>
            <a:r>
              <a:rPr lang="en-US" sz="4000" baseline="-25000" dirty="0"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en-US" sz="4000" dirty="0">
                <a:latin typeface="Kanit" panose="00000500000000000000" pitchFamily="2" charset="-34"/>
                <a:cs typeface="Kanit" panose="00000500000000000000" pitchFamily="2" charset="-34"/>
              </a:rPr>
              <a:t>A</a:t>
            </a:r>
            <a:r>
              <a:rPr lang="en-US" sz="4000" baseline="-25000" dirty="0"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en-US" sz="4000" dirty="0">
                <a:latin typeface="Kanit" panose="00000500000000000000" pitchFamily="2" charset="-34"/>
                <a:cs typeface="Kanit" panose="00000500000000000000" pitchFamily="2" charset="-34"/>
              </a:rPr>
              <a:t>A</a:t>
            </a:r>
            <a:r>
              <a:rPr lang="en-US" sz="4000" baseline="-25000" dirty="0"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16377" y="4676089"/>
            <a:ext cx="254523" cy="3487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837405" y="4676089"/>
            <a:ext cx="216816" cy="3487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63966" y="4226803"/>
            <a:ext cx="284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Most Significant Bit (MSB)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2995" y="4221660"/>
            <a:ext cx="284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Least Significant Bit (LSB)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0255" y="5644668"/>
            <a:ext cx="3289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anit" panose="00000500000000000000" pitchFamily="2" charset="-34"/>
                <a:cs typeface="Kanit" panose="00000500000000000000" pitchFamily="2" charset="-34"/>
              </a:rPr>
              <a:t>A = A</a:t>
            </a:r>
            <a:r>
              <a:rPr lang="en-US" sz="4000" baseline="-25000" dirty="0">
                <a:latin typeface="Kanit" panose="00000500000000000000" pitchFamily="2" charset="-34"/>
                <a:cs typeface="Kanit" panose="00000500000000000000" pitchFamily="2" charset="-34"/>
              </a:rPr>
              <a:t>8</a:t>
            </a:r>
            <a:r>
              <a:rPr lang="en-US" sz="4000" dirty="0">
                <a:latin typeface="Kanit" panose="00000500000000000000" pitchFamily="2" charset="-34"/>
                <a:cs typeface="Kanit" panose="00000500000000000000" pitchFamily="2" charset="-34"/>
              </a:rPr>
              <a:t>A</a:t>
            </a:r>
            <a:r>
              <a:rPr lang="en-US" sz="4000" baseline="-25000" dirty="0">
                <a:latin typeface="Kanit" panose="00000500000000000000" pitchFamily="2" charset="-34"/>
                <a:cs typeface="Kanit" panose="00000500000000000000" pitchFamily="2" charset="-34"/>
              </a:rPr>
              <a:t>4</a:t>
            </a:r>
            <a:r>
              <a:rPr lang="en-US" sz="4000" dirty="0">
                <a:latin typeface="Kanit" panose="00000500000000000000" pitchFamily="2" charset="-34"/>
                <a:cs typeface="Kanit" panose="00000500000000000000" pitchFamily="2" charset="-34"/>
              </a:rPr>
              <a:t>A</a:t>
            </a:r>
            <a:r>
              <a:rPr lang="en-US" sz="4000" baseline="-25000" dirty="0"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en-US" sz="4000" dirty="0">
                <a:latin typeface="Kanit" panose="00000500000000000000" pitchFamily="2" charset="-34"/>
                <a:cs typeface="Kanit" panose="00000500000000000000" pitchFamily="2" charset="-34"/>
              </a:rPr>
              <a:t>A</a:t>
            </a:r>
            <a:r>
              <a:rPr lang="en-US" sz="4000" baseline="-25000" dirty="0"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pic>
        <p:nvPicPr>
          <p:cNvPr id="4" name="Picture 2" descr="7448 BCD to 7-Segment Decoder and Driver (For Common Cathode)">
            <a:extLst>
              <a:ext uri="{FF2B5EF4-FFF2-40B4-BE49-F238E27FC236}">
                <a16:creationId xmlns:a16="http://schemas.microsoft.com/office/drawing/2014/main" id="{61D7B5E7-A7CA-2E65-B1BC-FCC453DA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337" y="4501957"/>
            <a:ext cx="2510423" cy="216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7ADAF5B-5514-C318-A6C7-8DA4BC039A00}"/>
              </a:ext>
            </a:extLst>
          </p:cNvPr>
          <p:cNvCxnSpPr>
            <a:cxnSpLocks/>
          </p:cNvCxnSpPr>
          <p:nvPr/>
        </p:nvCxnSpPr>
        <p:spPr>
          <a:xfrm>
            <a:off x="8030361" y="6190340"/>
            <a:ext cx="467965" cy="1310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10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Carry Propagation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4" y="1371599"/>
            <a:ext cx="9567626" cy="4214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8101" y="650615"/>
            <a:ext cx="344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Carry Propagate</a:t>
            </a:r>
            <a:b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G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Carry Generate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02309" y="2766098"/>
            <a:ext cx="120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ขึ้นกับ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C</a:t>
            </a:r>
            <a:r>
              <a:rPr lang="en-US" sz="20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8172" y="2382872"/>
            <a:ext cx="1395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ขึ้นกับ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</a:t>
            </a:r>
            <a:r>
              <a:rPr lang="en-US" sz="20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00789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52" y="3107232"/>
            <a:ext cx="2362200" cy="1203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898" y="3226147"/>
            <a:ext cx="2790825" cy="1080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52" y="4360979"/>
            <a:ext cx="2844684" cy="113175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05452" y="5492735"/>
            <a:ext cx="10768076" cy="1220501"/>
            <a:chOff x="805452" y="3220874"/>
            <a:chExt cx="10768076" cy="12205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5452" y="3220874"/>
              <a:ext cx="10768076" cy="118604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621149" y="3795044"/>
              <a:ext cx="44361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+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9125" y="244113"/>
            <a:ext cx="6680612" cy="2863119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7258641" y="1241958"/>
            <a:ext cx="1583703" cy="124929"/>
          </a:xfrm>
          <a:custGeom>
            <a:avLst/>
            <a:gdLst>
              <a:gd name="connsiteX0" fmla="*/ 1583703 w 1583703"/>
              <a:gd name="connsiteY0" fmla="*/ 124929 h 124929"/>
              <a:gd name="connsiteX1" fmla="*/ 1517715 w 1583703"/>
              <a:gd name="connsiteY1" fmla="*/ 115502 h 124929"/>
              <a:gd name="connsiteX2" fmla="*/ 471340 w 1583703"/>
              <a:gd name="connsiteY2" fmla="*/ 2380 h 124929"/>
              <a:gd name="connsiteX3" fmla="*/ 0 w 1583703"/>
              <a:gd name="connsiteY3" fmla="*/ 49514 h 12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703" h="124929">
                <a:moveTo>
                  <a:pt x="1583703" y="124929"/>
                </a:moveTo>
                <a:lnTo>
                  <a:pt x="1517715" y="115502"/>
                </a:lnTo>
                <a:cubicBezTo>
                  <a:pt x="1332321" y="95077"/>
                  <a:pt x="724292" y="13378"/>
                  <a:pt x="471340" y="2380"/>
                </a:cubicBezTo>
                <a:cubicBezTo>
                  <a:pt x="218388" y="-8618"/>
                  <a:pt x="109194" y="20448"/>
                  <a:pt x="0" y="49514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863474" y="1224166"/>
            <a:ext cx="1131216" cy="67306"/>
          </a:xfrm>
          <a:custGeom>
            <a:avLst/>
            <a:gdLst>
              <a:gd name="connsiteX0" fmla="*/ 1131216 w 1131216"/>
              <a:gd name="connsiteY0" fmla="*/ 67306 h 67306"/>
              <a:gd name="connsiteX1" fmla="*/ 348791 w 1131216"/>
              <a:gd name="connsiteY1" fmla="*/ 1319 h 67306"/>
              <a:gd name="connsiteX2" fmla="*/ 0 w 1131216"/>
              <a:gd name="connsiteY2" fmla="*/ 29599 h 6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1216" h="67306">
                <a:moveTo>
                  <a:pt x="1131216" y="67306"/>
                </a:moveTo>
                <a:cubicBezTo>
                  <a:pt x="834271" y="37454"/>
                  <a:pt x="537327" y="7603"/>
                  <a:pt x="348791" y="1319"/>
                </a:cubicBezTo>
                <a:cubicBezTo>
                  <a:pt x="160255" y="-4966"/>
                  <a:pt x="80127" y="12316"/>
                  <a:pt x="0" y="29599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68307" y="1224166"/>
            <a:ext cx="1131216" cy="67306"/>
          </a:xfrm>
          <a:custGeom>
            <a:avLst/>
            <a:gdLst>
              <a:gd name="connsiteX0" fmla="*/ 1131216 w 1131216"/>
              <a:gd name="connsiteY0" fmla="*/ 67306 h 67306"/>
              <a:gd name="connsiteX1" fmla="*/ 348791 w 1131216"/>
              <a:gd name="connsiteY1" fmla="*/ 1319 h 67306"/>
              <a:gd name="connsiteX2" fmla="*/ 0 w 1131216"/>
              <a:gd name="connsiteY2" fmla="*/ 29599 h 6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1216" h="67306">
                <a:moveTo>
                  <a:pt x="1131216" y="67306"/>
                </a:moveTo>
                <a:cubicBezTo>
                  <a:pt x="834271" y="37454"/>
                  <a:pt x="537327" y="7603"/>
                  <a:pt x="348791" y="1319"/>
                </a:cubicBezTo>
                <a:cubicBezTo>
                  <a:pt x="160255" y="-4966"/>
                  <a:pt x="80127" y="12316"/>
                  <a:pt x="0" y="29599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506194" y="1148494"/>
            <a:ext cx="1688735" cy="1104512"/>
          </a:xfrm>
          <a:custGeom>
            <a:avLst/>
            <a:gdLst>
              <a:gd name="connsiteX0" fmla="*/ 1688735 w 1688735"/>
              <a:gd name="connsiteY0" fmla="*/ 124125 h 1104512"/>
              <a:gd name="connsiteX1" fmla="*/ 142739 w 1688735"/>
              <a:gd name="connsiteY1" fmla="*/ 86417 h 1104512"/>
              <a:gd name="connsiteX2" fmla="*/ 161593 w 1688735"/>
              <a:gd name="connsiteY2" fmla="*/ 1104512 h 110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8735" h="1104512">
                <a:moveTo>
                  <a:pt x="1688735" y="124125"/>
                </a:moveTo>
                <a:cubicBezTo>
                  <a:pt x="1042999" y="23572"/>
                  <a:pt x="397263" y="-76981"/>
                  <a:pt x="142739" y="86417"/>
                </a:cubicBezTo>
                <a:cubicBezTo>
                  <a:pt x="-111785" y="249815"/>
                  <a:pt x="24904" y="677163"/>
                  <a:pt x="161593" y="1104512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5495" y="844913"/>
            <a:ext cx="181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Gate Delay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มาก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7927" y="4526765"/>
            <a:ext cx="7669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เขียน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ให้เป็น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sum of products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ให้หมด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2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ดีเลย์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= 2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เกต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b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วงจรทำงานได้เร็ว แต่เปลืองจำนวนเกต</a:t>
            </a:r>
            <a:endParaRPr lang="en-US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456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8" y="377073"/>
            <a:ext cx="6469567" cy="6221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455" y="4410762"/>
            <a:ext cx="5105338" cy="2188002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6740165" y="1423447"/>
            <a:ext cx="1583814" cy="3855563"/>
          </a:xfrm>
          <a:custGeom>
            <a:avLst/>
            <a:gdLst>
              <a:gd name="connsiteX0" fmla="*/ 0 w 1583814"/>
              <a:gd name="connsiteY0" fmla="*/ 0 h 3855563"/>
              <a:gd name="connsiteX1" fmla="*/ 1517715 w 1583814"/>
              <a:gd name="connsiteY1" fmla="*/ 1838227 h 3855563"/>
              <a:gd name="connsiteX2" fmla="*/ 1168924 w 1583814"/>
              <a:gd name="connsiteY2" fmla="*/ 3855563 h 38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3814" h="3855563">
                <a:moveTo>
                  <a:pt x="0" y="0"/>
                </a:moveTo>
                <a:cubicBezTo>
                  <a:pt x="661447" y="597816"/>
                  <a:pt x="1322894" y="1195633"/>
                  <a:pt x="1517715" y="1838227"/>
                </a:cubicBezTo>
                <a:cubicBezTo>
                  <a:pt x="1712536" y="2480821"/>
                  <a:pt x="1440730" y="3168192"/>
                  <a:pt x="1168924" y="3855563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55509" y="5316719"/>
            <a:ext cx="411800" cy="131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0728" y="5316719"/>
            <a:ext cx="411800" cy="131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05947" y="5279010"/>
            <a:ext cx="411800" cy="131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608190" y="3601039"/>
            <a:ext cx="2681379" cy="1677971"/>
          </a:xfrm>
          <a:custGeom>
            <a:avLst/>
            <a:gdLst>
              <a:gd name="connsiteX0" fmla="*/ 0 w 2681379"/>
              <a:gd name="connsiteY0" fmla="*/ 0 h 1677971"/>
              <a:gd name="connsiteX1" fmla="*/ 2469822 w 2681379"/>
              <a:gd name="connsiteY1" fmla="*/ 339365 h 1677971"/>
              <a:gd name="connsiteX2" fmla="*/ 2384981 w 2681379"/>
              <a:gd name="connsiteY2" fmla="*/ 1677971 h 167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1379" h="1677971">
                <a:moveTo>
                  <a:pt x="0" y="0"/>
                </a:moveTo>
                <a:cubicBezTo>
                  <a:pt x="1036162" y="29851"/>
                  <a:pt x="2072325" y="59703"/>
                  <a:pt x="2469822" y="339365"/>
                </a:cubicBezTo>
                <a:cubicBezTo>
                  <a:pt x="2867319" y="619027"/>
                  <a:pt x="2626150" y="1148499"/>
                  <a:pt x="2384981" y="1677971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532775" y="4061210"/>
            <a:ext cx="4091233" cy="1246081"/>
          </a:xfrm>
          <a:custGeom>
            <a:avLst/>
            <a:gdLst>
              <a:gd name="connsiteX0" fmla="*/ 0 w 4173329"/>
              <a:gd name="connsiteY0" fmla="*/ 1029264 h 1246081"/>
              <a:gd name="connsiteX1" fmla="*/ 3902697 w 4173329"/>
              <a:gd name="connsiteY1" fmla="*/ 1743 h 1246081"/>
              <a:gd name="connsiteX2" fmla="*/ 3525625 w 4173329"/>
              <a:gd name="connsiteY2" fmla="*/ 1246081 h 124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73329" h="1246081">
                <a:moveTo>
                  <a:pt x="0" y="1029264"/>
                </a:moveTo>
                <a:cubicBezTo>
                  <a:pt x="1657546" y="497435"/>
                  <a:pt x="3315093" y="-34393"/>
                  <a:pt x="3902697" y="1743"/>
                </a:cubicBezTo>
                <a:cubicBezTo>
                  <a:pt x="4490301" y="37879"/>
                  <a:pt x="4007963" y="641980"/>
                  <a:pt x="3525625" y="1246081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7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684</Words>
  <Application>Microsoft Office PowerPoint</Application>
  <PresentationFormat>Widescreen</PresentationFormat>
  <Paragraphs>121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Kanit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511</cp:revision>
  <dcterms:created xsi:type="dcterms:W3CDTF">2017-01-03T15:09:07Z</dcterms:created>
  <dcterms:modified xsi:type="dcterms:W3CDTF">2024-09-06T07:43:09Z</dcterms:modified>
</cp:coreProperties>
</file>