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6" r:id="rId11"/>
    <p:sldId id="307" r:id="rId12"/>
    <p:sldId id="308" r:id="rId13"/>
    <p:sldId id="309" r:id="rId14"/>
    <p:sldId id="312" r:id="rId15"/>
    <p:sldId id="311" r:id="rId16"/>
    <p:sldId id="310" r:id="rId17"/>
    <p:sldId id="314" r:id="rId18"/>
    <p:sldId id="313" r:id="rId19"/>
    <p:sldId id="315" r:id="rId20"/>
    <p:sldId id="333" r:id="rId21"/>
    <p:sldId id="316" r:id="rId22"/>
    <p:sldId id="332" r:id="rId23"/>
    <p:sldId id="317" r:id="rId24"/>
    <p:sldId id="318" r:id="rId25"/>
    <p:sldId id="319" r:id="rId26"/>
    <p:sldId id="339" r:id="rId27"/>
    <p:sldId id="340" r:id="rId28"/>
    <p:sldId id="320" r:id="rId29"/>
    <p:sldId id="321" r:id="rId30"/>
    <p:sldId id="322" r:id="rId31"/>
    <p:sldId id="334" r:id="rId32"/>
    <p:sldId id="344" r:id="rId33"/>
    <p:sldId id="341" r:id="rId34"/>
    <p:sldId id="342" r:id="rId35"/>
    <p:sldId id="343" r:id="rId36"/>
    <p:sldId id="345" r:id="rId37"/>
    <p:sldId id="346" r:id="rId38"/>
    <p:sldId id="330" r:id="rId39"/>
    <p:sldId id="331" r:id="rId40"/>
    <p:sldId id="347" r:id="rId41"/>
    <p:sldId id="323" r:id="rId42"/>
    <p:sldId id="324" r:id="rId43"/>
    <p:sldId id="337" r:id="rId44"/>
    <p:sldId id="326" r:id="rId45"/>
    <p:sldId id="327" r:id="rId46"/>
    <p:sldId id="328" r:id="rId47"/>
    <p:sldId id="335" r:id="rId48"/>
    <p:sldId id="305" r:id="rId49"/>
    <p:sldId id="336" r:id="rId50"/>
    <p:sldId id="338" r:id="rId51"/>
    <p:sldId id="29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15FD-88FC-4F47-AC95-4C6E0D5EE9C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F03EB-A2D1-42F4-BF7D-2AA4FAF97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0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03EB-A2D1-42F4-BF7D-2AA4FAF97CA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6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2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6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1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5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8A81-E08A-49A9-91AE-DD3ACEBCC90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38BE-6FC3-4D6B-9F6D-5443CD872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8" y="1462577"/>
            <a:ext cx="10841573" cy="3209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0237" y="4671593"/>
            <a:ext cx="10841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4D5156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พีชคณิต</a:t>
            </a:r>
            <a:r>
              <a:rPr lang="th-TH" sz="2800" b="1" dirty="0" err="1">
                <a:solidFill>
                  <a:srgbClr val="4D5156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แบบบูล</a:t>
            </a:r>
            <a:r>
              <a:rPr lang="en-US" sz="2800" b="1" dirty="0">
                <a:solidFill>
                  <a:srgbClr val="4D5156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800" b="1" dirty="0">
                <a:solidFill>
                  <a:srgbClr val="4D5156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ตั้งชื่อตามนักคณิตศาสตร์</a:t>
            </a:r>
            <a:r>
              <a:rPr lang="en-US" sz="2800" b="1" dirty="0">
                <a:solidFill>
                  <a:srgbClr val="4D5156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(George Boole)</a:t>
            </a:r>
          </a:p>
          <a:p>
            <a:r>
              <a:rPr lang="th-TH" sz="2800" b="1" dirty="0">
                <a:latin typeface="Kanit" panose="00000500000000000000" pitchFamily="2" charset="-34"/>
                <a:cs typeface="Kanit" panose="00000500000000000000" pitchFamily="2" charset="-34"/>
              </a:rPr>
              <a:t>ลอจิกเกต เป็นอุปกรณ์อิเล็กทรอนิกส์ที่ใช้ประมวลผลข้อมูลที่</a:t>
            </a:r>
            <a:r>
              <a:rPr lang="th-TH" sz="2800" b="1" dirty="0" err="1">
                <a:latin typeface="Kanit" panose="00000500000000000000" pitchFamily="2" charset="-34"/>
                <a:cs typeface="Kanit" panose="00000500000000000000" pitchFamily="2" charset="-34"/>
              </a:rPr>
              <a:t>เป็นดิจิทัล</a:t>
            </a:r>
            <a:r>
              <a:rPr lang="th-TH" sz="2800" b="1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2800" b="1" dirty="0">
                <a:latin typeface="Kanit" panose="00000500000000000000" pitchFamily="2" charset="-34"/>
                <a:cs typeface="Kanit" panose="00000500000000000000" pitchFamily="2" charset="-34"/>
              </a:rPr>
              <a:t>(0/1)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5808A-5FF8-EFA3-8402-EA61E451BE42}"/>
              </a:ext>
            </a:extLst>
          </p:cNvPr>
          <p:cNvSpPr txBox="1"/>
          <p:nvPr/>
        </p:nvSpPr>
        <p:spPr>
          <a:xfrm>
            <a:off x="0" y="10998"/>
            <a:ext cx="318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แก้ไขครั้งล่าสุดเมื่อวันที่ </a:t>
            </a:r>
            <a:r>
              <a:rPr lang="en-US" dirty="0">
                <a:solidFill>
                  <a:srgbClr val="FF0000"/>
                </a:solidFill>
              </a:rPr>
              <a:t>23 </a:t>
            </a:r>
            <a:r>
              <a:rPr lang="th-TH" dirty="0">
                <a:solidFill>
                  <a:srgbClr val="FF0000"/>
                </a:solidFill>
              </a:rPr>
              <a:t>สิงหาคม </a:t>
            </a:r>
            <a:r>
              <a:rPr lang="en-US" dirty="0">
                <a:solidFill>
                  <a:srgbClr val="FF0000"/>
                </a:solidFill>
              </a:rPr>
              <a:t>2567</a:t>
            </a:r>
          </a:p>
        </p:txBody>
      </p:sp>
    </p:spTree>
    <p:extLst>
      <p:ext uri="{BB962C8B-B14F-4D97-AF65-F5344CB8AC3E}">
        <p14:creationId xmlns:p14="http://schemas.microsoft.com/office/powerpoint/2010/main" val="134504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Complement of a function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26" y="1148657"/>
            <a:ext cx="9230527" cy="2925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70" y="4800457"/>
            <a:ext cx="8765241" cy="14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6" y="662904"/>
            <a:ext cx="11094596" cy="53109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65CB3A-2D2B-1F32-7ABA-E3C36108B0BE}"/>
              </a:ext>
            </a:extLst>
          </p:cNvPr>
          <p:cNvCxnSpPr/>
          <p:nvPr/>
        </p:nvCxnSpPr>
        <p:spPr>
          <a:xfrm>
            <a:off x="2650836" y="1865745"/>
            <a:ext cx="27616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12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7" y="1174930"/>
            <a:ext cx="11184660" cy="4173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68690" y="2244437"/>
            <a:ext cx="225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เปลี่ยน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AND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OR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เปลี่ยน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OR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AND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972800" y="2076450"/>
            <a:ext cx="5929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505347-865E-C055-4417-25FE06A0FBC1}"/>
              </a:ext>
            </a:extLst>
          </p:cNvPr>
          <p:cNvSpPr txBox="1"/>
          <p:nvPr/>
        </p:nvSpPr>
        <p:spPr>
          <a:xfrm>
            <a:off x="2327564" y="4979238"/>
            <a:ext cx="366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DeMorgan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ก็ได้ผลลัพธ์เหมือนกัน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646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Minterms</a:t>
            </a:r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 and </a:t>
            </a:r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Maxterms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62" y="1057851"/>
            <a:ext cx="10787241" cy="5097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79" y="6174379"/>
            <a:ext cx="1252048" cy="59096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4996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Sum of </a:t>
            </a:r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Minterms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870" y="1218329"/>
            <a:ext cx="5711645" cy="3736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279" y="5098870"/>
            <a:ext cx="7362825" cy="65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218" y="5899840"/>
            <a:ext cx="93059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7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92" y="906066"/>
            <a:ext cx="3742612" cy="2448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Product of </a:t>
            </a:r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Maxterms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92" y="4339985"/>
            <a:ext cx="8347337" cy="1011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2" y="5455726"/>
            <a:ext cx="8529834" cy="1062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93" y="3636541"/>
            <a:ext cx="6178190" cy="5995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6668" y="3399904"/>
            <a:ext cx="56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หา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complement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ก่อน ดูจากช่องที่เป็น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Truth Table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0758" y="4051138"/>
            <a:ext cx="241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ตก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</a:t>
            </a:r>
            <a:r>
              <a:rPr lang="en-US" baseline="-25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= (x + y’ + z’)</a:t>
            </a:r>
          </a:p>
        </p:txBody>
      </p:sp>
      <p:cxnSp>
        <p:nvCxnSpPr>
          <p:cNvPr id="12" name="Straight Arrow Connector 11"/>
          <p:cNvCxnSpPr>
            <a:stCxn id="3" idx="1"/>
          </p:cNvCxnSpPr>
          <p:nvPr/>
        </p:nvCxnSpPr>
        <p:spPr>
          <a:xfrm flipH="1">
            <a:off x="4760538" y="4235804"/>
            <a:ext cx="140220" cy="184666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07636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96" y="900360"/>
            <a:ext cx="2947261" cy="54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96" y="6192152"/>
            <a:ext cx="5358719" cy="6372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750" y="249495"/>
            <a:ext cx="1003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Boolean functions </a:t>
            </a:r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ใดใดเขียนเป็น </a:t>
            </a:r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sum of </a:t>
            </a:r>
            <a:r>
              <a:rPr lang="en-US" sz="28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minterms</a:t>
            </a:r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  <a:endParaRPr lang="en-US" sz="28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996" y="4823693"/>
            <a:ext cx="8931478" cy="1207503"/>
            <a:chOff x="674435" y="1757591"/>
            <a:chExt cx="10699499" cy="1446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35" y="1757591"/>
              <a:ext cx="10699499" cy="14465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3217" y="1885861"/>
              <a:ext cx="85725" cy="1905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96" y="1571552"/>
            <a:ext cx="3109453" cy="31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0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29" y="562435"/>
            <a:ext cx="10739274" cy="5917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628" y="145968"/>
            <a:ext cx="1002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Boolean functions </a:t>
            </a:r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ใดใดเขียนเป็น </a:t>
            </a:r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product of </a:t>
            </a:r>
            <a:r>
              <a:rPr lang="en-US" sz="28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maxterms</a:t>
            </a:r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  <a:endParaRPr lang="en-US" sz="28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26" y="6107317"/>
            <a:ext cx="4255097" cy="5718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3214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892" y="1269437"/>
            <a:ext cx="11181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Sum of </a:t>
            </a:r>
            <a:r>
              <a:rPr lang="en-US" sz="5400" dirty="0" err="1">
                <a:latin typeface="Kanit" panose="00000500000000000000" pitchFamily="2" charset="-34"/>
                <a:cs typeface="Kanit" panose="00000500000000000000" pitchFamily="2" charset="-34"/>
              </a:rPr>
              <a:t>minterms</a:t>
            </a:r>
            <a:b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and</a:t>
            </a:r>
            <a:b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product of </a:t>
            </a:r>
            <a:r>
              <a:rPr lang="en-US" sz="5400" dirty="0" err="1">
                <a:latin typeface="Kanit" panose="00000500000000000000" pitchFamily="2" charset="-34"/>
                <a:cs typeface="Kanit" panose="00000500000000000000" pitchFamily="2" charset="-34"/>
              </a:rPr>
              <a:t>maxterms</a:t>
            </a:r>
            <a:b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are </a:t>
            </a:r>
            <a:r>
              <a:rPr lang="en-US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“canonical forms.”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9212" y="6488668"/>
            <a:ext cx="1046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Boolean functions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ใดใดสามารถเขียนให้อยู่ในรูปของ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sum of </a:t>
            </a:r>
            <a:r>
              <a:rPr lang="en-US" dirty="0" err="1">
                <a:latin typeface="Kanit" panose="00000500000000000000" pitchFamily="2" charset="-34"/>
                <a:cs typeface="Kanit" panose="00000500000000000000" pitchFamily="2" charset="-34"/>
              </a:rPr>
              <a:t>minterms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product of </a:t>
            </a:r>
            <a:r>
              <a:rPr lang="en-US" dirty="0" err="1">
                <a:latin typeface="Kanit" panose="00000500000000000000" pitchFamily="2" charset="-34"/>
                <a:cs typeface="Kanit" panose="00000500000000000000" pitchFamily="2" charset="-34"/>
              </a:rPr>
              <a:t>maxterms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  <a:endParaRPr lang="en-US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1806" y="4465879"/>
            <a:ext cx="323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เป็นที่ยอมรับ ถูกต้องตามบัญญัติ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ศาสนา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098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70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anit" panose="00000500000000000000" pitchFamily="2" charset="-34"/>
                <a:cs typeface="Kanit" panose="00000500000000000000" pitchFamily="2" charset="-34"/>
              </a:rPr>
              <a:t>Conversion between Canonical 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0" y="943268"/>
            <a:ext cx="9750723" cy="56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6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Two-Valued Boolean Algebra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10" y="1382492"/>
            <a:ext cx="8423053" cy="2619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5549" y="4001631"/>
            <a:ext cx="577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  <a:t>จากซ้ายไปขวาคือ 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AND, OR, NOT</a:t>
            </a:r>
            <a:b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●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  <a:t>แทน 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AND </a:t>
            </a:r>
            <a: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+ </a:t>
            </a:r>
            <a:r>
              <a:rPr lang="th-TH" sz="2800" dirty="0">
                <a:latin typeface="Kanit" panose="00000500000000000000" pitchFamily="2" charset="-34"/>
                <a:cs typeface="Kanit" panose="00000500000000000000" pitchFamily="2" charset="-34"/>
              </a:rPr>
              <a:t>แทน </a:t>
            </a: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93378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2205038"/>
            <a:ext cx="4705350" cy="628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4209114"/>
            <a:ext cx="4788693" cy="601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1290638"/>
            <a:ext cx="6015037" cy="40530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AB615-2C07-C8B1-1189-7C05739C7BEB}"/>
              </a:ext>
            </a:extLst>
          </p:cNvPr>
          <p:cNvCxnSpPr/>
          <p:nvPr/>
        </p:nvCxnSpPr>
        <p:spPr>
          <a:xfrm>
            <a:off x="8696960" y="2961640"/>
            <a:ext cx="0" cy="1056640"/>
          </a:xfrm>
          <a:prstGeom prst="line">
            <a:avLst/>
          </a:prstGeom>
          <a:ln w="254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42ED23-2D42-748C-CC5A-617453EAE3F6}"/>
              </a:ext>
            </a:extLst>
          </p:cNvPr>
          <p:cNvSpPr txBox="1"/>
          <p:nvPr/>
        </p:nvSpPr>
        <p:spPr>
          <a:xfrm>
            <a:off x="8849359" y="3094950"/>
            <a:ext cx="212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Inverse 2 </a:t>
            </a:r>
            <a:r>
              <a:rPr lang="th-TH" dirty="0">
                <a:solidFill>
                  <a:srgbClr val="FF0000"/>
                </a:solidFill>
              </a:rPr>
              <a:t>ครั้ง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  - เลือก </a:t>
            </a:r>
            <a:r>
              <a:rPr lang="en-US" dirty="0">
                <a:solidFill>
                  <a:srgbClr val="FF0000"/>
                </a:solidFill>
              </a:rPr>
              <a:t>0 </a:t>
            </a:r>
            <a:r>
              <a:rPr lang="th-TH" dirty="0">
                <a:solidFill>
                  <a:srgbClr val="FF0000"/>
                </a:solidFill>
              </a:rPr>
              <a:t>แทน </a:t>
            </a:r>
            <a:r>
              <a:rPr lang="en-US" dirty="0">
                <a:solidFill>
                  <a:srgbClr val="FF0000"/>
                </a:solidFill>
              </a:rPr>
              <a:t>1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- </a:t>
            </a:r>
            <a:r>
              <a:rPr lang="th-TH" dirty="0">
                <a:solidFill>
                  <a:srgbClr val="FF0000"/>
                </a:solidFill>
              </a:rPr>
              <a:t>ใช้ </a:t>
            </a:r>
            <a:r>
              <a:rPr lang="en-US" dirty="0">
                <a:solidFill>
                  <a:srgbClr val="FF0000"/>
                </a:solidFill>
              </a:rPr>
              <a:t>De Morgan Law</a:t>
            </a:r>
          </a:p>
        </p:txBody>
      </p:sp>
    </p:spTree>
    <p:extLst>
      <p:ext uri="{BB962C8B-B14F-4D97-AF65-F5344CB8AC3E}">
        <p14:creationId xmlns:p14="http://schemas.microsoft.com/office/powerpoint/2010/main" val="2879749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70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Standard 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3" y="1304176"/>
            <a:ext cx="5841207" cy="873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231" y="3148012"/>
            <a:ext cx="735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ในแต่ละ </a:t>
            </a:r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literal </a:t>
            </a:r>
            <a:r>
              <a:rPr lang="th-TH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ไม่ต้องเขียนตัวแปรทั้งหมด</a:t>
            </a:r>
            <a:endParaRPr lang="en-US" sz="28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3" y="2281237"/>
            <a:ext cx="7543800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3" y="4451827"/>
            <a:ext cx="5841207" cy="846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231" y="5297983"/>
            <a:ext cx="735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Non-standard form</a:t>
            </a:r>
          </a:p>
        </p:txBody>
      </p:sp>
    </p:spTree>
    <p:extLst>
      <p:ext uri="{BB962C8B-B14F-4D97-AF65-F5344CB8AC3E}">
        <p14:creationId xmlns:p14="http://schemas.microsoft.com/office/powerpoint/2010/main" val="4089438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785812"/>
            <a:ext cx="9548812" cy="5936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5" y="76497"/>
            <a:ext cx="621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Two-level implementation is less delayed.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D908B-5052-DEB3-C44E-4386DAFA97A6}"/>
              </a:ext>
            </a:extLst>
          </p:cNvPr>
          <p:cNvSpPr txBox="1"/>
          <p:nvPr/>
        </p:nvSpPr>
        <p:spPr>
          <a:xfrm>
            <a:off x="4061188" y="263842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Non-canonical form!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4682E-E6FE-09CE-8485-A05BE2400B5E}"/>
              </a:ext>
            </a:extLst>
          </p:cNvPr>
          <p:cNvSpPr txBox="1"/>
          <p:nvPr/>
        </p:nvSpPr>
        <p:spPr>
          <a:xfrm>
            <a:off x="9328513" y="263842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Non-canonical form!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DAB29-4614-D476-599B-3282955FAD64}"/>
              </a:ext>
            </a:extLst>
          </p:cNvPr>
          <p:cNvSpPr txBox="1"/>
          <p:nvPr/>
        </p:nvSpPr>
        <p:spPr>
          <a:xfrm>
            <a:off x="4389800" y="5600067"/>
            <a:ext cx="170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Three-level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implementation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0AB95-0EB2-7B80-7ADC-67D9B354F3D5}"/>
              </a:ext>
            </a:extLst>
          </p:cNvPr>
          <p:cNvSpPr txBox="1"/>
          <p:nvPr/>
        </p:nvSpPr>
        <p:spPr>
          <a:xfrm>
            <a:off x="8722450" y="5600067"/>
            <a:ext cx="170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Two-level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66895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Logic Operations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9" y="1853037"/>
            <a:ext cx="111061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8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66775"/>
            <a:ext cx="110490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9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6" y="1598595"/>
            <a:ext cx="11593191" cy="31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97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49" y="1731978"/>
            <a:ext cx="4248150" cy="369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427" y="1731978"/>
            <a:ext cx="4762500" cy="369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Transistors</a:t>
            </a:r>
          </a:p>
        </p:txBody>
      </p:sp>
    </p:spTree>
    <p:extLst>
      <p:ext uri="{BB962C8B-B14F-4D97-AF65-F5344CB8AC3E}">
        <p14:creationId xmlns:p14="http://schemas.microsoft.com/office/powerpoint/2010/main" val="403580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180724"/>
            <a:ext cx="11553825" cy="5629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087" y="5773292"/>
            <a:ext cx="11553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ในการผลิตไม</a:t>
            </a:r>
            <a:r>
              <a:rPr lang="th-TH" sz="1600" dirty="0" err="1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โคร</a:t>
            </a:r>
            <a:r>
              <a:rPr lang="th-TH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โพรเซสเซอร์โดยปกติจะใช้เทคโนโลยีการออกแบบที่เรียกว่า </a:t>
            </a:r>
            <a:r>
              <a:rPr lang="en-US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complementary metal–oxide–semiconductor </a:t>
            </a:r>
            <a:r>
              <a:rPr lang="th-TH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CMOS </a:t>
            </a:r>
            <a:r>
              <a:rPr lang="th-TH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หลักการออกแบบคือ </a:t>
            </a:r>
            <a:r>
              <a:rPr lang="en-US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P-channel MOSFET 1 </a:t>
            </a:r>
            <a:r>
              <a:rPr lang="th-TH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ตัวจะคู่กับ </a:t>
            </a:r>
            <a:r>
              <a:rPr lang="en-US" sz="1600" dirty="0">
                <a:solidFill>
                  <a:srgbClr val="00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N-channel MOSFET 1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ตัวเสมอ และในขณะที่ตัวใดตัวหนึ่ง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อีกตัวหนึ่งจะต้อง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off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จะกินไฟเฉพาะช่วงที่มีการเปลี่ยนแปลงระหว่าง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off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เท่านั้น ทาให้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CMOS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กินไฟน้อยมาก และไม่เกิดความร้อนมากนัก </a:t>
            </a:r>
            <a:endParaRPr lang="en-US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3211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Digital Logic Gates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8" y="1243012"/>
            <a:ext cx="7339013" cy="50145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62CD86-0883-2FD1-01CA-1686502182E3}"/>
              </a:ext>
            </a:extLst>
          </p:cNvPr>
          <p:cNvGrpSpPr/>
          <p:nvPr/>
        </p:nvGrpSpPr>
        <p:grpSpPr>
          <a:xfrm>
            <a:off x="9781962" y="2023559"/>
            <a:ext cx="1228897" cy="1236228"/>
            <a:chOff x="9629565" y="2347409"/>
            <a:chExt cx="1228897" cy="1236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9C1BDA-6AD0-56DF-5795-7530509CE02B}"/>
                </a:ext>
              </a:extLst>
            </p:cNvPr>
            <p:cNvSpPr txBox="1"/>
            <p:nvPr/>
          </p:nvSpPr>
          <p:spPr>
            <a:xfrm>
              <a:off x="9629566" y="2347409"/>
              <a:ext cx="1228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fan-in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3B66D-CBD8-A0E7-BB4E-E07A2C0E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9565" y="2716741"/>
              <a:ext cx="1228896" cy="86689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F06FF3-0FCD-0FAE-6335-E53F8AECBA68}"/>
              </a:ext>
            </a:extLst>
          </p:cNvPr>
          <p:cNvGrpSpPr/>
          <p:nvPr/>
        </p:nvGrpSpPr>
        <p:grpSpPr>
          <a:xfrm>
            <a:off x="9496173" y="3709902"/>
            <a:ext cx="1800477" cy="2045966"/>
            <a:chOff x="9496175" y="4211603"/>
            <a:chExt cx="1800477" cy="20459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CC91F5-744F-468A-D23B-D31BB3178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6176" y="4580935"/>
              <a:ext cx="1800476" cy="167663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8EFDC6-A05B-F2CD-4B75-1870F9872350}"/>
                </a:ext>
              </a:extLst>
            </p:cNvPr>
            <p:cNvSpPr txBox="1"/>
            <p:nvPr/>
          </p:nvSpPr>
          <p:spPr>
            <a:xfrm>
              <a:off x="9496175" y="4211603"/>
              <a:ext cx="1800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Kanit" panose="00000500000000000000" pitchFamily="2" charset="-34"/>
                  <a:cs typeface="Kanit" panose="00000500000000000000" pitchFamily="2" charset="-34"/>
                </a:rPr>
                <a:t>fan-out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8D4E57-83AC-1907-19D0-B6A852368244}"/>
              </a:ext>
            </a:extLst>
          </p:cNvPr>
          <p:cNvSpPr txBox="1"/>
          <p:nvPr/>
        </p:nvSpPr>
        <p:spPr>
          <a:xfrm>
            <a:off x="9270078" y="6001651"/>
            <a:ext cx="225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เกตจะทำงานได้ช้าลง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684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81421"/>
            <a:ext cx="6815137" cy="6562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2146" y="311085"/>
            <a:ext cx="33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ใช้เวลาเดินสายไฟไกล ๆ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แรงดันจะตก ต้องใช้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buffer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ช่วย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604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Distributive Law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91" y="1486136"/>
            <a:ext cx="10266980" cy="35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71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Universality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543" y="2243138"/>
            <a:ext cx="10201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“Only NAND gates are needed</a:t>
            </a:r>
            <a:br>
              <a:rPr lang="en-US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to build all other gates.”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85508" y="5250729"/>
            <a:ext cx="3071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7013" algn="l"/>
              </a:tabLst>
            </a:pPr>
            <a:r>
              <a:rPr lang="en-US" b="1" dirty="0"/>
              <a:t>Exercise</a:t>
            </a:r>
            <a:br>
              <a:rPr lang="en-US" dirty="0"/>
            </a:br>
            <a:r>
              <a:rPr lang="en-US" dirty="0"/>
              <a:t>	- </a:t>
            </a:r>
            <a:r>
              <a:rPr lang="th-TH" dirty="0"/>
              <a:t>สร้าง </a:t>
            </a:r>
            <a:r>
              <a:rPr lang="en-US" dirty="0"/>
              <a:t>Inverter </a:t>
            </a:r>
            <a:r>
              <a:rPr lang="th-TH" dirty="0"/>
              <a:t>จาก </a:t>
            </a:r>
            <a:r>
              <a:rPr lang="en-US" dirty="0"/>
              <a:t>NAND</a:t>
            </a:r>
          </a:p>
          <a:p>
            <a:pPr>
              <a:tabLst>
                <a:tab pos="227013" algn="l"/>
              </a:tabLst>
            </a:pPr>
            <a:r>
              <a:rPr lang="en-US" dirty="0"/>
              <a:t>	- </a:t>
            </a:r>
            <a:r>
              <a:rPr lang="th-TH" dirty="0"/>
              <a:t>สร้าง </a:t>
            </a:r>
            <a:r>
              <a:rPr lang="en-US" dirty="0"/>
              <a:t>AND </a:t>
            </a:r>
            <a:r>
              <a:rPr lang="th-TH" dirty="0"/>
              <a:t>จาก </a:t>
            </a:r>
            <a:r>
              <a:rPr lang="en-US" dirty="0"/>
              <a:t>NAND</a:t>
            </a:r>
            <a:br>
              <a:rPr lang="en-US" dirty="0"/>
            </a:br>
            <a:r>
              <a:rPr lang="en-US" dirty="0"/>
              <a:t>	- </a:t>
            </a:r>
            <a:r>
              <a:rPr lang="th-TH" dirty="0"/>
              <a:t>สร้าง </a:t>
            </a:r>
            <a:r>
              <a:rPr lang="en-US" dirty="0"/>
              <a:t>OR </a:t>
            </a:r>
            <a:r>
              <a:rPr lang="th-TH" dirty="0"/>
              <a:t>จาก </a:t>
            </a:r>
            <a:r>
              <a:rPr lang="en-US" dirty="0"/>
              <a:t>NAND</a:t>
            </a:r>
            <a:br>
              <a:rPr lang="en-US" dirty="0"/>
            </a:br>
            <a:r>
              <a:rPr lang="en-US" dirty="0"/>
              <a:t>	- </a:t>
            </a:r>
            <a:r>
              <a:rPr lang="th-TH" dirty="0"/>
              <a:t>สร้าง </a:t>
            </a:r>
            <a:r>
              <a:rPr lang="en-US" dirty="0"/>
              <a:t>NOR </a:t>
            </a:r>
            <a:r>
              <a:rPr lang="th-TH" dirty="0"/>
              <a:t>จาก </a:t>
            </a:r>
            <a:r>
              <a:rPr lang="en-US" dirty="0"/>
              <a:t>NAND</a:t>
            </a:r>
          </a:p>
        </p:txBody>
      </p:sp>
    </p:spTree>
    <p:extLst>
      <p:ext uri="{BB962C8B-B14F-4D97-AF65-F5344CB8AC3E}">
        <p14:creationId xmlns:p14="http://schemas.microsoft.com/office/powerpoint/2010/main" val="3043032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574292"/>
              </p:ext>
            </p:extLst>
          </p:nvPr>
        </p:nvGraphicFramePr>
        <p:xfrm>
          <a:off x="7959303" y="1082460"/>
          <a:ext cx="306387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94" progId="Acrobat.Document.DC">
                  <p:embed/>
                </p:oleObj>
              </mc:Choice>
              <mc:Fallback>
                <p:oleObj name="Acrobat Document" r:id="rId2" imgW="4533723" imgH="6415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59303" y="1082460"/>
                        <a:ext cx="3063875" cy="433387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5730" y="2188559"/>
            <a:ext cx="6619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อ่านเรื่องสารกึ่งตัวนำ</a:t>
            </a:r>
            <a:br>
              <a:rPr lang="th-TH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5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และทรานซิสเตอร์</a:t>
            </a:r>
            <a:endParaRPr lang="en-US" sz="5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0993" y="6022831"/>
            <a:ext cx="35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Double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click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เพื่อเปิดเอกสาร</a:t>
            </a:r>
            <a:endParaRPr lang="en-US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8098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33350"/>
            <a:ext cx="91249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6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A5EDE3-6BD9-CBE5-7160-D4AA93F38993}"/>
              </a:ext>
            </a:extLst>
          </p:cNvPr>
          <p:cNvSpPr txBox="1"/>
          <p:nvPr/>
        </p:nvSpPr>
        <p:spPr>
          <a:xfrm>
            <a:off x="7167418" y="914399"/>
            <a:ext cx="80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โบรอน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7C865-1D69-D0FD-DA3A-D2ABCC15BF73}"/>
              </a:ext>
            </a:extLst>
          </p:cNvPr>
          <p:cNvSpPr txBox="1"/>
          <p:nvPr/>
        </p:nvSpPr>
        <p:spPr>
          <a:xfrm>
            <a:off x="7038108" y="4530435"/>
            <a:ext cx="1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ฟอสฟอรัส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2780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47637"/>
            <a:ext cx="11496675" cy="656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14985-234C-4738-B54E-1254268A6C89}"/>
              </a:ext>
            </a:extLst>
          </p:cNvPr>
          <p:cNvSpPr txBox="1"/>
          <p:nvPr/>
        </p:nvSpPr>
        <p:spPr>
          <a:xfrm>
            <a:off x="933450" y="360045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เหมือนมีฟองน้ำผุด</a:t>
            </a:r>
            <a:b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จากด้านซ้ายไปขวา</a:t>
            </a:r>
            <a:endParaRPr lang="en-US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5890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614362"/>
            <a:ext cx="111537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1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325119"/>
            <a:ext cx="8472613" cy="62807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51986" y="1555249"/>
            <a:ext cx="3377454" cy="3820523"/>
            <a:chOff x="83819" y="1793428"/>
            <a:chExt cx="3377454" cy="38205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" y="1793428"/>
              <a:ext cx="3377453" cy="26209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819" y="4413622"/>
              <a:ext cx="33774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Kanit" panose="00000500000000000000" pitchFamily="2" charset="-34"/>
                  <a:cs typeface="Kanit" panose="00000500000000000000" pitchFamily="2" charset="-34"/>
                </a:rPr>
                <a:t>P-channel MOSFET </a:t>
              </a:r>
              <a:r>
                <a:rPr lang="th-TH" dirty="0">
                  <a:latin typeface="Kanit" panose="00000500000000000000" pitchFamily="2" charset="-34"/>
                  <a:cs typeface="Kanit" panose="00000500000000000000" pitchFamily="2" charset="-34"/>
                </a:rPr>
                <a:t>ก็อธิบายในทำนองเดียวกัน แต่กลับกันคือ ให้แรงดันต่ำ</a:t>
              </a:r>
              <a:r>
                <a:rPr lang="en-US" dirty="0">
                  <a:latin typeface="Kanit" panose="00000500000000000000" pitchFamily="2" charset="-34"/>
                  <a:cs typeface="Kanit" panose="00000500000000000000" pitchFamily="2" charset="-34"/>
                </a:rPr>
                <a:t> (0V) </a:t>
              </a:r>
              <a:r>
                <a:rPr lang="th-TH" dirty="0">
                  <a:latin typeface="Kanit" panose="00000500000000000000" pitchFamily="2" charset="-34"/>
                  <a:cs typeface="Kanit" panose="00000500000000000000" pitchFamily="2" charset="-34"/>
                </a:rPr>
                <a:t>ที่ </a:t>
              </a:r>
              <a:r>
                <a:rPr lang="en-US" dirty="0">
                  <a:latin typeface="Kanit" panose="00000500000000000000" pitchFamily="2" charset="-34"/>
                  <a:cs typeface="Kanit" panose="00000500000000000000" pitchFamily="2" charset="-34"/>
                </a:rPr>
                <a:t>Gate </a:t>
              </a:r>
              <a:r>
                <a:rPr lang="th-TH" dirty="0">
                  <a:latin typeface="Kanit" panose="00000500000000000000" pitchFamily="2" charset="-34"/>
                  <a:cs typeface="Kanit" panose="00000500000000000000" pitchFamily="2" charset="-34"/>
                </a:rPr>
                <a:t>กระแสจะไหลจาก </a:t>
              </a:r>
              <a:r>
                <a:rPr lang="en-US" dirty="0">
                  <a:latin typeface="Kanit" panose="00000500000000000000" pitchFamily="2" charset="-34"/>
                  <a:cs typeface="Kanit" panose="00000500000000000000" pitchFamily="2" charset="-34"/>
                </a:rPr>
                <a:t>Source </a:t>
              </a:r>
              <a:r>
                <a:rPr lang="th-TH" dirty="0">
                  <a:latin typeface="Kanit" panose="00000500000000000000" pitchFamily="2" charset="-34"/>
                  <a:cs typeface="Kanit" panose="00000500000000000000" pitchFamily="2" charset="-34"/>
                </a:rPr>
                <a:t>ไป </a:t>
              </a:r>
              <a:r>
                <a:rPr lang="en-US" dirty="0">
                  <a:latin typeface="Kanit" panose="00000500000000000000" pitchFamily="2" charset="-34"/>
                  <a:cs typeface="Kanit" panose="00000500000000000000" pitchFamily="2" charset="-34"/>
                </a:rPr>
                <a:t>Drain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40945" y="6211669"/>
            <a:ext cx="555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แรงดันที่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gate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จะดึง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electron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ไปใต้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gate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ส่วน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hole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จะถูกผลักลงไปอยู่ด้านล่าง</a:t>
            </a:r>
            <a:b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ทำให้บริเวณใต้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gate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มีสภาพเป็น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N-type silicon</a:t>
            </a:r>
            <a:endParaRPr lang="th-TH" sz="12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algn="r"/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https://www.youtube.com/watch?v=rkbjHNEKcRw</a:t>
            </a:r>
          </a:p>
        </p:txBody>
      </p:sp>
      <p:sp>
        <p:nvSpPr>
          <p:cNvPr id="9" name="Freeform 8"/>
          <p:cNvSpPr/>
          <p:nvPr/>
        </p:nvSpPr>
        <p:spPr>
          <a:xfrm>
            <a:off x="6735781" y="4772003"/>
            <a:ext cx="1621638" cy="1439501"/>
          </a:xfrm>
          <a:custGeom>
            <a:avLst/>
            <a:gdLst>
              <a:gd name="connsiteX0" fmla="*/ 1557196 w 1557196"/>
              <a:gd name="connsiteY0" fmla="*/ 1439501 h 1439501"/>
              <a:gd name="connsiteX1" fmla="*/ 733331 w 1557196"/>
              <a:gd name="connsiteY1" fmla="*/ 362139 h 1439501"/>
              <a:gd name="connsiteX2" fmla="*/ 0 w 1557196"/>
              <a:gd name="connsiteY2" fmla="*/ 0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7196" h="1439501">
                <a:moveTo>
                  <a:pt x="1557196" y="1439501"/>
                </a:moveTo>
                <a:cubicBezTo>
                  <a:pt x="1275030" y="1020778"/>
                  <a:pt x="992864" y="602056"/>
                  <a:pt x="733331" y="362139"/>
                </a:cubicBezTo>
                <a:cubicBezTo>
                  <a:pt x="473798" y="122222"/>
                  <a:pt x="236899" y="61111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88A5D9-E013-55E7-051D-E8A6F30A26DF}"/>
              </a:ext>
            </a:extLst>
          </p:cNvPr>
          <p:cNvSpPr/>
          <p:nvPr/>
        </p:nvSpPr>
        <p:spPr>
          <a:xfrm>
            <a:off x="5238750" y="1609725"/>
            <a:ext cx="1743075" cy="542925"/>
          </a:xfrm>
          <a:custGeom>
            <a:avLst/>
            <a:gdLst>
              <a:gd name="connsiteX0" fmla="*/ 0 w 1743075"/>
              <a:gd name="connsiteY0" fmla="*/ 0 h 542925"/>
              <a:gd name="connsiteX1" fmla="*/ 0 w 1743075"/>
              <a:gd name="connsiteY1" fmla="*/ 0 h 542925"/>
              <a:gd name="connsiteX2" fmla="*/ 1743075 w 1743075"/>
              <a:gd name="connsiteY2" fmla="*/ 47625 h 542925"/>
              <a:gd name="connsiteX3" fmla="*/ 1733550 w 1743075"/>
              <a:gd name="connsiteY3" fmla="*/ 542925 h 542925"/>
              <a:gd name="connsiteX4" fmla="*/ 9525 w 1743075"/>
              <a:gd name="connsiteY4" fmla="*/ 523875 h 542925"/>
              <a:gd name="connsiteX5" fmla="*/ 0 w 1743075"/>
              <a:gd name="connsiteY5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075" h="542925">
                <a:moveTo>
                  <a:pt x="0" y="0"/>
                </a:moveTo>
                <a:lnTo>
                  <a:pt x="0" y="0"/>
                </a:lnTo>
                <a:lnTo>
                  <a:pt x="1743075" y="47625"/>
                </a:lnTo>
                <a:lnTo>
                  <a:pt x="1733550" y="542925"/>
                </a:lnTo>
                <a:lnTo>
                  <a:pt x="9525" y="523875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07B966-6AD0-CEC7-23A4-93CCC15EFC11}"/>
              </a:ext>
            </a:extLst>
          </p:cNvPr>
          <p:cNvSpPr/>
          <p:nvPr/>
        </p:nvSpPr>
        <p:spPr>
          <a:xfrm>
            <a:off x="5286375" y="3000375"/>
            <a:ext cx="1714500" cy="276225"/>
          </a:xfrm>
          <a:custGeom>
            <a:avLst/>
            <a:gdLst>
              <a:gd name="connsiteX0" fmla="*/ 0 w 1714500"/>
              <a:gd name="connsiteY0" fmla="*/ 0 h 276225"/>
              <a:gd name="connsiteX1" fmla="*/ 1714500 w 1714500"/>
              <a:gd name="connsiteY1" fmla="*/ 0 h 276225"/>
              <a:gd name="connsiteX2" fmla="*/ 1714500 w 1714500"/>
              <a:gd name="connsiteY2" fmla="*/ 276225 h 276225"/>
              <a:gd name="connsiteX3" fmla="*/ 19050 w 1714500"/>
              <a:gd name="connsiteY3" fmla="*/ 276225 h 276225"/>
              <a:gd name="connsiteX4" fmla="*/ 0 w 1714500"/>
              <a:gd name="connsiteY4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276225">
                <a:moveTo>
                  <a:pt x="0" y="0"/>
                </a:moveTo>
                <a:lnTo>
                  <a:pt x="1714500" y="0"/>
                </a:lnTo>
                <a:lnTo>
                  <a:pt x="1714500" y="276225"/>
                </a:lnTo>
                <a:lnTo>
                  <a:pt x="19050" y="276225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E7C300-21E0-CEBE-6003-1D510B7E51A2}"/>
              </a:ext>
            </a:extLst>
          </p:cNvPr>
          <p:cNvSpPr/>
          <p:nvPr/>
        </p:nvSpPr>
        <p:spPr>
          <a:xfrm>
            <a:off x="5324475" y="4371975"/>
            <a:ext cx="1657350" cy="209550"/>
          </a:xfrm>
          <a:custGeom>
            <a:avLst/>
            <a:gdLst>
              <a:gd name="connsiteX0" fmla="*/ 0 w 1657350"/>
              <a:gd name="connsiteY0" fmla="*/ 19050 h 209550"/>
              <a:gd name="connsiteX1" fmla="*/ 1657350 w 1657350"/>
              <a:gd name="connsiteY1" fmla="*/ 0 h 209550"/>
              <a:gd name="connsiteX2" fmla="*/ 1647825 w 1657350"/>
              <a:gd name="connsiteY2" fmla="*/ 190500 h 209550"/>
              <a:gd name="connsiteX3" fmla="*/ 9525 w 1657350"/>
              <a:gd name="connsiteY3" fmla="*/ 209550 h 209550"/>
              <a:gd name="connsiteX4" fmla="*/ 0 w 1657350"/>
              <a:gd name="connsiteY4" fmla="*/ 190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350" h="209550">
                <a:moveTo>
                  <a:pt x="0" y="19050"/>
                </a:moveTo>
                <a:lnTo>
                  <a:pt x="1657350" y="0"/>
                </a:lnTo>
                <a:lnTo>
                  <a:pt x="1647825" y="190500"/>
                </a:lnTo>
                <a:lnTo>
                  <a:pt x="9525" y="209550"/>
                </a:lnTo>
                <a:lnTo>
                  <a:pt x="0" y="1905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1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63" y="204974"/>
            <a:ext cx="1170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anit" panose="00000500000000000000" pitchFamily="2" charset="-34"/>
                <a:cs typeface="Kanit" panose="00000500000000000000" pitchFamily="2" charset="-34"/>
              </a:rPr>
              <a:t>Transistors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5" y="1066800"/>
            <a:ext cx="5428977" cy="540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0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obert noyce yo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57306"/>
            <a:ext cx="5159375" cy="40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robert noyce pa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48" y="259689"/>
            <a:ext cx="5520249" cy="62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475" y="4404586"/>
            <a:ext cx="4059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Robert Noyce</a:t>
            </a:r>
            <a:b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2800" dirty="0">
                <a:latin typeface="Kanit" panose="00000500000000000000" pitchFamily="2" charset="-34"/>
                <a:cs typeface="Kanit" panose="00000500000000000000" pitchFamily="2" charset="-34"/>
              </a:rPr>
              <a:t>(the Founder of Intel)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8475" y="5528939"/>
            <a:ext cx="5829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เป็นผู้คิดค้น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integrated circuit (IC)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ไม่ต้องผลิต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transistor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เป็นตัว ๆ แล้วนำมาประกอบกันเป็นวงจร แต่เชื่อม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transistor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ให้เป็นวงจรในขั้นตอนการผลิตเลย</a:t>
            </a:r>
            <a:endParaRPr lang="en-US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1448" y="6488668"/>
            <a:ext cx="552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สิทธิบัตรร่วมกับ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Jack </a:t>
            </a:r>
            <a:r>
              <a:rPr lang="en-US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Kilby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(Texas Instrument)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5625" y="480767"/>
            <a:ext cx="110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End 1978</a:t>
            </a:r>
          </a:p>
        </p:txBody>
      </p:sp>
    </p:spTree>
    <p:extLst>
      <p:ext uri="{BB962C8B-B14F-4D97-AF65-F5344CB8AC3E}">
        <p14:creationId xmlns:p14="http://schemas.microsoft.com/office/powerpoint/2010/main" val="1398955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7762" y="4559855"/>
            <a:ext cx="547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https://www.youtube.com/watch?v=Q5paWn7bFg4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648895"/>
            <a:ext cx="9940181" cy="29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08" y="909966"/>
            <a:ext cx="11105839" cy="4947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585" y="5857591"/>
            <a:ext cx="7194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202124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สัจพจน์ </a:t>
            </a:r>
            <a:r>
              <a:rPr lang="en-US" dirty="0">
                <a:solidFill>
                  <a:srgbClr val="202124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(postulate) -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ข้อความเบื้องต้นที่ยอมรับกันว่าจริงโดยไม่ต้องพิสูจน์</a:t>
            </a:r>
            <a:endParaRPr lang="en-US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586" y="4146480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ต้องเป็นจริง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</a:t>
            </a:r>
            <a:b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2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yz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ต้องเป็นจริงทั้งคู่</a:t>
            </a:r>
            <a:endParaRPr lang="en-US" sz="12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3583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ช่างคอมมือใหม่ : CPU คืออะไร – | เอก สามวา |">
            <a:extLst>
              <a:ext uri="{FF2B5EF4-FFF2-40B4-BE49-F238E27FC236}">
                <a16:creationId xmlns:a16="http://schemas.microsoft.com/office/drawing/2014/main" id="{7E3FF242-C709-ED49-2E55-83B0F03B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2" y="392797"/>
            <a:ext cx="58801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4695CD-77C5-5426-AA91-2D253A8B0DAB}"/>
              </a:ext>
            </a:extLst>
          </p:cNvPr>
          <p:cNvCxnSpPr>
            <a:cxnSpLocks/>
          </p:cNvCxnSpPr>
          <p:nvPr/>
        </p:nvCxnSpPr>
        <p:spPr>
          <a:xfrm>
            <a:off x="2505077" y="903974"/>
            <a:ext cx="1416050" cy="0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1B7C9-958E-D14C-136E-1C368C62709F}"/>
              </a:ext>
            </a:extLst>
          </p:cNvPr>
          <p:cNvCxnSpPr>
            <a:cxnSpLocks/>
          </p:cNvCxnSpPr>
          <p:nvPr/>
        </p:nvCxnSpPr>
        <p:spPr>
          <a:xfrm>
            <a:off x="3921127" y="897625"/>
            <a:ext cx="228600" cy="615948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A3AAE5-E494-971B-7A4C-80077178ABBA}"/>
              </a:ext>
            </a:extLst>
          </p:cNvPr>
          <p:cNvCxnSpPr>
            <a:cxnSpLocks/>
          </p:cNvCxnSpPr>
          <p:nvPr/>
        </p:nvCxnSpPr>
        <p:spPr>
          <a:xfrm>
            <a:off x="2384427" y="1519924"/>
            <a:ext cx="1765300" cy="0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4057CD-61A6-3D41-D1CE-BA63A0A091AE}"/>
              </a:ext>
            </a:extLst>
          </p:cNvPr>
          <p:cNvCxnSpPr>
            <a:cxnSpLocks/>
          </p:cNvCxnSpPr>
          <p:nvPr/>
        </p:nvCxnSpPr>
        <p:spPr>
          <a:xfrm flipH="1">
            <a:off x="2384427" y="897625"/>
            <a:ext cx="120650" cy="615948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A13601-05B5-E524-96A2-6E1D1222863C}"/>
              </a:ext>
            </a:extLst>
          </p:cNvPr>
          <p:cNvCxnSpPr/>
          <p:nvPr/>
        </p:nvCxnSpPr>
        <p:spPr>
          <a:xfrm flipH="1">
            <a:off x="4149727" y="1205599"/>
            <a:ext cx="22479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ADDBE6-864F-C832-1ED6-7DE5FF6FAD09}"/>
              </a:ext>
            </a:extLst>
          </p:cNvPr>
          <p:cNvSpPr txBox="1"/>
          <p:nvPr/>
        </p:nvSpPr>
        <p:spPr>
          <a:xfrm>
            <a:off x="6457952" y="867242"/>
            <a:ext cx="203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(CPU) Die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01406-7E11-4C86-7601-A536065C5A12}"/>
              </a:ext>
            </a:extLst>
          </p:cNvPr>
          <p:cNvSpPr txBox="1"/>
          <p:nvPr/>
        </p:nvSpPr>
        <p:spPr>
          <a:xfrm>
            <a:off x="6588126" y="1513573"/>
            <a:ext cx="84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</a:rPr>
              <a:t>อยู่ในนี้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Socket 478 - Wikipedia">
            <a:extLst>
              <a:ext uri="{FF2B5EF4-FFF2-40B4-BE49-F238E27FC236}">
                <a16:creationId xmlns:a16="http://schemas.microsoft.com/office/drawing/2014/main" id="{A7F6CE76-701E-C153-32C0-A7C326C2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227482"/>
            <a:ext cx="3835399" cy="38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D3154A-E506-ECF3-766C-3F911ADB3DED}"/>
              </a:ext>
            </a:extLst>
          </p:cNvPr>
          <p:cNvSpPr txBox="1"/>
          <p:nvPr/>
        </p:nvSpPr>
        <p:spPr>
          <a:xfrm>
            <a:off x="7975600" y="6046569"/>
            <a:ext cx="383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(CPU) Socket</a:t>
            </a:r>
          </a:p>
        </p:txBody>
      </p:sp>
    </p:spTree>
    <p:extLst>
      <p:ext uri="{BB962C8B-B14F-4D97-AF65-F5344CB8AC3E}">
        <p14:creationId xmlns:p14="http://schemas.microsoft.com/office/powerpoint/2010/main" val="3307445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Level of Integration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50" y="1300163"/>
            <a:ext cx="7943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Small-scale integration (SSI)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Medium-scale integration (MSI)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Large-scale integration (LSI)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Very-large scale integration (VLSI)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722787"/>
            <a:ext cx="10533349" cy="27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5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Small-Scale Integration (SSI)</a:t>
            </a:r>
            <a:b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Medium-Scale Integration (MSI)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9" y="1922207"/>
            <a:ext cx="6052772" cy="4516299"/>
          </a:xfrm>
          <a:prstGeom prst="rect">
            <a:avLst/>
          </a:prstGeom>
        </p:spPr>
      </p:pic>
      <p:pic>
        <p:nvPicPr>
          <p:cNvPr id="1028" name="Picture 4" descr="http://www.cheekytronics.com/images/7400_Quad_2-input_NAND_Ga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60" y="1675150"/>
            <a:ext cx="3049380" cy="27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cb with compon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60" y="4291339"/>
            <a:ext cx="3049380" cy="236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88BFA-9CF7-ED6B-8D8B-4DD206E97F16}"/>
              </a:ext>
            </a:extLst>
          </p:cNvPr>
          <p:cNvCxnSpPr/>
          <p:nvPr/>
        </p:nvCxnSpPr>
        <p:spPr>
          <a:xfrm>
            <a:off x="1524000" y="4867275"/>
            <a:ext cx="1781175" cy="1095375"/>
          </a:xfrm>
          <a:prstGeom prst="line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77A50D-F3FF-4173-BD01-A56D8D511739}"/>
              </a:ext>
            </a:extLst>
          </p:cNvPr>
          <p:cNvSpPr txBox="1"/>
          <p:nvPr/>
        </p:nvSpPr>
        <p:spPr>
          <a:xfrm>
            <a:off x="1619250" y="5316319"/>
            <a:ext cx="88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</a:rPr>
              <a:t>ประมาณ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2241874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Large-Scale Integration (LSI)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63" y="1468272"/>
            <a:ext cx="6868411" cy="4720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5950" y="5260157"/>
            <a:ext cx="2997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Intel 4004</a:t>
            </a:r>
          </a:p>
        </p:txBody>
      </p:sp>
    </p:spTree>
    <p:extLst>
      <p:ext uri="{BB962C8B-B14F-4D97-AF65-F5344CB8AC3E}">
        <p14:creationId xmlns:p14="http://schemas.microsoft.com/office/powerpoint/2010/main" val="851884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Very Large-Scale Integration (VLSI)</a:t>
            </a:r>
          </a:p>
        </p:txBody>
      </p:sp>
      <p:pic>
        <p:nvPicPr>
          <p:cNvPr id="4098" name="Picture 2" descr="http://www.uobkupartnership.talktalk.net/High%20int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62242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2/2b/80486DX2_200x.png/220px-80486DX2_200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400175"/>
            <a:ext cx="4730750" cy="47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52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228600"/>
            <a:ext cx="1170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anit" panose="00000500000000000000" pitchFamily="2" charset="-34"/>
                <a:cs typeface="Kanit" panose="00000500000000000000" pitchFamily="2" charset="-34"/>
              </a:rPr>
              <a:t>Ultra Large-Scale Integration</a:t>
            </a:r>
          </a:p>
        </p:txBody>
      </p:sp>
      <p:pic>
        <p:nvPicPr>
          <p:cNvPr id="3074" name="Picture 2" descr="http://image.slidesharecdn.com/intelmicroprocessors-130116122916-phpapp01/95/intel-microprocessors-32-638.jpg?cb=13583394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1" y="1114424"/>
            <a:ext cx="7231063" cy="542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4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gordon mo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9" y="576841"/>
            <a:ext cx="1873250" cy="26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.bp.blogspot.com/-nrZ91Wvi-7M/UVz9ydbTu6I/AAAAAAAABCU/egn6OZ-aPno/s1600/mooresla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49" y="251269"/>
            <a:ext cx="8293082" cy="55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107" y="3358645"/>
            <a:ext cx="2869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  <a:t>Gordon Moore</a:t>
            </a:r>
            <a:b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  <a:t>(Intel)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107" y="5835717"/>
            <a:ext cx="11557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‌M1‌ Max is equipped with </a:t>
            </a:r>
            <a:r>
              <a:rPr lang="en-US" dirty="0">
                <a:solidFill>
                  <a:srgbClr val="FF0000"/>
                </a:solidFill>
              </a:rPr>
              <a:t>57 billion transistors</a:t>
            </a:r>
            <a:r>
              <a:rPr lang="en-US" dirty="0"/>
              <a:t> and it is built on a </a:t>
            </a:r>
            <a:r>
              <a:rPr lang="en-US" dirty="0">
                <a:solidFill>
                  <a:srgbClr val="FF0000"/>
                </a:solidFill>
              </a:rPr>
              <a:t>5-nanometer process</a:t>
            </a:r>
            <a:r>
              <a:rPr lang="en-US" dirty="0"/>
              <a:t>. Intel doesn't disclose transistor count anymore. A typical atom is anywhere from 0.1 to 0.5 nanometers in diameter. DNA molecules are about 2.5 nanometers wide.</a:t>
            </a:r>
          </a:p>
        </p:txBody>
      </p:sp>
    </p:spTree>
    <p:extLst>
      <p:ext uri="{BB962C8B-B14F-4D97-AF65-F5344CB8AC3E}">
        <p14:creationId xmlns:p14="http://schemas.microsoft.com/office/powerpoint/2010/main" val="391667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663" y="204974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LogicSim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2052" name="Picture 4" descr="http://www.cburch.com/logisim/shot-2.7.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1" y="1177697"/>
            <a:ext cx="7812768" cy="500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80297" y="6187159"/>
            <a:ext cx="3587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http://www.cburch.com/logisim</a:t>
            </a:r>
          </a:p>
        </p:txBody>
      </p:sp>
      <p:sp>
        <p:nvSpPr>
          <p:cNvPr id="6" name="Rectangle 5"/>
          <p:cNvSpPr/>
          <p:nvPr/>
        </p:nvSpPr>
        <p:spPr>
          <a:xfrm>
            <a:off x="8901357" y="1177697"/>
            <a:ext cx="299203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Windows</a:t>
            </a:r>
          </a:p>
          <a:p>
            <a:r>
              <a:rPr lang="en-US" dirty="0"/>
              <a:t>    jre-8u351-windows-x64.exe</a:t>
            </a:r>
            <a:br>
              <a:rPr lang="en-US" dirty="0"/>
            </a:br>
            <a:r>
              <a:rPr lang="en-US" dirty="0"/>
              <a:t>    logisim-win-2.7.1.jar</a:t>
            </a:r>
          </a:p>
          <a:p>
            <a:endParaRPr lang="en-US" dirty="0"/>
          </a:p>
          <a:p>
            <a:r>
              <a:rPr lang="en-US" u="sng" dirty="0"/>
              <a:t>Mac</a:t>
            </a:r>
          </a:p>
          <a:p>
            <a:r>
              <a:rPr lang="en-US" dirty="0"/>
              <a:t>    </a:t>
            </a:r>
            <a:r>
              <a:rPr lang="th-TH" dirty="0"/>
              <a:t>ติดตั้ง </a:t>
            </a:r>
            <a:r>
              <a:rPr lang="en-US" dirty="0"/>
              <a:t>JRE 8</a:t>
            </a:r>
          </a:p>
          <a:p>
            <a:r>
              <a:rPr lang="en-US" dirty="0"/>
              <a:t>    logisim-win-2.7.1.jar</a:t>
            </a:r>
          </a:p>
        </p:txBody>
      </p:sp>
    </p:spTree>
    <p:extLst>
      <p:ext uri="{BB962C8B-B14F-4D97-AF65-F5344CB8AC3E}">
        <p14:creationId xmlns:p14="http://schemas.microsoft.com/office/powerpoint/2010/main" val="3294089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63" y="204974"/>
            <a:ext cx="270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LogicWorks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205" y="366084"/>
            <a:ext cx="743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อ่านคู่มือการใช้งานภาษาอังกฤษ</a:t>
            </a:r>
            <a:endParaRPr lang="en-US" sz="20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624" y="5996364"/>
            <a:ext cx="9080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41413" algn="l"/>
              </a:tabLst>
            </a:pPr>
            <a:r>
              <a:rPr lang="en-US" dirty="0"/>
              <a:t>Windows:	https://cache111.com/me/2301274/LogicWorks5.zip</a:t>
            </a:r>
          </a:p>
          <a:p>
            <a:pPr>
              <a:tabLst>
                <a:tab pos="1141413" algn="l"/>
              </a:tabLst>
            </a:pPr>
            <a:r>
              <a:rPr lang="en-US" dirty="0"/>
              <a:t>Mac:	https://mac.softpedia.com/get/Math-Scientific/LogicWorks.shtml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326" y="5715853"/>
            <a:ext cx="2667000" cy="1019175"/>
          </a:xfrm>
          <a:prstGeom prst="rect">
            <a:avLst/>
          </a:prstGeom>
        </p:spPr>
      </p:pic>
      <p:pic>
        <p:nvPicPr>
          <p:cNvPr id="5122" name="Picture 2" descr="ผลการค้นหารูปภาพสำหรับ LogicWorks 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37" y="1854675"/>
            <a:ext cx="2606789" cy="34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ผลการค้นหารูปภาพสำหรับ LogicWorks Windo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03" y="954464"/>
            <a:ext cx="7858125" cy="4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062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63" y="204974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LogicLy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3" name="Picture 2" descr="https://logic.ly/img/logicly-screen-thumb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1" y="1093895"/>
            <a:ext cx="7579503" cy="52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3105" y="6381261"/>
            <a:ext cx="201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https://logic.ly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1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7" y="1215194"/>
            <a:ext cx="3356287" cy="830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50" y="228600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anit" panose="00000500000000000000" pitchFamily="2" charset="-34"/>
                <a:cs typeface="Kanit" panose="00000500000000000000" pitchFamily="2" charset="-34"/>
              </a:rPr>
              <a:t>Boolean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305" y="874931"/>
            <a:ext cx="5173254" cy="566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8" y="2169105"/>
            <a:ext cx="5915996" cy="8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93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63" y="204974"/>
            <a:ext cx="1170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Kanit" panose="00000500000000000000" pitchFamily="2" charset="-34"/>
                <a:cs typeface="Kanit" panose="00000500000000000000" pitchFamily="2" charset="-34"/>
              </a:rPr>
              <a:t>CircuitVerse</a:t>
            </a:r>
            <a:endParaRPr lang="en-US" sz="3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7381" y="6381261"/>
            <a:ext cx="25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https://circuitverse.org</a:t>
            </a:r>
          </a:p>
        </p:txBody>
      </p:sp>
      <p:pic>
        <p:nvPicPr>
          <p:cNvPr id="2050" name="Picture 2" descr="Circuit Verse Tutorial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06" y="956781"/>
            <a:ext cx="9643519" cy="54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239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9" y="256704"/>
            <a:ext cx="92583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0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16" y="2033059"/>
            <a:ext cx="10830082" cy="3544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33" y="216817"/>
            <a:ext cx="3356287" cy="8304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516" y="4637988"/>
            <a:ext cx="6045711" cy="115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3" y="201667"/>
            <a:ext cx="5572071" cy="835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31" y="1518559"/>
            <a:ext cx="9191625" cy="4657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5703" y="5599522"/>
            <a:ext cx="3034850" cy="41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8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" y="256278"/>
            <a:ext cx="11658600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3" y="1983461"/>
            <a:ext cx="10470691" cy="27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3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58" y="1117014"/>
            <a:ext cx="10034446" cy="3782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50" y="228600"/>
            <a:ext cx="1170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Simplify the following Boolean functions to a minimum number of literals.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3452" y="5003410"/>
            <a:ext cx="89991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พิสูจน์ยังไงว่าใช้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duality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จากข้อ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เปลี่ยน × เป็น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+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และเปลี่ยน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+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 ×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แล้วจะได้คำตอบถูกต้อง</a:t>
            </a:r>
          </a:p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ใส่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not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ทั้งสองข้างของข้อ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แล้วใช้ </a:t>
            </a:r>
            <a:r>
              <a:rPr lang="en-US" sz="16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DeMorgan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Law</a:t>
            </a:r>
          </a:p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เปลี่ยน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x, y, z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x’, y’, z’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และเปลี่ยน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x’, y’, z’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x, y, z</a:t>
            </a:r>
            <a:b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(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ตัวแปร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x, y, z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ในข้อ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4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5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เป็นคนละตัวแปรกัน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x’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แค่บอกว่าต้องมีค่าตรงข้ามกัน จะสลับ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x’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ก็ได้</a:t>
            </a:r>
          </a:p>
        </p:txBody>
      </p:sp>
      <p:sp>
        <p:nvSpPr>
          <p:cNvPr id="12" name="Freeform 11"/>
          <p:cNvSpPr/>
          <p:nvPr/>
        </p:nvSpPr>
        <p:spPr>
          <a:xfrm>
            <a:off x="2771480" y="4892510"/>
            <a:ext cx="1084083" cy="1245739"/>
          </a:xfrm>
          <a:custGeom>
            <a:avLst/>
            <a:gdLst>
              <a:gd name="connsiteX0" fmla="*/ 1102936 w 1102936"/>
              <a:gd name="connsiteY0" fmla="*/ 1093510 h 1093510"/>
              <a:gd name="connsiteX1" fmla="*/ 188536 w 1102936"/>
              <a:gd name="connsiteY1" fmla="*/ 612743 h 1093510"/>
              <a:gd name="connsiteX2" fmla="*/ 0 w 1102936"/>
              <a:gd name="connsiteY2" fmla="*/ 0 h 109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936" h="1093510">
                <a:moveTo>
                  <a:pt x="1102936" y="1093510"/>
                </a:moveTo>
                <a:cubicBezTo>
                  <a:pt x="737647" y="944252"/>
                  <a:pt x="372359" y="794995"/>
                  <a:pt x="188536" y="612743"/>
                </a:cubicBezTo>
                <a:cubicBezTo>
                  <a:pt x="4713" y="430491"/>
                  <a:pt x="2356" y="215245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791093" y="4901937"/>
            <a:ext cx="2064470" cy="1236311"/>
          </a:xfrm>
          <a:custGeom>
            <a:avLst/>
            <a:gdLst>
              <a:gd name="connsiteX0" fmla="*/ 2064470 w 2064470"/>
              <a:gd name="connsiteY0" fmla="*/ 1074656 h 1074656"/>
              <a:gd name="connsiteX1" fmla="*/ 405352 w 2064470"/>
              <a:gd name="connsiteY1" fmla="*/ 707010 h 1074656"/>
              <a:gd name="connsiteX2" fmla="*/ 0 w 2064470"/>
              <a:gd name="connsiteY2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470" h="1074656">
                <a:moveTo>
                  <a:pt x="2064470" y="1074656"/>
                </a:moveTo>
                <a:cubicBezTo>
                  <a:pt x="1406950" y="980387"/>
                  <a:pt x="749430" y="886119"/>
                  <a:pt x="405352" y="707010"/>
                </a:cubicBezTo>
                <a:cubicBezTo>
                  <a:pt x="61274" y="527901"/>
                  <a:pt x="30637" y="26395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881</Words>
  <Application>Microsoft Office PowerPoint</Application>
  <PresentationFormat>Widescreen</PresentationFormat>
  <Paragraphs>97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Kanit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ชัชวิทย์ อาภรณ์เทวัญ</dc:creator>
  <cp:lastModifiedBy>ชัชวิทย์ อาภรณ์เทวัญ</cp:lastModifiedBy>
  <cp:revision>413</cp:revision>
  <dcterms:created xsi:type="dcterms:W3CDTF">2017-01-03T15:09:07Z</dcterms:created>
  <dcterms:modified xsi:type="dcterms:W3CDTF">2024-08-23T11:42:30Z</dcterms:modified>
</cp:coreProperties>
</file>