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5" r:id="rId20"/>
    <p:sldId id="276" r:id="rId21"/>
    <p:sldId id="277" r:id="rId22"/>
    <p:sldId id="286" r:id="rId23"/>
    <p:sldId id="287" r:id="rId24"/>
    <p:sldId id="288" r:id="rId25"/>
    <p:sldId id="278" r:id="rId26"/>
    <p:sldId id="279" r:id="rId27"/>
    <p:sldId id="281" r:id="rId28"/>
    <p:sldId id="284" r:id="rId29"/>
    <p:sldId id="280" r:id="rId30"/>
    <p:sldId id="289" r:id="rId31"/>
    <p:sldId id="303" r:id="rId32"/>
    <p:sldId id="283" r:id="rId33"/>
    <p:sldId id="297" r:id="rId34"/>
    <p:sldId id="298" r:id="rId35"/>
    <p:sldId id="299" r:id="rId36"/>
    <p:sldId id="301" r:id="rId37"/>
    <p:sldId id="296" r:id="rId38"/>
    <p:sldId id="30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6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23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10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6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6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1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5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8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5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72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78A81-E08A-49A9-91AE-DD3ACEBCC90D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8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" y="1581148"/>
            <a:ext cx="11406188" cy="34232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C3A4A4-464B-56AC-8AF5-5F9368953B57}"/>
              </a:ext>
            </a:extLst>
          </p:cNvPr>
          <p:cNvSpPr txBox="1"/>
          <p:nvPr/>
        </p:nvSpPr>
        <p:spPr>
          <a:xfrm>
            <a:off x="0" y="10998"/>
            <a:ext cx="318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แก้ไขครั้งล่าสุดเมื่อวันที่ </a:t>
            </a:r>
            <a:r>
              <a:rPr lang="en-US">
                <a:solidFill>
                  <a:srgbClr val="FF0000"/>
                </a:solidFill>
              </a:rPr>
              <a:t>15 </a:t>
            </a:r>
            <a:r>
              <a:rPr lang="th-TH" dirty="0">
                <a:solidFill>
                  <a:srgbClr val="FF0000"/>
                </a:solidFill>
              </a:rPr>
              <a:t>สิงหาคม </a:t>
            </a:r>
            <a:r>
              <a:rPr lang="en-US" dirty="0">
                <a:solidFill>
                  <a:srgbClr val="FF0000"/>
                </a:solidFill>
              </a:rPr>
              <a:t>2568</a:t>
            </a:r>
          </a:p>
        </p:txBody>
      </p:sp>
    </p:spTree>
    <p:extLst>
      <p:ext uri="{BB962C8B-B14F-4D97-AF65-F5344CB8AC3E}">
        <p14:creationId xmlns:p14="http://schemas.microsoft.com/office/powerpoint/2010/main" val="1345041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351" y="1691866"/>
            <a:ext cx="9782408" cy="9064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351" y="4131036"/>
            <a:ext cx="7380744" cy="9209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7351" y="1213892"/>
            <a:ext cx="2922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แปลงฐาน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2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เป็นฐาน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7351" y="3656819"/>
            <a:ext cx="2922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แปลงฐาน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8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เป็นฐาน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44666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17351" y="1213892"/>
            <a:ext cx="2820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แปลงฐาน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2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เป็นฐาน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7351" y="3656819"/>
            <a:ext cx="2820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แปลงฐาน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16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เป็นฐาน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17351" y="1688109"/>
            <a:ext cx="9799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10  1100  0110  1011  .  1111  0000  0110 = (2C6B.F06)</a:t>
            </a:r>
            <a:r>
              <a:rPr lang="en-US" sz="3200" baseline="-25000" dirty="0"/>
              <a:t>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17351" y="4128577"/>
            <a:ext cx="9799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(1BB.2A)</a:t>
            </a:r>
            <a:r>
              <a:rPr lang="en-US" sz="3200" baseline="-25000" dirty="0"/>
              <a:t>16</a:t>
            </a:r>
            <a:r>
              <a:rPr lang="en-US" sz="3200" dirty="0"/>
              <a:t> = 1  1011  1011  .  0010  1010</a:t>
            </a:r>
            <a:endParaRPr lang="en-US" sz="32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1517351" y="2344532"/>
            <a:ext cx="579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90102" y="2344532"/>
            <a:ext cx="579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564" y="2344532"/>
            <a:ext cx="579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7883" y="2344532"/>
            <a:ext cx="579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49127" y="2344532"/>
            <a:ext cx="579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70660" y="2344532"/>
            <a:ext cx="579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92193" y="2344532"/>
            <a:ext cx="579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35143" y="4781136"/>
            <a:ext cx="579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66965" y="4781136"/>
            <a:ext cx="579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25124" y="4781136"/>
            <a:ext cx="579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36368" y="4781136"/>
            <a:ext cx="579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94527" y="4780161"/>
            <a:ext cx="579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045671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" y="228600"/>
            <a:ext cx="1170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Complements of Numbers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449" y="974519"/>
            <a:ext cx="11701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Diminished Radix Complement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64" y="1597327"/>
            <a:ext cx="10639425" cy="1038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517" y="2910915"/>
            <a:ext cx="9912713" cy="12575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80" y="4443861"/>
            <a:ext cx="10267950" cy="361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517" y="5081174"/>
            <a:ext cx="6787375" cy="12019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4744" y="5432079"/>
            <a:ext cx="1756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เปลี่ยน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0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เป็น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เปลี่ยน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เป็น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24414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663" y="204974"/>
            <a:ext cx="11701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nit" panose="00000500000000000000" pitchFamily="2" charset="-34"/>
                <a:cs typeface="Kanit" panose="00000500000000000000" pitchFamily="2" charset="-34"/>
              </a:rPr>
              <a:t>Radix Complement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71" y="857628"/>
            <a:ext cx="11010900" cy="1104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357" y="2326125"/>
            <a:ext cx="6423104" cy="10412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357" y="3758930"/>
            <a:ext cx="7029887" cy="97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92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663" y="204974"/>
            <a:ext cx="11701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nit" panose="00000500000000000000" pitchFamily="2" charset="-34"/>
                <a:cs typeface="Kanit" panose="00000500000000000000" pitchFamily="2" charset="-34"/>
              </a:rPr>
              <a:t>Subtraction with Complements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44" y="1141302"/>
            <a:ext cx="110109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65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00" y="787651"/>
            <a:ext cx="11028265" cy="468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69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23" y="419192"/>
            <a:ext cx="11739798" cy="600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45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83" y="470782"/>
            <a:ext cx="11677190" cy="60480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00378" y="751438"/>
            <a:ext cx="49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84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08326" y="751438"/>
            <a:ext cx="49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defRPr>
            </a:lvl1pPr>
          </a:lstStyle>
          <a:p>
            <a:r>
              <a:rPr lang="en-US" dirty="0"/>
              <a:t>67</a:t>
            </a:r>
          </a:p>
        </p:txBody>
      </p:sp>
    </p:spTree>
    <p:extLst>
      <p:ext uri="{BB962C8B-B14F-4D97-AF65-F5344CB8AC3E}">
        <p14:creationId xmlns:p14="http://schemas.microsoft.com/office/powerpoint/2010/main" val="2243004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27" y="190122"/>
            <a:ext cx="7806829" cy="652934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042780" y="3684760"/>
            <a:ext cx="751438" cy="570369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794217" y="3454796"/>
            <a:ext cx="1225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ข้อเสีย</a:t>
            </a:r>
          </a:p>
          <a:p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มี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+0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กับ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-0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61602" y="1645046"/>
            <a:ext cx="2487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ข้อเสีย</a:t>
            </a:r>
          </a:p>
          <a:p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ออกแบบวงจรบวกยาก ต้องแปลงเลขลบเป็น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2’s complement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ก่อน</a:t>
            </a:r>
            <a:endParaRPr lang="en-US" sz="1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1761" y="1711721"/>
            <a:ext cx="21231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บวกกันได้ทันที</a:t>
            </a:r>
            <a:b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ไม่ว่าเลขบวกหรือลบ</a:t>
            </a:r>
            <a:b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ใช้วงจรบวกเท่านั้น</a:t>
            </a:r>
            <a:endParaRPr lang="en-US" sz="1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16259" y="4101127"/>
            <a:ext cx="3026498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227013" algn="l"/>
                <a:tab pos="1258888" algn="l"/>
              </a:tabLst>
            </a:pP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ในภาษา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C (</a:t>
            </a:r>
            <a:r>
              <a:rPr lang="en-US" dirty="0" err="1">
                <a:latin typeface="Kanit" panose="00000500000000000000" pitchFamily="2" charset="-34"/>
                <a:cs typeface="Kanit" panose="00000500000000000000" pitchFamily="2" charset="-34"/>
              </a:rPr>
              <a:t>limits.h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  <a:b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	INT_MIN	-2,147,483,648</a:t>
            </a:r>
            <a:b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	INT_MAX	+2,147,483,647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76531" y="410671"/>
            <a:ext cx="8401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ปกติเขียน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2’com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สั้น ๆ ก็คือ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signed 2’complement (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ไม่มี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unsigned 2’complement)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069131" y="624689"/>
            <a:ext cx="407400" cy="34403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953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82" y="762005"/>
            <a:ext cx="9510713" cy="44821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" y="228600"/>
            <a:ext cx="11525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ในระบบ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2’s complement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บวกกันได้ตรง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ๆ เลย ไม่ว่าจะเป็นเลขบวกหรือลบ</a:t>
            </a:r>
            <a:endParaRPr lang="en-US" sz="24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6F0027-2646-2AC0-6D11-155CC4B26B0F}"/>
              </a:ext>
            </a:extLst>
          </p:cNvPr>
          <p:cNvSpPr/>
          <p:nvPr/>
        </p:nvSpPr>
        <p:spPr>
          <a:xfrm>
            <a:off x="2382984" y="4673605"/>
            <a:ext cx="350981" cy="5705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97A247-6185-907C-4130-540FC5A434EC}"/>
              </a:ext>
            </a:extLst>
          </p:cNvPr>
          <p:cNvSpPr/>
          <p:nvPr/>
        </p:nvSpPr>
        <p:spPr>
          <a:xfrm>
            <a:off x="8081820" y="4662302"/>
            <a:ext cx="350981" cy="5705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85EA22-A0B4-9B56-2771-1FEC24854282}"/>
              </a:ext>
            </a:extLst>
          </p:cNvPr>
          <p:cNvSpPr txBox="1"/>
          <p:nvPr/>
        </p:nvSpPr>
        <p:spPr>
          <a:xfrm>
            <a:off x="2382983" y="5301739"/>
            <a:ext cx="96704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1963" algn="l"/>
              </a:tabLst>
            </a:pPr>
            <a:r>
              <a:rPr lang="en-US" dirty="0">
                <a:solidFill>
                  <a:srgbClr val="FF0000"/>
                </a:solidFill>
              </a:rPr>
              <a:t>MSB = 1 </a:t>
            </a:r>
            <a:r>
              <a:rPr lang="th-TH" dirty="0">
                <a:solidFill>
                  <a:srgbClr val="FF0000"/>
                </a:solidFill>
              </a:rPr>
              <a:t>แสดงว่าผลบวกมีค่าเป็นลบ ถ้าต้องการรู้ว่ามีค่าลบเท่าใด ให้หา </a:t>
            </a:r>
            <a:r>
              <a:rPr lang="en-US" dirty="0">
                <a:solidFill>
                  <a:srgbClr val="FF0000"/>
                </a:solidFill>
              </a:rPr>
              <a:t>2’complement </a:t>
            </a:r>
            <a:r>
              <a:rPr lang="th-TH" dirty="0">
                <a:solidFill>
                  <a:srgbClr val="FF0000"/>
                </a:solidFill>
              </a:rPr>
              <a:t>เช่น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	2’complement </a:t>
            </a:r>
            <a:r>
              <a:rPr lang="th-TH" dirty="0">
                <a:solidFill>
                  <a:srgbClr val="FF0000"/>
                </a:solidFill>
              </a:rPr>
              <a:t>ของ </a:t>
            </a:r>
            <a:r>
              <a:rPr lang="en-US" dirty="0">
                <a:solidFill>
                  <a:srgbClr val="FF0000"/>
                </a:solidFill>
              </a:rPr>
              <a:t>1111 1001 </a:t>
            </a:r>
            <a:r>
              <a:rPr lang="th-TH" dirty="0">
                <a:solidFill>
                  <a:srgbClr val="FF0000"/>
                </a:solidFill>
              </a:rPr>
              <a:t>คือ </a:t>
            </a:r>
            <a:r>
              <a:rPr lang="en-US" dirty="0">
                <a:solidFill>
                  <a:srgbClr val="FF0000"/>
                </a:solidFill>
              </a:rPr>
              <a:t>0000 0110 + 1 = 0000 0111 </a:t>
            </a:r>
            <a:r>
              <a:rPr lang="th-TH" dirty="0">
                <a:solidFill>
                  <a:srgbClr val="FF0000"/>
                </a:solidFill>
              </a:rPr>
              <a:t>หรือ </a:t>
            </a:r>
            <a:r>
              <a:rPr lang="en-US" dirty="0">
                <a:solidFill>
                  <a:srgbClr val="FF0000"/>
                </a:solidFill>
              </a:rPr>
              <a:t>7 </a:t>
            </a:r>
            <a:r>
              <a:rPr lang="th-TH" dirty="0">
                <a:solidFill>
                  <a:srgbClr val="FF0000"/>
                </a:solidFill>
              </a:rPr>
              <a:t>ดังนั้นผลบวกคือ </a:t>
            </a:r>
            <a:r>
              <a:rPr lang="en-US" dirty="0">
                <a:solidFill>
                  <a:srgbClr val="FF0000"/>
                </a:solidFill>
              </a:rPr>
              <a:t>-7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	2’complement </a:t>
            </a:r>
            <a:r>
              <a:rPr lang="th-TH" dirty="0">
                <a:solidFill>
                  <a:srgbClr val="FF0000"/>
                </a:solidFill>
              </a:rPr>
              <a:t>ของ </a:t>
            </a:r>
            <a:r>
              <a:rPr lang="en-US" dirty="0">
                <a:solidFill>
                  <a:srgbClr val="FF0000"/>
                </a:solidFill>
              </a:rPr>
              <a:t>1110 1101 </a:t>
            </a:r>
            <a:r>
              <a:rPr lang="th-TH" dirty="0">
                <a:solidFill>
                  <a:srgbClr val="FF0000"/>
                </a:solidFill>
              </a:rPr>
              <a:t>คือ </a:t>
            </a:r>
            <a:r>
              <a:rPr lang="en-US" dirty="0">
                <a:solidFill>
                  <a:srgbClr val="FF0000"/>
                </a:solidFill>
              </a:rPr>
              <a:t>0001 0010 + 1 = 0001 0011 </a:t>
            </a:r>
            <a:r>
              <a:rPr lang="th-TH" dirty="0">
                <a:solidFill>
                  <a:srgbClr val="FF0000"/>
                </a:solidFill>
              </a:rPr>
              <a:t>หรือ </a:t>
            </a:r>
            <a:r>
              <a:rPr lang="en-US" dirty="0">
                <a:solidFill>
                  <a:srgbClr val="FF0000"/>
                </a:solidFill>
              </a:rPr>
              <a:t>19 </a:t>
            </a:r>
            <a:r>
              <a:rPr lang="th-TH" dirty="0">
                <a:solidFill>
                  <a:srgbClr val="FF0000"/>
                </a:solidFill>
              </a:rPr>
              <a:t>ดังนั้นผลบวกคือ </a:t>
            </a:r>
            <a:r>
              <a:rPr lang="en-US" dirty="0">
                <a:solidFill>
                  <a:srgbClr val="FF0000"/>
                </a:solidFill>
              </a:rPr>
              <a:t>-19</a:t>
            </a:r>
          </a:p>
          <a:p>
            <a:pPr>
              <a:tabLst>
                <a:tab pos="461963" algn="l"/>
              </a:tabLst>
            </a:pPr>
            <a:r>
              <a:rPr lang="th-TH" dirty="0">
                <a:solidFill>
                  <a:srgbClr val="FF0000"/>
                </a:solidFill>
              </a:rPr>
              <a:t>ตัวทดที่เกิน </a:t>
            </a:r>
            <a:r>
              <a:rPr lang="en-US" dirty="0">
                <a:solidFill>
                  <a:srgbClr val="FF0000"/>
                </a:solidFill>
              </a:rPr>
              <a:t>n </a:t>
            </a:r>
            <a:r>
              <a:rPr lang="th-TH" dirty="0">
                <a:solidFill>
                  <a:srgbClr val="FF0000"/>
                </a:solidFill>
              </a:rPr>
              <a:t>บิต จะถูกโยนทิ้งไป เพราะไม่มีที่เก็บ ไม่ต้องสนใจ </a:t>
            </a:r>
            <a:r>
              <a:rPr lang="en-US" dirty="0">
                <a:solidFill>
                  <a:srgbClr val="FF0000"/>
                </a:solidFill>
              </a:rPr>
              <a:t>n </a:t>
            </a:r>
            <a:r>
              <a:rPr lang="th-TH" dirty="0">
                <a:solidFill>
                  <a:srgbClr val="FF0000"/>
                </a:solidFill>
              </a:rPr>
              <a:t>อาจจะเป็น </a:t>
            </a:r>
            <a:r>
              <a:rPr lang="en-US" dirty="0">
                <a:solidFill>
                  <a:srgbClr val="FF0000"/>
                </a:solidFill>
              </a:rPr>
              <a:t>8, 16, 32, 64</a:t>
            </a:r>
            <a:r>
              <a:rPr lang="th-TH" dirty="0">
                <a:solidFill>
                  <a:srgbClr val="FF0000"/>
                </a:solidFill>
              </a:rPr>
              <a:t> ขึ้นกับจำนวนบิตของ </a:t>
            </a:r>
            <a:r>
              <a:rPr lang="en-US" dirty="0">
                <a:solidFill>
                  <a:srgbClr val="FF0000"/>
                </a:solidFill>
              </a:rPr>
              <a:t>CPU </a:t>
            </a:r>
            <a:r>
              <a:rPr lang="th-TH" dirty="0">
                <a:solidFill>
                  <a:srgbClr val="FF0000"/>
                </a:solidFill>
              </a:rPr>
              <a:t>เช่น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th-TH" dirty="0">
                <a:solidFill>
                  <a:srgbClr val="FF0000"/>
                </a:solidFill>
              </a:rPr>
              <a:t>เป็น </a:t>
            </a:r>
            <a:r>
              <a:rPr lang="en-US" dirty="0">
                <a:solidFill>
                  <a:srgbClr val="FF0000"/>
                </a:solidFill>
              </a:rPr>
              <a:t>CPU </a:t>
            </a:r>
            <a:r>
              <a:rPr lang="th-TH" dirty="0">
                <a:solidFill>
                  <a:srgbClr val="FF0000"/>
                </a:solidFill>
              </a:rPr>
              <a:t>แบบ </a:t>
            </a:r>
            <a:r>
              <a:rPr lang="en-US" dirty="0">
                <a:solidFill>
                  <a:srgbClr val="FF0000"/>
                </a:solidFill>
              </a:rPr>
              <a:t>32 </a:t>
            </a:r>
            <a:r>
              <a:rPr lang="th-TH" dirty="0">
                <a:solidFill>
                  <a:srgbClr val="FF0000"/>
                </a:solidFill>
              </a:rPr>
              <a:t>หรือ </a:t>
            </a:r>
            <a:r>
              <a:rPr lang="en-US" dirty="0">
                <a:solidFill>
                  <a:srgbClr val="FF0000"/>
                </a:solidFill>
              </a:rPr>
              <a:t>64 </a:t>
            </a:r>
            <a:r>
              <a:rPr lang="th-TH" dirty="0">
                <a:solidFill>
                  <a:srgbClr val="FF0000"/>
                </a:solidFill>
              </a:rPr>
              <a:t>บิต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D468CE-0474-DD97-8624-1E0BFA13C1F5}"/>
              </a:ext>
            </a:extLst>
          </p:cNvPr>
          <p:cNvSpPr txBox="1"/>
          <p:nvPr/>
        </p:nvSpPr>
        <p:spPr>
          <a:xfrm>
            <a:off x="2382984" y="2679932"/>
            <a:ext cx="2770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อ่านค่าแบบ </a:t>
            </a:r>
            <a:r>
              <a:rPr lang="en-US" dirty="0">
                <a:solidFill>
                  <a:srgbClr val="FF0000"/>
                </a:solidFill>
              </a:rPr>
              <a:t>binary number </a:t>
            </a:r>
            <a:r>
              <a:rPr lang="th-TH" dirty="0">
                <a:solidFill>
                  <a:srgbClr val="FF0000"/>
                </a:solidFill>
              </a:rPr>
              <a:t>ได้เลย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0001 0011 = 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096792-16FB-FCE8-9A83-E004AE041749}"/>
              </a:ext>
            </a:extLst>
          </p:cNvPr>
          <p:cNvSpPr txBox="1"/>
          <p:nvPr/>
        </p:nvSpPr>
        <p:spPr>
          <a:xfrm>
            <a:off x="8081820" y="2679932"/>
            <a:ext cx="2770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อ่านค่าแบบ </a:t>
            </a:r>
            <a:r>
              <a:rPr lang="en-US" dirty="0">
                <a:solidFill>
                  <a:srgbClr val="FF0000"/>
                </a:solidFill>
              </a:rPr>
              <a:t>binary number </a:t>
            </a:r>
            <a:r>
              <a:rPr lang="th-TH" dirty="0">
                <a:solidFill>
                  <a:srgbClr val="FF0000"/>
                </a:solidFill>
              </a:rPr>
              <a:t>ได้เลย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0000 0111 = 7</a:t>
            </a:r>
          </a:p>
        </p:txBody>
      </p:sp>
    </p:spTree>
    <p:extLst>
      <p:ext uri="{BB962C8B-B14F-4D97-AF65-F5344CB8AC3E}">
        <p14:creationId xmlns:p14="http://schemas.microsoft.com/office/powerpoint/2010/main" val="1830267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228600"/>
            <a:ext cx="1170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Binary Numbers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377546"/>
            <a:ext cx="3614737" cy="5791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44" y="2136201"/>
            <a:ext cx="11397469" cy="63773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475444" y="2773936"/>
            <a:ext cx="38180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157413" y="2753872"/>
            <a:ext cx="38180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42204" y="2753872"/>
            <a:ext cx="38180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87975" y="2753872"/>
            <a:ext cx="38180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49861" y="2777351"/>
            <a:ext cx="38180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668204" y="2773936"/>
            <a:ext cx="38180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431689" y="2753872"/>
            <a:ext cx="38180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1449" y="3419315"/>
            <a:ext cx="1170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Hexadecimal Numbers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120" y="4501087"/>
            <a:ext cx="11280115" cy="61527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108579" y="3496258"/>
            <a:ext cx="68684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Kanit" panose="00000500000000000000" pitchFamily="2" charset="-34"/>
                <a:cs typeface="Kanit" panose="00000500000000000000" pitchFamily="2" charset="-34"/>
              </a:rPr>
              <a:t>(A = 10, B = 11, C = 12, D = 13, E = 14, F = 15)</a:t>
            </a:r>
          </a:p>
        </p:txBody>
      </p:sp>
    </p:spTree>
    <p:extLst>
      <p:ext uri="{BB962C8B-B14F-4D97-AF65-F5344CB8AC3E}">
        <p14:creationId xmlns:p14="http://schemas.microsoft.com/office/powerpoint/2010/main" val="3933788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487" y="2609850"/>
            <a:ext cx="8201025" cy="16383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896225" y="2324100"/>
            <a:ext cx="714375" cy="218122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79408" y="1687490"/>
            <a:ext cx="1225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ใช้วงจรบวกเท่านั้น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55855" y="2029509"/>
            <a:ext cx="2801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แปลง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subtrahend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ให้เป็น</a:t>
            </a:r>
            <a:b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2’complement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ก่อน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02505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663" y="204974"/>
            <a:ext cx="11701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nit" panose="00000500000000000000" pitchFamily="2" charset="-34"/>
                <a:cs typeface="Kanit" panose="00000500000000000000" pitchFamily="2" charset="-34"/>
              </a:rPr>
              <a:t>Binary-Coded Decimal Code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1100137"/>
            <a:ext cx="4257675" cy="50768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19775" y="539979"/>
            <a:ext cx="5305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เช่น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365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เขียนแบบ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BCD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ได้ดังนี้</a:t>
            </a:r>
            <a:b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	</a:t>
            </a:r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0011    0110    0101</a:t>
            </a:r>
            <a:endParaRPr lang="en-US" sz="24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6599" y="1606779"/>
            <a:ext cx="523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82024" y="1606779"/>
            <a:ext cx="523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77449" y="1606778"/>
            <a:ext cx="523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19775" y="2283886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เปลืองจำนวนบิต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365</a:t>
            </a:r>
            <a:r>
              <a:rPr lang="en-US" sz="2000" baseline="-25000" dirty="0">
                <a:latin typeface="Kanit" panose="00000500000000000000" pitchFamily="2" charset="-34"/>
                <a:cs typeface="Kanit" panose="00000500000000000000" pitchFamily="2" charset="-34"/>
              </a:rPr>
              <a:t>10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 = 1 0110 1101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ใช้เนื้อที่แค่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9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บิต แต่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BCD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ใช้เนื้อที่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12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บิต แต่ข้อเสียของ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binary number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คือแสดงผลเป็นเลขฐานสิบยาก</a:t>
            </a:r>
            <a:endParaRPr lang="en-US" sz="20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1026" name="Picture 2" descr="https://cz.lnwfile.com/_/cz/_raw/in/nn/8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3747245"/>
            <a:ext cx="64389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736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499" y="5991693"/>
            <a:ext cx="9305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ถ้าผลบวกในหลักใดมากกว่าหรือเท่ากับ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1010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ให้บวก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0110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เพิ่มเข้าไปในหลักนั้น</a:t>
            </a:r>
            <a:endParaRPr lang="en-US" sz="20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73" y="800099"/>
            <a:ext cx="11052125" cy="44862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10149" y="513397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4199" y="5133974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96311" y="5133974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45016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663" y="204974"/>
            <a:ext cx="11701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nit" panose="00000500000000000000" pitchFamily="2" charset="-34"/>
                <a:cs typeface="Kanit" panose="00000500000000000000" pitchFamily="2" charset="-34"/>
              </a:rPr>
              <a:t>Decimal Arithmetic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850" y="2238342"/>
            <a:ext cx="3348038" cy="33136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55" y="1021305"/>
            <a:ext cx="7319433" cy="742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19674" y="3171825"/>
            <a:ext cx="63912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ใช้ 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10’s complement </a:t>
            </a:r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แทนเลขลบ 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</a:t>
            </a:r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คอมพิวเตอร์นิยมทำแบบนี้มากกว่าใช้ 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signed bit)</a:t>
            </a:r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Leading 9 </a:t>
            </a:r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บอกว่าเลขนั้นมีค่าเป็นลบ</a:t>
            </a:r>
          </a:p>
          <a:p>
            <a:endParaRPr lang="th-TH" sz="2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คูณ กับ หาร เลข 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BCD </a:t>
            </a:r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ทำยังไง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? </a:t>
            </a:r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หนังสือไม่ได้บอก</a:t>
            </a:r>
            <a:endParaRPr lang="en-US" sz="2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6407" y="5589749"/>
            <a:ext cx="3534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มี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4 digits (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ปกติเขียนติดกันไปเลย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BCD 1 digit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ใช้เนื้อที่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4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บิต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61516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663" y="204974"/>
            <a:ext cx="11701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nit" panose="00000500000000000000" pitchFamily="2" charset="-34"/>
                <a:cs typeface="Kanit" panose="00000500000000000000" pitchFamily="2" charset="-34"/>
              </a:rPr>
              <a:t>Other Decimal Code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85" y="819150"/>
            <a:ext cx="6966839" cy="591455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007151" y="1423447"/>
            <a:ext cx="4270342" cy="51564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813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663" y="204974"/>
            <a:ext cx="11701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nit" panose="00000500000000000000" pitchFamily="2" charset="-34"/>
                <a:cs typeface="Kanit" panose="00000500000000000000" pitchFamily="2" charset="-34"/>
              </a:rPr>
              <a:t>Gray Code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81163" y="1734355"/>
            <a:ext cx="5127963" cy="3018771"/>
            <a:chOff x="6781163" y="3491983"/>
            <a:chExt cx="5127963" cy="3018771"/>
          </a:xfrm>
        </p:grpSpPr>
        <p:pic>
          <p:nvPicPr>
            <p:cNvPr id="2050" name="Picture 2" descr="http://i.cmpnet.com/pldesignline/2006/12/max-gc-02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163" y="3491983"/>
              <a:ext cx="5127963" cy="2680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6781163" y="6172200"/>
              <a:ext cx="512796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Gray code used for shaft-angle encoding</a:t>
              </a:r>
              <a:endParaRPr lang="en-US" sz="1600" b="1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6781162" y="4760856"/>
            <a:ext cx="51279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Using a Gray code sequence to define the conducting and non-conducting areas ensures that no intermediate values are generated as the shaft rotates.</a:t>
            </a:r>
            <a:endParaRPr lang="en-US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05" y="1074478"/>
            <a:ext cx="3476625" cy="5305425"/>
          </a:xfrm>
          <a:prstGeom prst="rect">
            <a:avLst/>
          </a:prstGeom>
        </p:spPr>
      </p:pic>
      <p:pic>
        <p:nvPicPr>
          <p:cNvPr id="1026" name="Picture 2" descr="Image result for sha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672" y="1807932"/>
            <a:ext cx="2495353" cy="249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787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cmpnet.com/pldesignline/2006/12/max-gc-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1263649"/>
            <a:ext cx="5692775" cy="478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7663" y="204974"/>
            <a:ext cx="11701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nit" panose="00000500000000000000" pitchFamily="2" charset="-34"/>
                <a:cs typeface="Kanit" panose="00000500000000000000" pitchFamily="2" charset="-34"/>
              </a:rPr>
              <a:t>Mirroring Technique</a:t>
            </a:r>
          </a:p>
        </p:txBody>
      </p:sp>
    </p:spTree>
    <p:extLst>
      <p:ext uri="{BB962C8B-B14F-4D97-AF65-F5344CB8AC3E}">
        <p14:creationId xmlns:p14="http://schemas.microsoft.com/office/powerpoint/2010/main" val="1499483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663" y="204974"/>
            <a:ext cx="11701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nit" panose="00000500000000000000" pitchFamily="2" charset="-34"/>
                <a:cs typeface="Kanit" panose="00000500000000000000" pitchFamily="2" charset="-34"/>
              </a:rPr>
              <a:t>ASCII Character Code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944126"/>
            <a:ext cx="7700962" cy="56852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88493" y="6044625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 char = 7 bits</a:t>
            </a:r>
          </a:p>
        </p:txBody>
      </p:sp>
    </p:spTree>
    <p:extLst>
      <p:ext uri="{BB962C8B-B14F-4D97-AF65-F5344CB8AC3E}">
        <p14:creationId xmlns:p14="http://schemas.microsoft.com/office/powerpoint/2010/main" val="3780613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4" y="85725"/>
            <a:ext cx="9001291" cy="5886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42071" y="4022541"/>
            <a:ext cx="2820370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1349375" algn="l"/>
              </a:tabLst>
            </a:pP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ขึ้นบรรทัดใหม่</a:t>
            </a:r>
            <a:endParaRPr lang="en-US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>
              <a:tabLst>
                <a:tab pos="1349375" algn="l"/>
              </a:tabLst>
            </a:pP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   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Windows	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ใช้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CR + LF</a:t>
            </a:r>
          </a:p>
          <a:p>
            <a:pPr>
              <a:tabLst>
                <a:tab pos="1349375" algn="l"/>
              </a:tabLst>
            </a:pP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   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Linux	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ใช้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LF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0985A7-7FA2-80C6-D186-1EB6CB5882FA}"/>
              </a:ext>
            </a:extLst>
          </p:cNvPr>
          <p:cNvSpPr txBox="1"/>
          <p:nvPr/>
        </p:nvSpPr>
        <p:spPr>
          <a:xfrm>
            <a:off x="7267574" y="6511409"/>
            <a:ext cx="49244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/>
              <a:t>https://www.youtube.com/shorts/wAe_m55LCME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2877F4-2B1F-4E24-A14C-C9D2BE6D1712}"/>
              </a:ext>
            </a:extLst>
          </p:cNvPr>
          <p:cNvSpPr txBox="1"/>
          <p:nvPr/>
        </p:nvSpPr>
        <p:spPr>
          <a:xfrm>
            <a:off x="558822" y="3727266"/>
            <a:ext cx="39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95EA05-753A-26F3-6732-64EB3E18B481}"/>
              </a:ext>
            </a:extLst>
          </p:cNvPr>
          <p:cNvSpPr txBox="1"/>
          <p:nvPr/>
        </p:nvSpPr>
        <p:spPr>
          <a:xfrm>
            <a:off x="558822" y="4621247"/>
            <a:ext cx="39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B4EFCFA-0DC9-61D7-ECC0-209A1132F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356" y="1145991"/>
            <a:ext cx="37338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954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663" y="204974"/>
            <a:ext cx="11701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nit" panose="00000500000000000000" pitchFamily="2" charset="-34"/>
                <a:cs typeface="Kanit" panose="00000500000000000000" pitchFamily="2" charset="-34"/>
              </a:rPr>
              <a:t>Unicode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4" y="1010662"/>
            <a:ext cx="7788813" cy="5033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91500" y="6044625"/>
            <a:ext cx="3905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 char = 2 - 3 bytes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724894" y="6044625"/>
            <a:ext cx="34701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http://unicode-table.com</a:t>
            </a:r>
            <a:br>
              <a:rPr lang="en-US" dirty="0"/>
            </a:br>
            <a:r>
              <a:rPr lang="en-US" dirty="0"/>
              <a:t>https://symbl.cc/th/unicode-table/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33907" y="4053526"/>
            <a:ext cx="1584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63525" algn="l"/>
              </a:tabLst>
            </a:pPr>
            <a:r>
              <a:rPr lang="en-US" dirty="0"/>
              <a:t>@	</a:t>
            </a:r>
            <a:r>
              <a:rPr lang="th-TH" dirty="0"/>
              <a:t>คือ </a:t>
            </a:r>
            <a:r>
              <a:rPr lang="en-US" dirty="0"/>
              <a:t>0x0040</a:t>
            </a:r>
            <a:br>
              <a:rPr lang="en-US" dirty="0"/>
            </a:br>
            <a:r>
              <a:rPr lang="en-US" dirty="0"/>
              <a:t>A	</a:t>
            </a:r>
            <a:r>
              <a:rPr lang="th-TH" dirty="0"/>
              <a:t>คือ </a:t>
            </a:r>
            <a:r>
              <a:rPr lang="en-US" dirty="0"/>
              <a:t>0x0041</a:t>
            </a:r>
            <a:br>
              <a:rPr lang="en-US" dirty="0"/>
            </a:br>
            <a:r>
              <a:rPr lang="en-US" dirty="0"/>
              <a:t>B	</a:t>
            </a:r>
            <a:r>
              <a:rPr lang="th-TH" dirty="0"/>
              <a:t>คือ </a:t>
            </a:r>
            <a:r>
              <a:rPr lang="en-US" dirty="0"/>
              <a:t>0x0042</a:t>
            </a:r>
            <a:br>
              <a:rPr lang="en-US" dirty="0"/>
            </a:br>
            <a:r>
              <a:rPr lang="en-US" dirty="0"/>
              <a:t>… … …</a:t>
            </a:r>
          </a:p>
        </p:txBody>
      </p:sp>
    </p:spTree>
    <p:extLst>
      <p:ext uri="{BB962C8B-B14F-4D97-AF65-F5344CB8AC3E}">
        <p14:creationId xmlns:p14="http://schemas.microsoft.com/office/powerpoint/2010/main" val="2425698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22" y="1934435"/>
            <a:ext cx="11520407" cy="302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1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3" y="1486912"/>
            <a:ext cx="10045271" cy="36851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663" y="204974"/>
            <a:ext cx="11701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nit" panose="00000500000000000000" pitchFamily="2" charset="-34"/>
                <a:cs typeface="Kanit" panose="00000500000000000000" pitchFamily="2" charset="-34"/>
              </a:rPr>
              <a:t>Unicode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7272" y="5605670"/>
            <a:ext cx="10045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 code point </a:t>
            </a:r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ยาวเกิน 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16 </a:t>
            </a:r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บิตได้ ทำให้ตารางนี้โตไปได้เรื่อย ๆ</a:t>
            </a:r>
            <a:b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มีครบเกือบทุกภาษาเขียนในโลก</a:t>
            </a:r>
            <a:endParaRPr lang="en-US" sz="2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C7E0F3-66EB-3DE2-B06E-851D87A0EA51}"/>
              </a:ext>
            </a:extLst>
          </p:cNvPr>
          <p:cNvSpPr txBox="1"/>
          <p:nvPr/>
        </p:nvSpPr>
        <p:spPr>
          <a:xfrm>
            <a:off x="1057272" y="1028166"/>
            <a:ext cx="6715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Code point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ของ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“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”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คือ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0E 01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ถ้าใช้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UTF-8 “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”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จะได้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E0 B8 81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528FC35-8B43-7C47-7F66-9ACEB3ADAEE0}"/>
              </a:ext>
            </a:extLst>
          </p:cNvPr>
          <p:cNvCxnSpPr>
            <a:cxnSpLocks/>
          </p:cNvCxnSpPr>
          <p:nvPr/>
        </p:nvCxnSpPr>
        <p:spPr>
          <a:xfrm>
            <a:off x="1358885" y="5044599"/>
            <a:ext cx="0" cy="5610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4045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C529ECA-ECF9-DC8E-AE21-0188EBC5934F}"/>
              </a:ext>
            </a:extLst>
          </p:cNvPr>
          <p:cNvSpPr txBox="1"/>
          <p:nvPr/>
        </p:nvSpPr>
        <p:spPr>
          <a:xfrm>
            <a:off x="606792" y="4191051"/>
            <a:ext cx="69846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Code point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ของ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“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”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คือ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0E 01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ถ้าใช้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UTF-8 “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”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จะได้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E0 B8 81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1110</a:t>
            </a:r>
            <a:r>
              <a:rPr lang="en-US" sz="3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10</a:t>
            </a:r>
            <a:r>
              <a:rPr lang="en-US" sz="3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1110</a:t>
            </a:r>
            <a:r>
              <a:rPr lang="en-US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10</a:t>
            </a:r>
            <a:r>
              <a:rPr lang="en-US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  <a:r>
              <a:rPr lang="en-US" sz="32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0001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E0       B8       81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C4D4D9-9035-7E1F-0B58-571B53DB0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792" y="669239"/>
            <a:ext cx="10978416" cy="35218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F6E017-D104-9434-2B7B-056B538CA9C5}"/>
              </a:ext>
            </a:extLst>
          </p:cNvPr>
          <p:cNvSpPr txBox="1"/>
          <p:nvPr/>
        </p:nvSpPr>
        <p:spPr>
          <a:xfrm>
            <a:off x="7009331" y="1763129"/>
            <a:ext cx="3677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ด้านบนของตาราง </a:t>
            </a:r>
            <a:r>
              <a:rPr lang="en-US" sz="14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unicode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เป็นภาษาอังกฤษ</a:t>
            </a:r>
            <a:b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จะได้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UTF-8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ที่สั้นเพียง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 byes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ใช้ที่เก็บน้อยสุด</a:t>
            </a:r>
            <a:endParaRPr lang="en-US" sz="1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89238A-84E8-B060-923D-A68CD2107832}"/>
              </a:ext>
            </a:extLst>
          </p:cNvPr>
          <p:cNvSpPr/>
          <p:nvPr/>
        </p:nvSpPr>
        <p:spPr>
          <a:xfrm>
            <a:off x="714375" y="2952751"/>
            <a:ext cx="10734675" cy="533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25E558E-9A75-1CDB-8BB5-5918C04EB24B}"/>
              </a:ext>
            </a:extLst>
          </p:cNvPr>
          <p:cNvCxnSpPr/>
          <p:nvPr/>
        </p:nvCxnSpPr>
        <p:spPr>
          <a:xfrm flipV="1">
            <a:off x="3514725" y="3209925"/>
            <a:ext cx="133350" cy="98112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51162F2-A825-7FF2-A552-9B78D3D774F9}"/>
              </a:ext>
            </a:extLst>
          </p:cNvPr>
          <p:cNvSpPr txBox="1"/>
          <p:nvPr/>
        </p:nvSpPr>
        <p:spPr>
          <a:xfrm>
            <a:off x="7520299" y="4826675"/>
            <a:ext cx="37815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บน 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Linux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สร้างไฟล์ 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a.txt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มีตัวอักษร ก</a:t>
            </a:r>
            <a:b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</a:br>
            <a:b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od -x --endian=</a:t>
            </a:r>
            <a:r>
              <a:rPr lang="en-US" sz="1600" dirty="0">
                <a:highlight>
                  <a:srgbClr val="FFFF00"/>
                </a:highlight>
                <a:latin typeface="Kanit" panose="00000500000000000000" pitchFamily="2" charset="-34"/>
                <a:cs typeface="Kanit" panose="00000500000000000000" pitchFamily="2" charset="-34"/>
              </a:rPr>
              <a:t>big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 a.txt</a:t>
            </a:r>
          </a:p>
          <a:p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0000000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e0b8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81</a:t>
            </a:r>
            <a:r>
              <a:rPr lang="en-US" sz="1600" dirty="0">
                <a:solidFill>
                  <a:srgbClr val="0070C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0a</a:t>
            </a:r>
          </a:p>
          <a:p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0000004</a:t>
            </a:r>
          </a:p>
          <a:p>
            <a:endParaRPr lang="en-US" sz="1600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0a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คือ 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Line Feed (LF)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62AB21-A4B8-48CC-3C59-FBA7A9785F79}"/>
              </a:ext>
            </a:extLst>
          </p:cNvPr>
          <p:cNvSpPr txBox="1"/>
          <p:nvPr/>
        </p:nvSpPr>
        <p:spPr>
          <a:xfrm>
            <a:off x="9931437" y="2952732"/>
            <a:ext cx="1537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ภาษาไทยใช้ที่เก็บ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3</a:t>
            </a:r>
            <a:b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bytes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ต่อตัวอักษร</a:t>
            </a:r>
            <a:endParaRPr lang="en-US" sz="1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606957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495300"/>
            <a:ext cx="104394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654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37" y="1119187"/>
            <a:ext cx="983932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086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300037"/>
            <a:ext cx="9810750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608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87" y="471537"/>
            <a:ext cx="8810625" cy="3162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0" y="3919438"/>
            <a:ext cx="97155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174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56C8E6D-3E4E-6E49-D004-A197EC594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9892"/>
            <a:ext cx="12192000" cy="32124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10786EE-D7DE-6E14-529E-8013D9A790E6}"/>
              </a:ext>
            </a:extLst>
          </p:cNvPr>
          <p:cNvSpPr txBox="1"/>
          <p:nvPr/>
        </p:nvSpPr>
        <p:spPr>
          <a:xfrm>
            <a:off x="-1" y="6414780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IEEE 754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เก็บจำนวนที่มีค่ามาก ๆ ได้ โดยยอมให้คลาดเคลื่อนได้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https://www.h-schmidt.net/FloatConverter/IEEE754.html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41E075-E0DC-3B0C-8429-E76EE11DA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"/>
            <a:ext cx="12192000" cy="321909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B01A418-4CF5-EAB6-98BE-1B6A9E2506C8}"/>
              </a:ext>
            </a:extLst>
          </p:cNvPr>
          <p:cNvSpPr/>
          <p:nvPr/>
        </p:nvSpPr>
        <p:spPr>
          <a:xfrm>
            <a:off x="4701311" y="1948880"/>
            <a:ext cx="868218" cy="2401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715466-BB1E-F8E5-EDE0-20D93C2E153F}"/>
              </a:ext>
            </a:extLst>
          </p:cNvPr>
          <p:cNvSpPr txBox="1"/>
          <p:nvPr/>
        </p:nvSpPr>
        <p:spPr>
          <a:xfrm>
            <a:off x="5513349" y="1570121"/>
            <a:ext cx="631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10</a:t>
            </a:r>
            <a:r>
              <a:rPr lang="en-US" b="1" baseline="300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51848D-FBC2-A848-DFC1-4CE3B1611F8C}"/>
              </a:ext>
            </a:extLst>
          </p:cNvPr>
          <p:cNvSpPr txBox="1"/>
          <p:nvPr/>
        </p:nvSpPr>
        <p:spPr>
          <a:xfrm>
            <a:off x="5569529" y="1939703"/>
            <a:ext cx="3713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ห้ามใช้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float/double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เก็บจำนวนเงิน</a:t>
            </a:r>
            <a:endParaRPr lang="en-US" sz="1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7698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543411"/>
            <a:ext cx="11201400" cy="555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009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662" y="1433512"/>
            <a:ext cx="8448675" cy="39909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D9A4C1-948C-EACB-271B-4F3B3832FCB9}"/>
              </a:ext>
            </a:extLst>
          </p:cNvPr>
          <p:cNvSpPr txBox="1"/>
          <p:nvPr/>
        </p:nvSpPr>
        <p:spPr>
          <a:xfrm>
            <a:off x="2968625" y="5094287"/>
            <a:ext cx="1428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385310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733439"/>
            <a:ext cx="11644313" cy="51958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05575" y="6115050"/>
            <a:ext cx="554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anit" panose="00000500000000000000" pitchFamily="2" charset="-34"/>
                <a:cs typeface="Kanit" panose="00000500000000000000" pitchFamily="2" charset="-34"/>
              </a:rPr>
              <a:t>Note that 2</a:t>
            </a:r>
            <a:r>
              <a:rPr lang="en-US" sz="2800" baseline="30000" dirty="0">
                <a:latin typeface="Kanit" panose="00000500000000000000" pitchFamily="2" charset="-34"/>
                <a:cs typeface="Kanit" panose="00000500000000000000" pitchFamily="2" charset="-34"/>
              </a:rPr>
              <a:t>30</a:t>
            </a:r>
            <a:r>
              <a:rPr lang="en-US" sz="2800" dirty="0">
                <a:latin typeface="Kanit" panose="00000500000000000000" pitchFamily="2" charset="-34"/>
                <a:cs typeface="Kanit" panose="00000500000000000000" pitchFamily="2" charset="-34"/>
              </a:rPr>
              <a:t> = 1,073,741,824 (1G)</a:t>
            </a:r>
          </a:p>
        </p:txBody>
      </p:sp>
    </p:spTree>
    <p:extLst>
      <p:ext uri="{BB962C8B-B14F-4D97-AF65-F5344CB8AC3E}">
        <p14:creationId xmlns:p14="http://schemas.microsoft.com/office/powerpoint/2010/main" val="1990936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468" y="1481138"/>
            <a:ext cx="9631425" cy="476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450" y="228600"/>
            <a:ext cx="1170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Number-base Conversions</a:t>
            </a:r>
          </a:p>
        </p:txBody>
      </p:sp>
    </p:spTree>
    <p:extLst>
      <p:ext uri="{BB962C8B-B14F-4D97-AF65-F5344CB8AC3E}">
        <p14:creationId xmlns:p14="http://schemas.microsoft.com/office/powerpoint/2010/main" val="3015730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368" y="1757362"/>
            <a:ext cx="6905626" cy="44910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450" y="228600"/>
            <a:ext cx="1170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Number-base Conversions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450" y="874931"/>
            <a:ext cx="2628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Kanit" panose="00000500000000000000" pitchFamily="2" charset="-34"/>
                <a:cs typeface="Kanit" panose="00000500000000000000" pitchFamily="2" charset="-34"/>
              </a:rPr>
              <a:t>เขียนแบบย่อๆ</a:t>
            </a:r>
            <a:endParaRPr lang="en-US" sz="32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437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100138"/>
            <a:ext cx="11251306" cy="4972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798" y="515363"/>
            <a:ext cx="5417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Kanit" panose="00000500000000000000" pitchFamily="2" charset="-34"/>
                <a:cs typeface="Kanit" panose="00000500000000000000" pitchFamily="2" charset="-34"/>
              </a:rPr>
              <a:t>เขียนเลขฐาน </a:t>
            </a:r>
            <a:r>
              <a:rPr lang="en-US" sz="3200" dirty="0">
                <a:latin typeface="Kanit" panose="00000500000000000000" pitchFamily="2" charset="-34"/>
                <a:cs typeface="Kanit" panose="00000500000000000000" pitchFamily="2" charset="-34"/>
              </a:rPr>
              <a:t>10 </a:t>
            </a:r>
            <a:r>
              <a:rPr lang="th-TH" sz="3200" dirty="0">
                <a:latin typeface="Kanit" panose="00000500000000000000" pitchFamily="2" charset="-34"/>
                <a:cs typeface="Kanit" panose="00000500000000000000" pitchFamily="2" charset="-34"/>
              </a:rPr>
              <a:t>เป็นเลขฐาน </a:t>
            </a:r>
            <a:r>
              <a:rPr lang="en-US" sz="3200" dirty="0">
                <a:latin typeface="Kanit" panose="00000500000000000000" pitchFamily="2" charset="-34"/>
                <a:cs typeface="Kanit" panose="00000500000000000000" pitchFamily="2" charset="-34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163733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100138"/>
            <a:ext cx="11531851" cy="45577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799" y="515363"/>
            <a:ext cx="3057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Kanit" panose="00000500000000000000" pitchFamily="2" charset="-34"/>
                <a:cs typeface="Kanit" panose="00000500000000000000" pitchFamily="2" charset="-34"/>
              </a:rPr>
              <a:t>ส่วนที่เป็นทศนิยม</a:t>
            </a:r>
            <a:endParaRPr lang="en-US" sz="32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9310" y="3194328"/>
            <a:ext cx="236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เปลี่ยนหาร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เป็นคูณ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94692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228600"/>
            <a:ext cx="1170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Octal and Hexadecimal Numbers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02" y="1258930"/>
            <a:ext cx="6553200" cy="52673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32902" y="3107762"/>
            <a:ext cx="47768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latin typeface="Kanit" panose="00000500000000000000" pitchFamily="2" charset="-34"/>
                <a:cs typeface="Kanit" panose="00000500000000000000" pitchFamily="2" charset="-34"/>
              </a:rPr>
              <a:t>ในสาขาคอมพิวเตอร์นิยมเขียนเลขฐาน </a:t>
            </a:r>
            <a:r>
              <a:rPr lang="en-US" sz="2200" dirty="0">
                <a:latin typeface="Kanit" panose="00000500000000000000" pitchFamily="2" charset="-34"/>
                <a:cs typeface="Kanit" panose="00000500000000000000" pitchFamily="2" charset="-34"/>
              </a:rPr>
              <a:t>16</a:t>
            </a:r>
          </a:p>
          <a:p>
            <a:r>
              <a:rPr lang="th-TH" sz="2200" dirty="0">
                <a:latin typeface="Kanit" panose="00000500000000000000" pitchFamily="2" charset="-34"/>
                <a:cs typeface="Kanit" panose="00000500000000000000" pitchFamily="2" charset="-34"/>
              </a:rPr>
              <a:t>โดยเติม </a:t>
            </a:r>
            <a:r>
              <a:rPr lang="en-US" sz="2200" dirty="0">
                <a:latin typeface="Kanit" panose="00000500000000000000" pitchFamily="2" charset="-34"/>
                <a:cs typeface="Kanit" panose="00000500000000000000" pitchFamily="2" charset="-34"/>
              </a:rPr>
              <a:t>x </a:t>
            </a:r>
            <a:r>
              <a:rPr lang="th-TH" sz="2200" dirty="0">
                <a:latin typeface="Kanit" panose="00000500000000000000" pitchFamily="2" charset="-34"/>
                <a:cs typeface="Kanit" panose="00000500000000000000" pitchFamily="2" charset="-34"/>
              </a:rPr>
              <a:t>หรือ </a:t>
            </a:r>
            <a:r>
              <a:rPr lang="en-US" sz="2200" dirty="0">
                <a:latin typeface="Kanit" panose="00000500000000000000" pitchFamily="2" charset="-34"/>
                <a:cs typeface="Kanit" panose="00000500000000000000" pitchFamily="2" charset="-34"/>
              </a:rPr>
              <a:t>0x </a:t>
            </a:r>
            <a:r>
              <a:rPr lang="th-TH" sz="2200" dirty="0">
                <a:latin typeface="Kanit" panose="00000500000000000000" pitchFamily="2" charset="-34"/>
                <a:cs typeface="Kanit" panose="00000500000000000000" pitchFamily="2" charset="-34"/>
              </a:rPr>
              <a:t>ข้างหน้า</a:t>
            </a:r>
          </a:p>
          <a:p>
            <a:endParaRPr lang="th-TH" sz="2200" dirty="0"/>
          </a:p>
          <a:p>
            <a:r>
              <a:rPr lang="th-TH" sz="2200" dirty="0">
                <a:latin typeface="Kanit" panose="00000500000000000000" pitchFamily="2" charset="-34"/>
                <a:cs typeface="Kanit" panose="00000500000000000000" pitchFamily="2" charset="-34"/>
              </a:rPr>
              <a:t>เช่น </a:t>
            </a:r>
            <a:r>
              <a:rPr lang="en-US" sz="2200" dirty="0">
                <a:latin typeface="Kanit" panose="00000500000000000000" pitchFamily="2" charset="-34"/>
                <a:cs typeface="Kanit" panose="00000500000000000000" pitchFamily="2" charset="-34"/>
              </a:rPr>
              <a:t>0x2FB5 </a:t>
            </a:r>
            <a:r>
              <a:rPr lang="th-TH" sz="2200" dirty="0">
                <a:latin typeface="Kanit" panose="00000500000000000000" pitchFamily="2" charset="-34"/>
                <a:cs typeface="Kanit" panose="00000500000000000000" pitchFamily="2" charset="-34"/>
              </a:rPr>
              <a:t>หมายถึง </a:t>
            </a:r>
            <a:r>
              <a:rPr lang="en-US" sz="2200" dirty="0">
                <a:latin typeface="Kanit" panose="00000500000000000000" pitchFamily="2" charset="-34"/>
                <a:cs typeface="Kanit" panose="00000500000000000000" pitchFamily="2" charset="-34"/>
              </a:rPr>
              <a:t>2FB5</a:t>
            </a:r>
            <a:r>
              <a:rPr lang="en-US" sz="2200" baseline="-25000" dirty="0">
                <a:latin typeface="Kanit" panose="00000500000000000000" pitchFamily="2" charset="-34"/>
                <a:cs typeface="Kanit" panose="00000500000000000000" pitchFamily="2" charset="-34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956756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833</Words>
  <Application>Microsoft Office PowerPoint</Application>
  <PresentationFormat>Widescreen</PresentationFormat>
  <Paragraphs>103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Courier New</vt:lpstr>
      <vt:lpstr>Kanit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ชัชวิทย์ อาภรณ์เทวัญ</dc:creator>
  <cp:lastModifiedBy>ชัชวิทย์ อาภรณ์เทวัญ</cp:lastModifiedBy>
  <cp:revision>258</cp:revision>
  <dcterms:created xsi:type="dcterms:W3CDTF">2017-01-03T15:09:07Z</dcterms:created>
  <dcterms:modified xsi:type="dcterms:W3CDTF">2025-08-15T02:27:18Z</dcterms:modified>
</cp:coreProperties>
</file>