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7" r:id="rId4"/>
    <p:sldId id="283" r:id="rId5"/>
    <p:sldId id="286" r:id="rId6"/>
    <p:sldId id="260" r:id="rId7"/>
    <p:sldId id="288" r:id="rId8"/>
    <p:sldId id="276" r:id="rId9"/>
    <p:sldId id="278" r:id="rId10"/>
    <p:sldId id="279" r:id="rId11"/>
    <p:sldId id="299" r:id="rId12"/>
    <p:sldId id="300" r:id="rId13"/>
    <p:sldId id="301" r:id="rId14"/>
    <p:sldId id="303" r:id="rId15"/>
    <p:sldId id="306" r:id="rId16"/>
    <p:sldId id="302" r:id="rId17"/>
    <p:sldId id="294" r:id="rId18"/>
    <p:sldId id="308" r:id="rId19"/>
    <p:sldId id="292" r:id="rId20"/>
    <p:sldId id="290" r:id="rId21"/>
    <p:sldId id="293" r:id="rId22"/>
    <p:sldId id="307" r:id="rId23"/>
    <p:sldId id="297" r:id="rId24"/>
    <p:sldId id="291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4ECFC-8DC5-46B3-87A3-352AB53C16A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FF8F-1A96-429D-B66E-EE26D140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urch.com/logisim" TargetMode="External"/><Relationship Id="rId2" Type="http://schemas.openxmlformats.org/officeDocument/2006/relationships/hyperlink" Target="http://www.cburch.com/logisim/docs/2.3.0/guide/tutorial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hyperlink" Target="http://www.cburch.com/logisim/docs/2.3.0/guide/subcirc/debug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urch.com/logisim/docs/2.3.0/guide/subcirc/using.html" TargetMode="External"/><Relationship Id="rId5" Type="http://schemas.openxmlformats.org/officeDocument/2006/relationships/hyperlink" Target="http://www.cburch.com/logisim/docs/2.3.0/guide/subcirc/creating.html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http://www.cburch.com/logisim/docs/2.3.0/guide/subcirc/debug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urch.com/logisim/docs/2.3.0/guide/subcirc/using.html" TargetMode="External"/><Relationship Id="rId5" Type="http://schemas.openxmlformats.org/officeDocument/2006/relationships/hyperlink" Target="http://www.cburch.com/logisim/docs/2.3.0/guide/subcirc/creating.html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.cz/fel/74/pdf/DM74184_74185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" y="47625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nit" panose="00000500000000000000" pitchFamily="2" charset="-34"/>
                <a:cs typeface="Kanit" panose="00000500000000000000" pitchFamily="2" charset="-34"/>
              </a:rPr>
              <a:t>Logisim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 (2.7.1)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1491913"/>
            <a:ext cx="897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  <a:hlinkClick r:id="rId2"/>
              </a:rPr>
              <a:t>http://www.cburch.com/logisim/docs/2.3.0/guide/tutorial/index.html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คู่มือการใช้งาน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50" y="1122581"/>
            <a:ext cx="7569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  <a:hlinkClick r:id="rId3"/>
              </a:rPr>
              <a:t>http://www.cburch.com/logisim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02" y="1975816"/>
            <a:ext cx="8129611" cy="45639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076497" y="6581001"/>
            <a:ext cx="5115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Java Runtime Environment (JRE8)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ไฟล์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jre-8u351-windows-x64.exe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43" y="1975816"/>
            <a:ext cx="2829868" cy="1522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4608" y="3498318"/>
            <a:ext cx="160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ติดตั้ง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JRE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4C622-1AA1-629E-BF12-1B662E073F5F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45636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15" y="0"/>
            <a:ext cx="39672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8-bit Binary to BCD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6646" y="340878"/>
            <a:ext cx="24849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จากบนลงล่าง</a:t>
            </a:r>
            <a:b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0111 1011</a:t>
            </a:r>
            <a:endParaRPr lang="th-TH" sz="32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123</a:t>
            </a:r>
            <a:r>
              <a:rPr lang="en-US" sz="32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874931"/>
            <a:ext cx="498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รูปนี้เป็นของโปรแกรม </a:t>
            </a:r>
            <a:r>
              <a:rPr lang="en-US" sz="1600" dirty="0" err="1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LogicWorks</a:t>
            </a:r>
            <a:b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โปรแกรม </a:t>
            </a:r>
            <a:r>
              <a:rPr lang="en-US" sz="1600" dirty="0" err="1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Logisim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ยังหา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IC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เบอร์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74185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 ไม่ได้</a:t>
            </a:r>
            <a:b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ต้องสร้าง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74185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เอง</a:t>
            </a:r>
            <a:endParaRPr lang="en-US" sz="11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541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9D7E0C-3858-02EC-7FA0-4361342D38D2}"/>
              </a:ext>
            </a:extLst>
          </p:cNvPr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IC 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Logisim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41286-0040-3F81-CB4A-0F14878B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" y="1143000"/>
            <a:ext cx="2864345" cy="1185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2B2513-7468-A43D-743D-84F151EDD7B0}"/>
              </a:ext>
            </a:extLst>
          </p:cNvPr>
          <p:cNvSpPr/>
          <p:nvPr/>
        </p:nvSpPr>
        <p:spPr>
          <a:xfrm>
            <a:off x="723900" y="1066800"/>
            <a:ext cx="1981200" cy="13430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97B4F-44F5-313E-C628-A19A19E456A9}"/>
              </a:ext>
            </a:extLst>
          </p:cNvPr>
          <p:cNvSpPr txBox="1"/>
          <p:nvPr/>
        </p:nvSpPr>
        <p:spPr>
          <a:xfrm>
            <a:off x="723900" y="2423630"/>
            <a:ext cx="204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ทำใน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กรอบสีแดงให้เป็น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CE905C-88CA-BF53-C409-558C34A8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75" y="1066800"/>
            <a:ext cx="2324424" cy="2495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5328F9-4D7B-AA62-AEA4-E4145C4A8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23" y="1066800"/>
            <a:ext cx="2514600" cy="12954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0E12A2-6FBB-AC14-C0FE-00766429770E}"/>
              </a:ext>
            </a:extLst>
          </p:cNvPr>
          <p:cNvSpPr/>
          <p:nvPr/>
        </p:nvSpPr>
        <p:spPr>
          <a:xfrm>
            <a:off x="3412745" y="1545364"/>
            <a:ext cx="368436" cy="380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76D06B6-1D72-80A1-8015-1A85B12D5E36}"/>
              </a:ext>
            </a:extLst>
          </p:cNvPr>
          <p:cNvSpPr/>
          <p:nvPr/>
        </p:nvSpPr>
        <p:spPr>
          <a:xfrm>
            <a:off x="6492793" y="1545364"/>
            <a:ext cx="368436" cy="380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7B8CC-D1B8-D079-7271-B03EBCFE3E1F}"/>
              </a:ext>
            </a:extLst>
          </p:cNvPr>
          <p:cNvSpPr txBox="1"/>
          <p:nvPr/>
        </p:nvSpPr>
        <p:spPr>
          <a:xfrm>
            <a:off x="8277225" y="6350169"/>
            <a:ext cx="3914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anit" panose="00000500000000000000" pitchFamily="2" charset="-34"/>
                <a:cs typeface="Kanit" panose="00000500000000000000" pitchFamily="2" charset="-34"/>
                <a:hlinkClick r:id="rId5"/>
              </a:rPr>
              <a:t>http://www.cburch.com/logisim/docs/2.3.0/guide/subcirc/creating.html</a:t>
            </a:r>
            <a:br>
              <a:rPr lang="en-US" sz="9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00" dirty="0">
                <a:latin typeface="Kanit" panose="00000500000000000000" pitchFamily="2" charset="-34"/>
                <a:cs typeface="Kanit" panose="00000500000000000000" pitchFamily="2" charset="-34"/>
                <a:hlinkClick r:id="rId6"/>
              </a:rPr>
              <a:t>http://www.cburch.com/logisim/docs/2.3.0/guide/subcirc/using.html</a:t>
            </a:r>
            <a:br>
              <a:rPr lang="en-US" sz="9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00" dirty="0">
                <a:latin typeface="Kanit" panose="00000500000000000000" pitchFamily="2" charset="-34"/>
                <a:cs typeface="Kanit" panose="00000500000000000000" pitchFamily="2" charset="-34"/>
                <a:hlinkClick r:id="rId7"/>
              </a:rPr>
              <a:t>http://www.cburch.com/logisim/docs/2.3.0/guide/subcirc/debug.html</a:t>
            </a:r>
            <a:endParaRPr lang="en-US" sz="9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AC5F4C-123D-45D8-85ED-DC84A17BC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06" y="3754567"/>
            <a:ext cx="5944393" cy="2568731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34233482-E255-BDD6-CA65-21AC3E988C60}"/>
              </a:ext>
            </a:extLst>
          </p:cNvPr>
          <p:cNvSpPr/>
          <p:nvPr/>
        </p:nvSpPr>
        <p:spPr>
          <a:xfrm>
            <a:off x="6492793" y="4374289"/>
            <a:ext cx="368436" cy="380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A4E8B8D-25BF-EF20-5F9A-F8EBF069B33C}"/>
              </a:ext>
            </a:extLst>
          </p:cNvPr>
          <p:cNvSpPr/>
          <p:nvPr/>
        </p:nvSpPr>
        <p:spPr>
          <a:xfrm>
            <a:off x="9763017" y="1524174"/>
            <a:ext cx="368436" cy="380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E5B827-4332-53C5-1CFF-AD6EBA3682CA}"/>
              </a:ext>
            </a:extLst>
          </p:cNvPr>
          <p:cNvSpPr txBox="1"/>
          <p:nvPr/>
        </p:nvSpPr>
        <p:spPr>
          <a:xfrm>
            <a:off x="6969097" y="4279213"/>
            <a:ext cx="353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ถ้าโปรแกรมค้าง หรือไม่ทำงานตามที่ควร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ให้ปิดแล้วเปิดโปรแกรมใหม่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2775D8-A0ED-8265-68CC-2E5D22658E52}"/>
              </a:ext>
            </a:extLst>
          </p:cNvPr>
          <p:cNvSpPr txBox="1"/>
          <p:nvPr/>
        </p:nvSpPr>
        <p:spPr>
          <a:xfrm>
            <a:off x="3012750" y="5208016"/>
            <a:ext cx="192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ต้องใส่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input/output pins</a:t>
            </a:r>
          </a:p>
        </p:txBody>
      </p:sp>
    </p:spTree>
    <p:extLst>
      <p:ext uri="{BB962C8B-B14F-4D97-AF65-F5344CB8AC3E}">
        <p14:creationId xmlns:p14="http://schemas.microsoft.com/office/powerpoint/2010/main" val="55368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D175EFB-C8C2-8465-6745-EED90EA2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88" y="175902"/>
            <a:ext cx="2353003" cy="156231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C67515E-A0CB-F8FC-18D9-BC53A88F0726}"/>
              </a:ext>
            </a:extLst>
          </p:cNvPr>
          <p:cNvSpPr/>
          <p:nvPr/>
        </p:nvSpPr>
        <p:spPr>
          <a:xfrm>
            <a:off x="5179947" y="669892"/>
            <a:ext cx="368436" cy="380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C10DD9-D461-1486-0072-DE84A86DF575}"/>
              </a:ext>
            </a:extLst>
          </p:cNvPr>
          <p:cNvCxnSpPr/>
          <p:nvPr/>
        </p:nvCxnSpPr>
        <p:spPr>
          <a:xfrm flipH="1">
            <a:off x="6455384" y="152297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DDCE009-A3D3-6E89-60D3-B8E0C54127D4}"/>
              </a:ext>
            </a:extLst>
          </p:cNvPr>
          <p:cNvSpPr txBox="1"/>
          <p:nvPr/>
        </p:nvSpPr>
        <p:spPr>
          <a:xfrm>
            <a:off x="6722084" y="1312003"/>
            <a:ext cx="1752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ดับ</a:t>
            </a:r>
            <a:r>
              <a:rPr lang="th-TH" sz="105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เบิ้ล</a:t>
            </a:r>
            <a: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คลิก</a:t>
            </a:r>
            <a:r>
              <a:rPr lang="en-US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(double click)</a:t>
            </a:r>
            <a:b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เพื่อกลับไปที่ </a:t>
            </a:r>
            <a:r>
              <a:rPr lang="en-US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B79A-09FD-3A4C-7978-F9F7ADFF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7" y="175902"/>
            <a:ext cx="4753638" cy="26673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06E67E-E4CF-C1DF-D44E-777BD4985514}"/>
              </a:ext>
            </a:extLst>
          </p:cNvPr>
          <p:cNvCxnSpPr/>
          <p:nvPr/>
        </p:nvCxnSpPr>
        <p:spPr>
          <a:xfrm flipH="1">
            <a:off x="742950" y="167723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B2046D-5226-E9EF-91E7-DC35C3BF5227}"/>
              </a:ext>
            </a:extLst>
          </p:cNvPr>
          <p:cNvSpPr txBox="1"/>
          <p:nvPr/>
        </p:nvSpPr>
        <p:spPr>
          <a:xfrm>
            <a:off x="1009650" y="1466263"/>
            <a:ext cx="1752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คลิกขวา</a:t>
            </a:r>
            <a:r>
              <a:rPr lang="en-US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เลือก</a:t>
            </a:r>
            <a:br>
              <a:rPr lang="en-US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Edit Circuit Appearance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8AE8A-5664-68C0-5D79-535D919D3290}"/>
              </a:ext>
            </a:extLst>
          </p:cNvPr>
          <p:cNvSpPr txBox="1"/>
          <p:nvPr/>
        </p:nvSpPr>
        <p:spPr>
          <a:xfrm>
            <a:off x="3378591" y="2562614"/>
            <a:ext cx="3343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ปรับตำแหน่ง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input/output pins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b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ปรับทิศ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anchor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(anchor = east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คือชี้ไปตะวันออก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D49404-3C51-F48D-3356-3FF31EE3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07" y="3162165"/>
            <a:ext cx="6706536" cy="325800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76FF78-0E5A-6034-E67B-080D5CCB540A}"/>
              </a:ext>
            </a:extLst>
          </p:cNvPr>
          <p:cNvSpPr/>
          <p:nvPr/>
        </p:nvSpPr>
        <p:spPr>
          <a:xfrm>
            <a:off x="8290030" y="669892"/>
            <a:ext cx="368436" cy="3806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335C3-2011-87C4-9707-E93A3B47D696}"/>
              </a:ext>
            </a:extLst>
          </p:cNvPr>
          <p:cNvSpPr txBox="1"/>
          <p:nvPr/>
        </p:nvSpPr>
        <p:spPr>
          <a:xfrm>
            <a:off x="642825" y="4523693"/>
            <a:ext cx="239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ใช้ฟังก์ชัน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IC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ได้แล้ว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48897-EB78-2532-EB55-76543F9165C2}"/>
              </a:ext>
            </a:extLst>
          </p:cNvPr>
          <p:cNvSpPr txBox="1"/>
          <p:nvPr/>
        </p:nvSpPr>
        <p:spPr>
          <a:xfrm>
            <a:off x="10544269" y="6519446"/>
            <a:ext cx="16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demo4.circ</a:t>
            </a:r>
          </a:p>
        </p:txBody>
      </p:sp>
    </p:spTree>
    <p:extLst>
      <p:ext uri="{BB962C8B-B14F-4D97-AF65-F5344CB8AC3E}">
        <p14:creationId xmlns:p14="http://schemas.microsoft.com/office/powerpoint/2010/main" val="22702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A9D5D-030E-93B1-CF11-8C58CF5F06C6}"/>
              </a:ext>
            </a:extLst>
          </p:cNvPr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IC 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เบอร์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74185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แล้วเอามาต่อกันเป็น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binary-to-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bcd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converter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05CB4-9A34-EC2F-94BD-D3B827DE4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74931"/>
            <a:ext cx="6110627" cy="5886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E917DB-EA4A-D57B-ECF2-577F187EE1F5}"/>
              </a:ext>
            </a:extLst>
          </p:cNvPr>
          <p:cNvSpPr/>
          <p:nvPr/>
        </p:nvSpPr>
        <p:spPr>
          <a:xfrm>
            <a:off x="962025" y="1419225"/>
            <a:ext cx="1647825" cy="51339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57A09-FC7E-2CF4-1A8F-BBEF40337BE4}"/>
              </a:ext>
            </a:extLst>
          </p:cNvPr>
          <p:cNvSpPr/>
          <p:nvPr/>
        </p:nvSpPr>
        <p:spPr>
          <a:xfrm>
            <a:off x="3962399" y="1419225"/>
            <a:ext cx="2319677" cy="51339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9D757-24E2-6B3F-1ED2-319102EE3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967" y="1010604"/>
            <a:ext cx="3685514" cy="2184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D40C32-5E40-B6EA-DD96-91D603C2F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52" y="3727048"/>
            <a:ext cx="4227360" cy="1160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BA6A85-DDAE-E993-F292-003DB74A5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724" y="5009728"/>
            <a:ext cx="3810000" cy="11906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D21DD6-59F4-71F7-EB92-9110547BB021}"/>
              </a:ext>
            </a:extLst>
          </p:cNvPr>
          <p:cNvCxnSpPr>
            <a:cxnSpLocks/>
          </p:cNvCxnSpPr>
          <p:nvPr/>
        </p:nvCxnSpPr>
        <p:spPr>
          <a:xfrm flipV="1">
            <a:off x="8762035" y="3132817"/>
            <a:ext cx="0" cy="29618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147B7F-1497-DA0D-319F-3D192DF0E7CD}"/>
              </a:ext>
            </a:extLst>
          </p:cNvPr>
          <p:cNvSpPr txBox="1"/>
          <p:nvPr/>
        </p:nvSpPr>
        <p:spPr>
          <a:xfrm>
            <a:off x="8795045" y="3228824"/>
            <a:ext cx="28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E142A-EF42-22CA-A3B0-AD0D3057E59B}"/>
              </a:ext>
            </a:extLst>
          </p:cNvPr>
          <p:cNvCxnSpPr>
            <a:cxnSpLocks/>
          </p:cNvCxnSpPr>
          <p:nvPr/>
        </p:nvCxnSpPr>
        <p:spPr>
          <a:xfrm>
            <a:off x="7072652" y="2105025"/>
            <a:ext cx="447574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77AE93-2DA9-9EAB-C284-8AA863FFC29C}"/>
              </a:ext>
            </a:extLst>
          </p:cNvPr>
          <p:cNvCxnSpPr>
            <a:cxnSpLocks/>
          </p:cNvCxnSpPr>
          <p:nvPr/>
        </p:nvCxnSpPr>
        <p:spPr>
          <a:xfrm>
            <a:off x="11049569" y="2105025"/>
            <a:ext cx="447574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2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8B896B-ECEB-BC6E-964F-9E2B16B1479A}"/>
              </a:ext>
            </a:extLst>
          </p:cNvPr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02122"/>
                </a:solidFill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  <a:r>
              <a:rPr lang="en-US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ouble-dabble algorithm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0CAEE-7D71-5973-4C32-80B1A414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6" y="1103172"/>
            <a:ext cx="8275594" cy="515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4B7BC-A93C-B944-60AA-828086814349}"/>
              </a:ext>
            </a:extLst>
          </p:cNvPr>
          <p:cNvSpPr txBox="1"/>
          <p:nvPr/>
        </p:nvSpPr>
        <p:spPr>
          <a:xfrm>
            <a:off x="2773680" y="5349489"/>
            <a:ext cx="3749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Any BCD digit which is at least 5 is incremented by 3</a:t>
            </a:r>
            <a:r>
              <a:rPr lang="th-TH" sz="1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ถ้าเกิด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carry out </a:t>
            </a:r>
            <a:r>
              <a:rPr lang="th-TH" sz="1600" dirty="0">
                <a:solidFill>
                  <a:srgbClr val="FF0000"/>
                </a:solidFill>
                <a:highlight>
                  <a:srgbClr val="FFFFFF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ก็โยนทิ้งไป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7F4AD-EAD9-D253-0491-8E98DF2E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4" y="1"/>
            <a:ext cx="334327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33732-63BA-F6E0-2EE4-65CCAF7198BB}"/>
              </a:ext>
            </a:extLst>
          </p:cNvPr>
          <p:cNvSpPr txBox="1"/>
          <p:nvPr/>
        </p:nvSpPr>
        <p:spPr>
          <a:xfrm>
            <a:off x="9597475" y="5451820"/>
            <a:ext cx="24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shift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ครั้งสุดท้าย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C6C72-89D2-7794-AD34-F8020CA14D9F}"/>
              </a:ext>
            </a:extLst>
          </p:cNvPr>
          <p:cNvSpPr txBox="1"/>
          <p:nvPr/>
        </p:nvSpPr>
        <p:spPr>
          <a:xfrm>
            <a:off x="-1" y="648866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https://en.wikipedia.org/wiki/Double_dabble</a:t>
            </a:r>
            <a:r>
              <a:rPr lang="th-TH" dirty="0"/>
              <a:t> และ </a:t>
            </a:r>
            <a:r>
              <a:rPr lang="en-US" dirty="0"/>
              <a:t>https://www.youtube.com/watch?v=kusZDF3IfBA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7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7719F-3F9D-B2CA-D6CA-48038049CB0D}"/>
              </a:ext>
            </a:extLst>
          </p:cNvPr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ต่อเติมให้รับอินพุตแบบ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2’complement 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8829-61AD-8CBE-B8CF-26A903CC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539" y="2651429"/>
            <a:ext cx="1836685" cy="37675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8BC79D-FE8C-7EA2-6C8A-91DB2C118377}"/>
              </a:ext>
            </a:extLst>
          </p:cNvPr>
          <p:cNvSpPr/>
          <p:nvPr/>
        </p:nvSpPr>
        <p:spPr>
          <a:xfrm>
            <a:off x="2864735" y="1903734"/>
            <a:ext cx="359972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 = (x ≥ 0 ? x : x’ + 1)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FA2E3E-82A5-308E-DD20-2DDC206A1773}"/>
              </a:ext>
            </a:extLst>
          </p:cNvPr>
          <p:cNvSpPr txBox="1"/>
          <p:nvPr/>
        </p:nvSpPr>
        <p:spPr>
          <a:xfrm>
            <a:off x="4484777" y="810111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B9ECA-187C-3460-DE36-D346AB21A234}"/>
              </a:ext>
            </a:extLst>
          </p:cNvPr>
          <p:cNvSpPr txBox="1"/>
          <p:nvPr/>
        </p:nvSpPr>
        <p:spPr>
          <a:xfrm>
            <a:off x="4740997" y="2651429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8C16598-84EE-FF16-29F3-836995C7ED09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2232341" y="1102498"/>
            <a:ext cx="2252437" cy="2476367"/>
          </a:xfrm>
          <a:prstGeom prst="bentConnector2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47C1B-5EC1-9DD4-63A4-97ACD6FF1E4F}"/>
              </a:ext>
            </a:extLst>
          </p:cNvPr>
          <p:cNvSpPr/>
          <p:nvPr/>
        </p:nvSpPr>
        <p:spPr>
          <a:xfrm>
            <a:off x="878097" y="3588059"/>
            <a:ext cx="274477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 = (x ≥ 0 ? 1 : 0)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6170D0-F81D-DB7C-5D87-F385CA46B835}"/>
              </a:ext>
            </a:extLst>
          </p:cNvPr>
          <p:cNvCxnSpPr>
            <a:cxnSpLocks/>
          </p:cNvCxnSpPr>
          <p:nvPr/>
        </p:nvCxnSpPr>
        <p:spPr>
          <a:xfrm>
            <a:off x="4673081" y="1325436"/>
            <a:ext cx="0" cy="4847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5FA96F-4A21-41EA-82BD-A73617ED1E16}"/>
              </a:ext>
            </a:extLst>
          </p:cNvPr>
          <p:cNvCxnSpPr>
            <a:cxnSpLocks/>
          </p:cNvCxnSpPr>
          <p:nvPr/>
        </p:nvCxnSpPr>
        <p:spPr>
          <a:xfrm>
            <a:off x="4680591" y="2651429"/>
            <a:ext cx="0" cy="4847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62FA4B8-0477-0D25-5606-1091D6DEF5C9}"/>
              </a:ext>
            </a:extLst>
          </p:cNvPr>
          <p:cNvSpPr txBox="1"/>
          <p:nvPr/>
        </p:nvSpPr>
        <p:spPr>
          <a:xfrm>
            <a:off x="1361751" y="4706889"/>
            <a:ext cx="1741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</a:t>
            </a:r>
            <a:br>
              <a:rPr lang="en-US" sz="3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แสดง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-)</a:t>
            </a:r>
            <a:endParaRPr lang="en-US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FCCC62-A80E-FF5E-76BB-D714B3D7CC04}"/>
              </a:ext>
            </a:extLst>
          </p:cNvPr>
          <p:cNvCxnSpPr>
            <a:cxnSpLocks/>
          </p:cNvCxnSpPr>
          <p:nvPr/>
        </p:nvCxnSpPr>
        <p:spPr>
          <a:xfrm>
            <a:off x="2232341" y="4234390"/>
            <a:ext cx="0" cy="4847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B70448-55A1-C20E-9FC8-2A1EAFE5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47" y="3380172"/>
            <a:ext cx="1968701" cy="2631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81BD9-61E1-0F83-CC62-D8D6A80A9903}"/>
              </a:ext>
            </a:extLst>
          </p:cNvPr>
          <p:cNvSpPr txBox="1"/>
          <p:nvPr/>
        </p:nvSpPr>
        <p:spPr>
          <a:xfrm>
            <a:off x="4088534" y="6106180"/>
            <a:ext cx="13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แบบที่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1: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74185 3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38816-D81F-369E-A8A7-BB26737B7171}"/>
              </a:ext>
            </a:extLst>
          </p:cNvPr>
          <p:cNvSpPr txBox="1"/>
          <p:nvPr/>
        </p:nvSpPr>
        <p:spPr>
          <a:xfrm>
            <a:off x="5870539" y="6334780"/>
            <a:ext cx="231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แบบที่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2: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conditional adder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29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7719F-3F9D-B2CA-D6CA-48038049CB0D}"/>
              </a:ext>
            </a:extLst>
          </p:cNvPr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Conditional Adder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ของนิสิต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FFD1BD-3762-390F-7F8E-9E665663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6" y="874930"/>
            <a:ext cx="4828211" cy="5793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CC3F1-E17B-F537-6C51-EFB34A3DA860}"/>
              </a:ext>
            </a:extLst>
          </p:cNvPr>
          <p:cNvSpPr txBox="1"/>
          <p:nvPr/>
        </p:nvSpPr>
        <p:spPr>
          <a:xfrm>
            <a:off x="9467850" y="6488668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 (+3)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MUX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396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Button (one shot)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2" y="874932"/>
            <a:ext cx="5368614" cy="3136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27" y="874932"/>
            <a:ext cx="5313387" cy="3136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6125" y="6550223"/>
            <a:ext cx="12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รูปจาก อ.ฑิตยา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087" y="6449018"/>
            <a:ext cx="5925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กดปุ่ม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ครั้ง จะได้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pulse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ที่มีความยาวคงที่เสมอ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A8C5B-552F-1B99-8444-8B0DFCF9B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87" y="4318594"/>
            <a:ext cx="5925377" cy="207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B1B6C-74CF-610A-4699-970CC1508423}"/>
              </a:ext>
            </a:extLst>
          </p:cNvPr>
          <p:cNvSpPr txBox="1"/>
          <p:nvPr/>
        </p:nvSpPr>
        <p:spPr>
          <a:xfrm>
            <a:off x="7381875" y="2095500"/>
            <a:ext cx="190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กดปุ่ม</a:t>
            </a:r>
            <a:endParaRPr lang="en-US" sz="11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07515-033E-F421-9A2D-0410C4BF0455}"/>
              </a:ext>
            </a:extLst>
          </p:cNvPr>
          <p:cNvSpPr txBox="1"/>
          <p:nvPr/>
        </p:nvSpPr>
        <p:spPr>
          <a:xfrm>
            <a:off x="7953375" y="3587565"/>
            <a:ext cx="3667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pulse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ที่มีความยาวคงที่ 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ไม่ขึ้นกับว่ากดปุ่มไว้นานแค่ไหน</a:t>
            </a: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DDFA36-33C7-08D4-851E-E569153F5C56}"/>
              </a:ext>
            </a:extLst>
          </p:cNvPr>
          <p:cNvCxnSpPr/>
          <p:nvPr/>
        </p:nvCxnSpPr>
        <p:spPr>
          <a:xfrm>
            <a:off x="7972425" y="762000"/>
            <a:ext cx="0" cy="33909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BA31D9-8011-80D1-098A-559987784EEC}"/>
              </a:ext>
            </a:extLst>
          </p:cNvPr>
          <p:cNvSpPr txBox="1"/>
          <p:nvPr/>
        </p:nvSpPr>
        <p:spPr>
          <a:xfrm>
            <a:off x="1413187" y="5521403"/>
            <a:ext cx="153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ตอน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simulate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เลือก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Ticks Enabled</a:t>
            </a:r>
          </a:p>
        </p:txBody>
      </p:sp>
    </p:spTree>
    <p:extLst>
      <p:ext uri="{BB962C8B-B14F-4D97-AF65-F5344CB8AC3E}">
        <p14:creationId xmlns:p14="http://schemas.microsoft.com/office/powerpoint/2010/main" val="137721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D34F37-3673-2127-8582-7B7A660E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6" y="280987"/>
            <a:ext cx="11127488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2478" y="1385569"/>
            <a:ext cx="442452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7833" y="1385569"/>
            <a:ext cx="442452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3188" y="1385569"/>
            <a:ext cx="442452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2478" y="1950924"/>
            <a:ext cx="442452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7833" y="1950924"/>
            <a:ext cx="442452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3188" y="1950924"/>
            <a:ext cx="442452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2478" y="2516279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7833" y="2516279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33188" y="2516279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2478" y="3081634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8541" y="2516279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←</a:t>
            </a:r>
            <a:endParaRPr lang="en-US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8540" y="3081634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7831" y="3086551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33187" y="3081634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98543" y="1385569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8542" y="1950924"/>
            <a:ext cx="412955" cy="4424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Keyboard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1496" y="1987484"/>
            <a:ext cx="97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2478" y="3900536"/>
            <a:ext cx="447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	clear (reset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เครื่องคิดเลข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CE	clear entry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←	backspace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ลบ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หลัก 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123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12)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+	add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-	subtract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	push (to stack)</a:t>
            </a:r>
          </a:p>
        </p:txBody>
      </p:sp>
    </p:spTree>
    <p:extLst>
      <p:ext uri="{BB962C8B-B14F-4D97-AF65-F5344CB8AC3E}">
        <p14:creationId xmlns:p14="http://schemas.microsoft.com/office/powerpoint/2010/main" val="87167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ทำความรู้จักชิ้นส่วนต่าง ๆ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 descr="http://www.cburch.com/logisim/docs/2.3.0/guide/tutorial/shot-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1" y="1182441"/>
            <a:ext cx="9704215" cy="50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8668" y="2177592"/>
            <a:ext cx="584462" cy="584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Memory (read)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4" y="1187779"/>
            <a:ext cx="10896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6190" y="5221143"/>
            <a:ext cx="378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load (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ld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= 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3585" y="3517713"/>
            <a:ext cx="359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bi-directional port</a:t>
            </a:r>
          </a:p>
        </p:txBody>
      </p:sp>
    </p:spTree>
    <p:extLst>
      <p:ext uri="{BB962C8B-B14F-4D97-AF65-F5344CB8AC3E}">
        <p14:creationId xmlns:p14="http://schemas.microsoft.com/office/powerpoint/2010/main" val="228622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Memory (write)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54" y="1277529"/>
            <a:ext cx="10858500" cy="4962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8250" y="5646656"/>
            <a:ext cx="378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positive edge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store memory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0721" y="2806574"/>
            <a:ext cx="380245" cy="2806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33585" y="3517713"/>
            <a:ext cx="359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bi-directional port</a:t>
            </a:r>
          </a:p>
        </p:txBody>
      </p:sp>
    </p:spTree>
    <p:extLst>
      <p:ext uri="{BB962C8B-B14F-4D97-AF65-F5344CB8AC3E}">
        <p14:creationId xmlns:p14="http://schemas.microsoft.com/office/powerpoint/2010/main" val="357881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56F07-AC44-213D-8093-DED5486507E2}"/>
              </a:ext>
            </a:extLst>
          </p:cNvPr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Data path (infix)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3286B0-F575-8085-9B56-7129E38F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47" y="1192581"/>
            <a:ext cx="2200582" cy="9431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1BBC27-1F08-057F-1D72-668ED9CD0136}"/>
              </a:ext>
            </a:extLst>
          </p:cNvPr>
          <p:cNvSpPr/>
          <p:nvPr/>
        </p:nvSpPr>
        <p:spPr>
          <a:xfrm>
            <a:off x="6146665" y="2904283"/>
            <a:ext cx="778146" cy="6080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</a:t>
            </a:r>
            <a:b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 BCD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26FBC2-AB9D-93A9-5761-D163593AECF2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6535738" y="2135688"/>
            <a:ext cx="0" cy="7685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4A115A-1DFB-4ACF-74B3-0670E6E83AC6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535738" y="3512286"/>
            <a:ext cx="0" cy="8007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5EC24D-96AE-CA49-68FB-98E93D3E60D9}"/>
              </a:ext>
            </a:extLst>
          </p:cNvPr>
          <p:cNvCxnSpPr/>
          <p:nvPr/>
        </p:nvCxnSpPr>
        <p:spPr>
          <a:xfrm>
            <a:off x="3152405" y="3932964"/>
            <a:ext cx="66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B36D9B-A6E2-D4BA-64AE-0C3DBADDFD16}"/>
              </a:ext>
            </a:extLst>
          </p:cNvPr>
          <p:cNvCxnSpPr/>
          <p:nvPr/>
        </p:nvCxnSpPr>
        <p:spPr>
          <a:xfrm>
            <a:off x="4127463" y="3930022"/>
            <a:ext cx="66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2B51AD-9671-7FC9-5E6D-9697FB636DE2}"/>
              </a:ext>
            </a:extLst>
          </p:cNvPr>
          <p:cNvCxnSpPr/>
          <p:nvPr/>
        </p:nvCxnSpPr>
        <p:spPr>
          <a:xfrm flipH="1" flipV="1">
            <a:off x="3970386" y="3747840"/>
            <a:ext cx="157077" cy="191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934D36-A6EC-15F9-DB72-A7442617B450}"/>
              </a:ext>
            </a:extLst>
          </p:cNvPr>
          <p:cNvCxnSpPr/>
          <p:nvPr/>
        </p:nvCxnSpPr>
        <p:spPr>
          <a:xfrm flipH="1">
            <a:off x="3813308" y="3747840"/>
            <a:ext cx="157079" cy="194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D706E0-CD8F-482B-D497-95DD8B52A198}"/>
              </a:ext>
            </a:extLst>
          </p:cNvPr>
          <p:cNvCxnSpPr/>
          <p:nvPr/>
        </p:nvCxnSpPr>
        <p:spPr>
          <a:xfrm flipH="1">
            <a:off x="3147562" y="3322020"/>
            <a:ext cx="313274" cy="620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1747A4-0791-AB82-1AFF-DDF90F466FDF}"/>
              </a:ext>
            </a:extLst>
          </p:cNvPr>
          <p:cNvCxnSpPr/>
          <p:nvPr/>
        </p:nvCxnSpPr>
        <p:spPr>
          <a:xfrm>
            <a:off x="4457914" y="3322019"/>
            <a:ext cx="330452" cy="617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EECA7D-CAF2-FCFD-AA33-EC3681793C90}"/>
              </a:ext>
            </a:extLst>
          </p:cNvPr>
          <p:cNvCxnSpPr/>
          <p:nvPr/>
        </p:nvCxnSpPr>
        <p:spPr>
          <a:xfrm flipV="1">
            <a:off x="3460836" y="3322019"/>
            <a:ext cx="99707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7754E6D-52BB-1B28-9465-1057A15B39B6}"/>
              </a:ext>
            </a:extLst>
          </p:cNvPr>
          <p:cNvSpPr txBox="1"/>
          <p:nvPr/>
        </p:nvSpPr>
        <p:spPr>
          <a:xfrm>
            <a:off x="3605463" y="339896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ALU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A8C22AB-53B5-316F-7904-9638002B386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795588" y="4920004"/>
            <a:ext cx="35197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380B5B-DB14-9E9E-08AA-7561E34B0845}"/>
              </a:ext>
            </a:extLst>
          </p:cNvPr>
          <p:cNvCxnSpPr>
            <a:cxnSpLocks/>
          </p:cNvCxnSpPr>
          <p:nvPr/>
        </p:nvCxnSpPr>
        <p:spPr>
          <a:xfrm flipV="1">
            <a:off x="3482856" y="3939546"/>
            <a:ext cx="0" cy="8083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3A8F8B5-EBC1-37AA-F5C5-CB0370C71031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4457916" y="3939546"/>
            <a:ext cx="0" cy="8232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4EB8F1C-460E-F55E-ABDF-E4EF131FD87E}"/>
              </a:ext>
            </a:extLst>
          </p:cNvPr>
          <p:cNvSpPr/>
          <p:nvPr/>
        </p:nvSpPr>
        <p:spPr>
          <a:xfrm>
            <a:off x="3147562" y="4762841"/>
            <a:ext cx="660900" cy="31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E1EBB2-376A-13EF-3B0A-797406579D4F}"/>
              </a:ext>
            </a:extLst>
          </p:cNvPr>
          <p:cNvSpPr/>
          <p:nvPr/>
        </p:nvSpPr>
        <p:spPr>
          <a:xfrm>
            <a:off x="4127466" y="4762841"/>
            <a:ext cx="660900" cy="31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BCEAF6-52E1-41AA-E914-AF113BA9C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57" y="4920004"/>
            <a:ext cx="1280277" cy="1258880"/>
          </a:xfrm>
          <a:prstGeom prst="rect">
            <a:avLst/>
          </a:prstGeom>
        </p:spPr>
      </p:pic>
      <p:cxnSp>
        <p:nvCxnSpPr>
          <p:cNvPr id="53" name="Elbow Connector 90">
            <a:extLst>
              <a:ext uri="{FF2B5EF4-FFF2-40B4-BE49-F238E27FC236}">
                <a16:creationId xmlns:a16="http://schemas.microsoft.com/office/drawing/2014/main" id="{19915F58-564A-B763-7E74-A2819B140D2F}"/>
              </a:ext>
            </a:extLst>
          </p:cNvPr>
          <p:cNvCxnSpPr>
            <a:cxnSpLocks/>
            <a:stCxn id="43" idx="3"/>
            <a:endCxn id="41" idx="2"/>
          </p:cNvCxnSpPr>
          <p:nvPr/>
        </p:nvCxnSpPr>
        <p:spPr>
          <a:xfrm flipV="1">
            <a:off x="2009534" y="5077167"/>
            <a:ext cx="1468478" cy="472277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4340924-5BD3-ED73-C77F-4800C6B03B2A}"/>
              </a:ext>
            </a:extLst>
          </p:cNvPr>
          <p:cNvCxnSpPr>
            <a:cxnSpLocks/>
          </p:cNvCxnSpPr>
          <p:nvPr/>
        </p:nvCxnSpPr>
        <p:spPr>
          <a:xfrm flipV="1">
            <a:off x="3959375" y="2871559"/>
            <a:ext cx="0" cy="450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D2DE52-F423-E73E-2706-B4BF1A125B4A}"/>
              </a:ext>
            </a:extLst>
          </p:cNvPr>
          <p:cNvCxnSpPr>
            <a:cxnSpLocks/>
          </p:cNvCxnSpPr>
          <p:nvPr/>
        </p:nvCxnSpPr>
        <p:spPr>
          <a:xfrm>
            <a:off x="2795588" y="2871559"/>
            <a:ext cx="1152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7A8B41-9ACF-2E91-55C6-06D2FB813DB3}"/>
              </a:ext>
            </a:extLst>
          </p:cNvPr>
          <p:cNvCxnSpPr>
            <a:cxnSpLocks/>
          </p:cNvCxnSpPr>
          <p:nvPr/>
        </p:nvCxnSpPr>
        <p:spPr>
          <a:xfrm flipV="1">
            <a:off x="2795588" y="2871559"/>
            <a:ext cx="0" cy="20484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B2E092-8AFE-6084-1CE0-59F6A1984C4B}"/>
              </a:ext>
            </a:extLst>
          </p:cNvPr>
          <p:cNvCxnSpPr>
            <a:cxnSpLocks/>
          </p:cNvCxnSpPr>
          <p:nvPr/>
        </p:nvCxnSpPr>
        <p:spPr>
          <a:xfrm>
            <a:off x="3478012" y="4313031"/>
            <a:ext cx="30577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1CC7A7-87E3-6313-4DEF-2878DD5662E2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3808462" y="4920004"/>
            <a:ext cx="3190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D446D2-4F41-522B-06D8-97FFD961FDAD}"/>
              </a:ext>
            </a:extLst>
          </p:cNvPr>
          <p:cNvSpPr txBox="1"/>
          <p:nvPr/>
        </p:nvSpPr>
        <p:spPr>
          <a:xfrm>
            <a:off x="4127463" y="5105875"/>
            <a:ext cx="183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5900" algn="l"/>
              </a:tabLst>
            </a:pPr>
            <a:r>
              <a:rPr lang="th-TH" dirty="0"/>
              <a:t>เมื่อคลิกปุ่ม </a:t>
            </a:r>
            <a:r>
              <a:rPr lang="en-US" dirty="0"/>
              <a:t>+ </a:t>
            </a:r>
            <a:r>
              <a:rPr lang="th-TH" dirty="0"/>
              <a:t>หรือ </a:t>
            </a:r>
            <a:r>
              <a:rPr lang="en-US" dirty="0"/>
              <a:t>– </a:t>
            </a:r>
            <a:r>
              <a:rPr lang="th-TH" dirty="0"/>
              <a:t>แล้ว</a:t>
            </a:r>
            <a:br>
              <a:rPr lang="en-US" dirty="0"/>
            </a:br>
            <a:r>
              <a:rPr lang="th-TH" dirty="0"/>
              <a:t>จะทำ </a:t>
            </a:r>
            <a:r>
              <a:rPr lang="en-US" dirty="0"/>
              <a:t>R2 = R1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69D369-5B6C-561D-76A3-22842F7B8385}"/>
              </a:ext>
            </a:extLst>
          </p:cNvPr>
          <p:cNvSpPr txBox="1"/>
          <p:nvPr/>
        </p:nvSpPr>
        <p:spPr>
          <a:xfrm>
            <a:off x="2795589" y="2221308"/>
            <a:ext cx="174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5900" algn="l"/>
              </a:tabLst>
            </a:pPr>
            <a:r>
              <a:rPr lang="th-TH" dirty="0"/>
              <a:t>เมื่อคลิกปุ่ม </a:t>
            </a:r>
            <a:r>
              <a:rPr lang="en-US" dirty="0"/>
              <a:t>= </a:t>
            </a:r>
            <a:r>
              <a:rPr lang="th-TH" dirty="0"/>
              <a:t>แล้ว</a:t>
            </a:r>
            <a:br>
              <a:rPr lang="en-US" dirty="0"/>
            </a:br>
            <a:r>
              <a:rPr lang="th-TH" dirty="0"/>
              <a:t>จะทำ </a:t>
            </a:r>
            <a:r>
              <a:rPr lang="en-US" dirty="0"/>
              <a:t>R1 = R2 ± R1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AACA28-B5E6-ECB0-F35A-BFBC11C8A7AF}"/>
              </a:ext>
            </a:extLst>
          </p:cNvPr>
          <p:cNvSpPr txBox="1"/>
          <p:nvPr/>
        </p:nvSpPr>
        <p:spPr>
          <a:xfrm>
            <a:off x="7636029" y="1766356"/>
            <a:ext cx="177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แสดงค่าปัจจุบันของ </a:t>
            </a:r>
            <a:r>
              <a:rPr lang="en-US" dirty="0"/>
              <a:t>R1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C22E43-FD0B-C8D8-93BE-568D70361218}"/>
              </a:ext>
            </a:extLst>
          </p:cNvPr>
          <p:cNvSpPr txBox="1"/>
          <p:nvPr/>
        </p:nvSpPr>
        <p:spPr>
          <a:xfrm>
            <a:off x="2053672" y="5622473"/>
            <a:ext cx="448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5900" algn="l"/>
              </a:tabLst>
            </a:pPr>
            <a:r>
              <a:rPr lang="th-TH" dirty="0"/>
              <a:t>เมื่อคลิกปุ่ม </a:t>
            </a:r>
            <a:r>
              <a:rPr lang="en-US" dirty="0"/>
              <a:t>n </a:t>
            </a:r>
            <a:r>
              <a:rPr lang="th-TH" dirty="0"/>
              <a:t>แล้ว</a:t>
            </a:r>
            <a:br>
              <a:rPr lang="en-US" dirty="0"/>
            </a:br>
            <a:r>
              <a:rPr lang="en-US" dirty="0"/>
              <a:t>    </a:t>
            </a:r>
            <a:r>
              <a:rPr lang="th-TH" dirty="0"/>
              <a:t>จะทำ </a:t>
            </a:r>
            <a:r>
              <a:rPr lang="en-US" dirty="0"/>
              <a:t>R1 = (10×R1) + n </a:t>
            </a:r>
            <a:r>
              <a:rPr lang="th-TH" dirty="0"/>
              <a:t>หรือ</a:t>
            </a:r>
            <a:br>
              <a:rPr lang="th-TH" dirty="0"/>
            </a:br>
            <a:r>
              <a:rPr lang="en-US" dirty="0"/>
              <a:t>    </a:t>
            </a:r>
            <a:r>
              <a:rPr lang="th-TH" dirty="0"/>
              <a:t>จะทำ </a:t>
            </a:r>
            <a:r>
              <a:rPr lang="en-US" dirty="0"/>
              <a:t>R1 = n (</a:t>
            </a:r>
            <a:r>
              <a:rPr lang="th-TH" dirty="0"/>
              <a:t>เริ่มอินพุต </a:t>
            </a:r>
            <a:r>
              <a:rPr lang="en-US" dirty="0"/>
              <a:t>operand </a:t>
            </a:r>
            <a:r>
              <a:rPr lang="th-TH" dirty="0"/>
              <a:t>ตัวที่สอง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409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Data path (infix)</a:t>
            </a:r>
          </a:p>
        </p:txBody>
      </p:sp>
      <p:sp>
        <p:nvSpPr>
          <p:cNvPr id="2" name="Rectangle 1"/>
          <p:cNvSpPr/>
          <p:nvPr/>
        </p:nvSpPr>
        <p:spPr>
          <a:xfrm>
            <a:off x="816438" y="6246897"/>
            <a:ext cx="10429592" cy="9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8680056" y="3680924"/>
            <a:ext cx="5021504" cy="110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6438" y="1125806"/>
            <a:ext cx="10429592" cy="9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50584" y="6346485"/>
            <a:ext cx="149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DATA BUS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FC929-5EF0-C5C6-8BAC-B5B9A2A71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808" y="4104463"/>
            <a:ext cx="1280277" cy="12588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1269D2-3414-D3B9-2383-95F018AD95AC}"/>
              </a:ext>
            </a:extLst>
          </p:cNvPr>
          <p:cNvCxnSpPr/>
          <p:nvPr/>
        </p:nvCxnSpPr>
        <p:spPr>
          <a:xfrm>
            <a:off x="5323213" y="3539431"/>
            <a:ext cx="66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AA9645-0319-C64B-83FA-000D7495325A}"/>
              </a:ext>
            </a:extLst>
          </p:cNvPr>
          <p:cNvCxnSpPr/>
          <p:nvPr/>
        </p:nvCxnSpPr>
        <p:spPr>
          <a:xfrm>
            <a:off x="6298271" y="3536489"/>
            <a:ext cx="66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A89482-D80C-C90A-B0D9-B0A0D43FF2AB}"/>
              </a:ext>
            </a:extLst>
          </p:cNvPr>
          <p:cNvCxnSpPr/>
          <p:nvPr/>
        </p:nvCxnSpPr>
        <p:spPr>
          <a:xfrm flipH="1" flipV="1">
            <a:off x="6141194" y="3354307"/>
            <a:ext cx="157077" cy="191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91C9DA-58F8-2354-AB16-5482BB5AB3E5}"/>
              </a:ext>
            </a:extLst>
          </p:cNvPr>
          <p:cNvCxnSpPr/>
          <p:nvPr/>
        </p:nvCxnSpPr>
        <p:spPr>
          <a:xfrm flipH="1">
            <a:off x="5984116" y="3354307"/>
            <a:ext cx="157079" cy="194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EBD607-6DAF-1D3F-70D4-E700FEF2EDA9}"/>
              </a:ext>
            </a:extLst>
          </p:cNvPr>
          <p:cNvCxnSpPr/>
          <p:nvPr/>
        </p:nvCxnSpPr>
        <p:spPr>
          <a:xfrm flipH="1">
            <a:off x="5318370" y="2928487"/>
            <a:ext cx="313274" cy="620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F5ABA4-944D-2587-DFEE-8E264E147C63}"/>
              </a:ext>
            </a:extLst>
          </p:cNvPr>
          <p:cNvCxnSpPr/>
          <p:nvPr/>
        </p:nvCxnSpPr>
        <p:spPr>
          <a:xfrm>
            <a:off x="6628722" y="2928486"/>
            <a:ext cx="330452" cy="617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2B048E-610A-5941-E6E9-AE0BAD07B928}"/>
              </a:ext>
            </a:extLst>
          </p:cNvPr>
          <p:cNvCxnSpPr/>
          <p:nvPr/>
        </p:nvCxnSpPr>
        <p:spPr>
          <a:xfrm flipV="1">
            <a:off x="5631644" y="2928486"/>
            <a:ext cx="99707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DA8870-48CD-B642-1D58-1C7C4B1BFE51}"/>
              </a:ext>
            </a:extLst>
          </p:cNvPr>
          <p:cNvSpPr txBox="1"/>
          <p:nvPr/>
        </p:nvSpPr>
        <p:spPr>
          <a:xfrm>
            <a:off x="5776271" y="30054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ALU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66CB50-AB30-C4DC-0667-8B7E8D04F47F}"/>
              </a:ext>
            </a:extLst>
          </p:cNvPr>
          <p:cNvCxnSpPr/>
          <p:nvPr/>
        </p:nvCxnSpPr>
        <p:spPr>
          <a:xfrm flipV="1">
            <a:off x="6136306" y="1225393"/>
            <a:ext cx="0" cy="1703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97912-9338-EEFD-A33C-C32FA021D606}"/>
              </a:ext>
            </a:extLst>
          </p:cNvPr>
          <p:cNvSpPr/>
          <p:nvPr/>
        </p:nvSpPr>
        <p:spPr>
          <a:xfrm>
            <a:off x="6298271" y="4521146"/>
            <a:ext cx="660903" cy="4255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DF0DBF-2958-6FBA-80CF-5E1F30BD4303}"/>
              </a:ext>
            </a:extLst>
          </p:cNvPr>
          <p:cNvSpPr/>
          <p:nvPr/>
        </p:nvSpPr>
        <p:spPr>
          <a:xfrm>
            <a:off x="5323213" y="4521146"/>
            <a:ext cx="660903" cy="4255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1F7570-7ECB-1222-8C7A-89464B9BCF60}"/>
              </a:ext>
            </a:extLst>
          </p:cNvPr>
          <p:cNvCxnSpPr/>
          <p:nvPr/>
        </p:nvCxnSpPr>
        <p:spPr>
          <a:xfrm>
            <a:off x="5323213" y="4521146"/>
            <a:ext cx="660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603164-E505-61A9-0E7D-06F88142A9B8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5653664" y="3546013"/>
            <a:ext cx="1" cy="9751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4D943B-222E-AD24-C81C-0CE49B5DD8DB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6628722" y="3536489"/>
            <a:ext cx="1" cy="9846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142E3F-8A35-2118-D945-427EFEF82473}"/>
              </a:ext>
            </a:extLst>
          </p:cNvPr>
          <p:cNvCxnSpPr>
            <a:cxnSpLocks/>
            <a:stCxn id="5" idx="1"/>
            <a:endCxn id="17" idx="3"/>
          </p:cNvCxnSpPr>
          <p:nvPr/>
        </p:nvCxnSpPr>
        <p:spPr>
          <a:xfrm flipH="1">
            <a:off x="6959174" y="4733903"/>
            <a:ext cx="10366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8DA3DA-354B-C03A-2ED5-B8975D39DABA}"/>
              </a:ext>
            </a:extLst>
          </p:cNvPr>
          <p:cNvCxnSpPr>
            <a:cxnSpLocks/>
          </p:cNvCxnSpPr>
          <p:nvPr/>
        </p:nvCxnSpPr>
        <p:spPr>
          <a:xfrm flipV="1">
            <a:off x="5646867" y="4946659"/>
            <a:ext cx="0" cy="1300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84D7E7-117C-C631-4B94-CA914720A190}"/>
              </a:ext>
            </a:extLst>
          </p:cNvPr>
          <p:cNvSpPr txBox="1"/>
          <p:nvPr/>
        </p:nvSpPr>
        <p:spPr>
          <a:xfrm>
            <a:off x="6919225" y="2974653"/>
            <a:ext cx="2048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5938" algn="l"/>
              </a:tabLst>
            </a:pP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เพิ่มขา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mode	0 add, 1 subtract</a:t>
            </a:r>
            <a:endParaRPr lang="en-US" sz="1100" strike="sngStrike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A36539-96EA-91FD-DE86-D7A767B961D2}"/>
              </a:ext>
            </a:extLst>
          </p:cNvPr>
          <p:cNvGrpSpPr/>
          <p:nvPr/>
        </p:nvGrpSpPr>
        <p:grpSpPr>
          <a:xfrm>
            <a:off x="3046381" y="2934455"/>
            <a:ext cx="922109" cy="601401"/>
            <a:chOff x="3049905" y="2951113"/>
            <a:chExt cx="719485" cy="46924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2919488-946D-74BF-A6DF-8F164FAE3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905" y="2951113"/>
              <a:ext cx="349441" cy="46924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CF39602-53D3-E576-FDC3-8D7BB0A1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949" y="2951113"/>
              <a:ext cx="349441" cy="469249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599AF87-7094-4EC2-3FAA-A2593D7390D4}"/>
              </a:ext>
            </a:extLst>
          </p:cNvPr>
          <p:cNvSpPr/>
          <p:nvPr/>
        </p:nvSpPr>
        <p:spPr>
          <a:xfrm>
            <a:off x="4418241" y="2928486"/>
            <a:ext cx="778146" cy="6080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</a:t>
            </a:r>
            <a:b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 BCD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AAA79C0-3ABD-BB83-1AFD-2DD3AB82CFE9}"/>
              </a:ext>
            </a:extLst>
          </p:cNvPr>
          <p:cNvCxnSpPr>
            <a:stCxn id="37" idx="1"/>
            <a:endCxn id="36" idx="3"/>
          </p:cNvCxnSpPr>
          <p:nvPr/>
        </p:nvCxnSpPr>
        <p:spPr>
          <a:xfrm flipH="1">
            <a:off x="3968490" y="3232488"/>
            <a:ext cx="449751" cy="26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90">
            <a:extLst>
              <a:ext uri="{FF2B5EF4-FFF2-40B4-BE49-F238E27FC236}">
                <a16:creationId xmlns:a16="http://schemas.microsoft.com/office/drawing/2014/main" id="{131E00CF-5255-2F99-BBDF-40A67CCC8847}"/>
              </a:ext>
            </a:extLst>
          </p:cNvPr>
          <p:cNvCxnSpPr>
            <a:cxnSpLocks/>
            <a:endCxn id="37" idx="2"/>
          </p:cNvCxnSpPr>
          <p:nvPr/>
        </p:nvCxnSpPr>
        <p:spPr>
          <a:xfrm rot="10800000">
            <a:off x="4807315" y="3536490"/>
            <a:ext cx="846275" cy="378425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9D706B-2924-0468-8A04-D6B6B68BAFAF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5984116" y="4733903"/>
            <a:ext cx="31415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FAE6D3-73D3-812D-B6AB-12C9B3FFE5B7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Data path (postfix)</a:t>
            </a:r>
          </a:p>
        </p:txBody>
      </p:sp>
      <p:sp>
        <p:nvSpPr>
          <p:cNvPr id="2" name="Rectangle 1"/>
          <p:cNvSpPr/>
          <p:nvPr/>
        </p:nvSpPr>
        <p:spPr>
          <a:xfrm>
            <a:off x="816438" y="6246897"/>
            <a:ext cx="10429592" cy="9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8680056" y="3680924"/>
            <a:ext cx="5021504" cy="110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6438" y="1125806"/>
            <a:ext cx="10429592" cy="9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50584" y="6346485"/>
            <a:ext cx="149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DATA BUS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8271" y="4521146"/>
            <a:ext cx="660903" cy="4255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3213" y="4521146"/>
            <a:ext cx="660903" cy="4255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23213" y="4521146"/>
            <a:ext cx="660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23213" y="3539431"/>
            <a:ext cx="66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8271" y="3536489"/>
            <a:ext cx="660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141194" y="3354307"/>
            <a:ext cx="157077" cy="191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84116" y="3354307"/>
            <a:ext cx="157079" cy="194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18370" y="2928487"/>
            <a:ext cx="313274" cy="620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8722" y="2928486"/>
            <a:ext cx="330452" cy="617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31644" y="2928486"/>
            <a:ext cx="99707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76271" y="30054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ALU</a:t>
            </a:r>
          </a:p>
        </p:txBody>
      </p:sp>
      <p:cxnSp>
        <p:nvCxnSpPr>
          <p:cNvPr id="39" name="Straight Arrow Connector 38"/>
          <p:cNvCxnSpPr>
            <a:stCxn id="9" idx="0"/>
          </p:cNvCxnSpPr>
          <p:nvPr/>
        </p:nvCxnSpPr>
        <p:spPr>
          <a:xfrm flipH="1" flipV="1">
            <a:off x="5653664" y="3546013"/>
            <a:ext cx="1" cy="9751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0"/>
          </p:cNvCxnSpPr>
          <p:nvPr/>
        </p:nvCxnSpPr>
        <p:spPr>
          <a:xfrm flipH="1" flipV="1">
            <a:off x="6628722" y="3536489"/>
            <a:ext cx="1" cy="9846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9" idx="2"/>
          </p:cNvCxnSpPr>
          <p:nvPr/>
        </p:nvCxnSpPr>
        <p:spPr>
          <a:xfrm flipV="1">
            <a:off x="5648822" y="4946659"/>
            <a:ext cx="4843" cy="13142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3"/>
            <a:endCxn id="8" idx="1"/>
          </p:cNvCxnSpPr>
          <p:nvPr/>
        </p:nvCxnSpPr>
        <p:spPr>
          <a:xfrm>
            <a:off x="5984116" y="4733903"/>
            <a:ext cx="31415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959172" y="4521146"/>
            <a:ext cx="38459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9913" algn="l"/>
              </a:tabLst>
            </a:pP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เพิ่มขา</a:t>
            </a:r>
          </a:p>
          <a:p>
            <a:pPr>
              <a:tabLst>
                <a:tab pos="569913" algn="l"/>
              </a:tabLst>
            </a:pP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clock	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ทำงานที่ </a:t>
            </a:r>
            <a:r>
              <a:rPr lang="en-US" sz="1100" dirty="0" err="1">
                <a:latin typeface="Kanit" panose="00000500000000000000" pitchFamily="2" charset="-34"/>
                <a:cs typeface="Kanit" panose="00000500000000000000" pitchFamily="2" charset="-34"/>
              </a:rPr>
              <a:t>pos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 edge</a:t>
            </a:r>
            <a:b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push	1 push, 0 pop (drop)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reset=1	asynchronous reset (counter =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 ค่าเริ่มต้น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th-TH" sz="11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569913" algn="l"/>
              </a:tabLst>
            </a:pP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</a:p>
          <a:p>
            <a:pPr>
              <a:tabLst>
                <a:tab pos="344488" algn="l"/>
              </a:tabLst>
            </a:pP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SRAM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อยู่ใน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DS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 ใช้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address 0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เป็นช่องแรก</a:t>
            </a:r>
            <a:b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counter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ชี้ที่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item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บนสุดใน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DS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counter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มีค่าเริ่มต้นเป็น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-2 (+1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ก่อน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push)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หรือจะให้มีค่าเริ่มต้นเป็น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 ก็ได้ แล้วใช้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address 2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เป็นช่องแรก</a:t>
            </a:r>
            <a:endParaRPr lang="en-US" sz="11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6276" y="4521146"/>
            <a:ext cx="660903" cy="4255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</a:t>
            </a:r>
          </a:p>
        </p:txBody>
      </p:sp>
      <p:sp>
        <p:nvSpPr>
          <p:cNvPr id="67" name="Freeform 66"/>
          <p:cNvSpPr/>
          <p:nvPr/>
        </p:nvSpPr>
        <p:spPr>
          <a:xfrm>
            <a:off x="4477179" y="4307605"/>
            <a:ext cx="906808" cy="182934"/>
          </a:xfrm>
          <a:custGeom>
            <a:avLst/>
            <a:gdLst>
              <a:gd name="connsiteX0" fmla="*/ 0 w 754380"/>
              <a:gd name="connsiteY0" fmla="*/ 167695 h 182935"/>
              <a:gd name="connsiteX1" fmla="*/ 472440 w 754380"/>
              <a:gd name="connsiteY1" fmla="*/ 55 h 182935"/>
              <a:gd name="connsiteX2" fmla="*/ 754380 w 754380"/>
              <a:gd name="connsiteY2" fmla="*/ 182935 h 18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182935">
                <a:moveTo>
                  <a:pt x="0" y="167695"/>
                </a:moveTo>
                <a:cubicBezTo>
                  <a:pt x="173355" y="82605"/>
                  <a:pt x="346710" y="-2485"/>
                  <a:pt x="472440" y="55"/>
                </a:cubicBezTo>
                <a:cubicBezTo>
                  <a:pt x="598170" y="2595"/>
                  <a:pt x="676275" y="92765"/>
                  <a:pt x="754380" y="182935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873981" y="4307604"/>
            <a:ext cx="499660" cy="182935"/>
          </a:xfrm>
          <a:custGeom>
            <a:avLst/>
            <a:gdLst>
              <a:gd name="connsiteX0" fmla="*/ 0 w 754380"/>
              <a:gd name="connsiteY0" fmla="*/ 167695 h 182935"/>
              <a:gd name="connsiteX1" fmla="*/ 472440 w 754380"/>
              <a:gd name="connsiteY1" fmla="*/ 55 h 182935"/>
              <a:gd name="connsiteX2" fmla="*/ 754380 w 754380"/>
              <a:gd name="connsiteY2" fmla="*/ 182935 h 18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182935">
                <a:moveTo>
                  <a:pt x="0" y="167695"/>
                </a:moveTo>
                <a:cubicBezTo>
                  <a:pt x="173355" y="82605"/>
                  <a:pt x="346710" y="-2485"/>
                  <a:pt x="472440" y="55"/>
                </a:cubicBezTo>
                <a:cubicBezTo>
                  <a:pt x="598170" y="2595"/>
                  <a:pt x="676275" y="92765"/>
                  <a:pt x="754380" y="182935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557579" y="4002289"/>
            <a:ext cx="78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PUSH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76271" y="4006410"/>
            <a:ext cx="78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PUSH</a:t>
            </a:r>
          </a:p>
        </p:txBody>
      </p:sp>
      <p:cxnSp>
        <p:nvCxnSpPr>
          <p:cNvPr id="71" name="Straight Arrow Connector 70"/>
          <p:cNvCxnSpPr>
            <a:stCxn id="66" idx="3"/>
            <a:endCxn id="9" idx="1"/>
          </p:cNvCxnSpPr>
          <p:nvPr/>
        </p:nvCxnSpPr>
        <p:spPr>
          <a:xfrm>
            <a:off x="4477179" y="4733903"/>
            <a:ext cx="8460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136306" y="1225393"/>
            <a:ext cx="0" cy="1703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4678607" y="3560511"/>
            <a:ext cx="2686" cy="1169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13" y="4104462"/>
            <a:ext cx="1280277" cy="1258880"/>
          </a:xfrm>
          <a:prstGeom prst="rect">
            <a:avLst/>
          </a:prstGeom>
        </p:spPr>
      </p:pic>
      <p:cxnSp>
        <p:nvCxnSpPr>
          <p:cNvPr id="86" name="Straight Arrow Connector 85"/>
          <p:cNvCxnSpPr>
            <a:stCxn id="85" idx="3"/>
            <a:endCxn id="66" idx="1"/>
          </p:cNvCxnSpPr>
          <p:nvPr/>
        </p:nvCxnSpPr>
        <p:spPr>
          <a:xfrm>
            <a:off x="3065790" y="4733902"/>
            <a:ext cx="750486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0800000">
            <a:off x="4957674" y="3560511"/>
            <a:ext cx="691149" cy="368690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3046381" y="2934455"/>
            <a:ext cx="922109" cy="601401"/>
            <a:chOff x="3049905" y="2951113"/>
            <a:chExt cx="719485" cy="46924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905" y="2951113"/>
              <a:ext cx="349441" cy="469249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949" y="2951113"/>
              <a:ext cx="349441" cy="469249"/>
            </a:xfrm>
            <a:prstGeom prst="rect">
              <a:avLst/>
            </a:prstGeom>
          </p:spPr>
        </p:pic>
      </p:grpSp>
      <p:sp>
        <p:nvSpPr>
          <p:cNvPr id="96" name="TextBox 95"/>
          <p:cNvSpPr txBox="1"/>
          <p:nvPr/>
        </p:nvSpPr>
        <p:spPr>
          <a:xfrm>
            <a:off x="2294709" y="2106196"/>
            <a:ext cx="364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7-segment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แสดงค่าจาก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REG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TOS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แล้วแต่จังหวะ</a:t>
            </a:r>
            <a:b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เช่น แสดง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TOS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หลังกดปุ่ม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+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หรือ -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เท่านั้น เมื่อมีการกดปุ่มอื่นให้แสดงค่า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REG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แทน แต่ถ้านิสิตทำไม่ได้ให้แยก </a:t>
            </a:r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7-segment </a:t>
            </a:r>
            <a:r>
              <a:rPr lang="th-TH" sz="1200" dirty="0">
                <a:latin typeface="Kanit" panose="00000500000000000000" pitchFamily="2" charset="-34"/>
                <a:cs typeface="Kanit" panose="00000500000000000000" pitchFamily="2" charset="-34"/>
              </a:rPr>
              <a:t>เป็นสองชุดก็ได้</a:t>
            </a:r>
            <a:endParaRPr lang="en-US" sz="1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418241" y="2928486"/>
            <a:ext cx="778146" cy="6080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</a:t>
            </a:r>
            <a:b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 BCD</a:t>
            </a:r>
          </a:p>
        </p:txBody>
      </p:sp>
      <p:cxnSp>
        <p:nvCxnSpPr>
          <p:cNvPr id="99" name="Straight Arrow Connector 98"/>
          <p:cNvCxnSpPr>
            <a:stCxn id="98" idx="1"/>
            <a:endCxn id="94" idx="3"/>
          </p:cNvCxnSpPr>
          <p:nvPr/>
        </p:nvCxnSpPr>
        <p:spPr>
          <a:xfrm flipH="1">
            <a:off x="3968490" y="3232488"/>
            <a:ext cx="449751" cy="26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919225" y="2974653"/>
            <a:ext cx="2048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5938" algn="l"/>
              </a:tabLst>
            </a:pP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เพิ่มขา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mode	0 add, 1 subtract</a:t>
            </a:r>
            <a:endParaRPr lang="en-US" sz="1100" strike="sngStrike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23716" y="5040951"/>
            <a:ext cx="1835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5938" algn="l"/>
              </a:tabLst>
            </a:pP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เพิ่มขา</a:t>
            </a:r>
            <a:endParaRPr lang="en-US" sz="11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515938" algn="l"/>
              </a:tabLst>
            </a:pP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clock	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ทำงานที่ </a:t>
            </a:r>
            <a:r>
              <a:rPr lang="en-US" sz="1100" dirty="0" err="1">
                <a:latin typeface="Kanit" panose="00000500000000000000" pitchFamily="2" charset="-34"/>
                <a:cs typeface="Kanit" panose="00000500000000000000" pitchFamily="2" charset="-34"/>
              </a:rPr>
              <a:t>pos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 edge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load	0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โหลดค่าจาก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REG</a:t>
            </a:r>
            <a:b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	1 </a:t>
            </a:r>
            <a:r>
              <a:rPr lang="th-TH" sz="1100" dirty="0">
                <a:latin typeface="Kanit" panose="00000500000000000000" pitchFamily="2" charset="-34"/>
                <a:cs typeface="Kanit" panose="00000500000000000000" pitchFamily="2" charset="-34"/>
              </a:rPr>
              <a:t>โหลดค่าจาก </a:t>
            </a:r>
            <a:r>
              <a:rPr lang="en-US" sz="1100" dirty="0">
                <a:latin typeface="Kanit" panose="00000500000000000000" pitchFamily="2" charset="-34"/>
                <a:cs typeface="Kanit" panose="00000500000000000000" pitchFamily="2" charset="-34"/>
              </a:rPr>
              <a:t>ALU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9FA193-E612-66E0-9FFF-B687347B2D54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4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IC </a:t>
            </a:r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sz="3600" dirty="0" err="1">
                <a:latin typeface="Kanit" panose="00000500000000000000" pitchFamily="2" charset="-34"/>
                <a:cs typeface="Kanit" panose="00000500000000000000" pitchFamily="2" charset="-34"/>
              </a:rPr>
              <a:t>LogicWorks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81" y="1284809"/>
            <a:ext cx="2383069" cy="427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17" y="1660505"/>
            <a:ext cx="5404485" cy="3521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769" y="1660505"/>
            <a:ext cx="2079151" cy="3521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1617" y="5557537"/>
            <a:ext cx="78036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รูปนี้เป็นของโปรแกรม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LogicWorks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โปรแกรม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Logisim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ก็ทำได้เหมือนกัน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  <a:hlinkClick r:id="rId5"/>
              </a:rPr>
              <a:t>http://www.cburch.com/logisim/docs/2.3.0/guide/subcirc/creating.html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  <a:hlinkClick r:id="rId6"/>
              </a:rPr>
              <a:t>http://www.cburch.com/logisim/docs/2.3.0/guide/subcirc/using.html</a:t>
            </a:r>
            <a:b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  <a:hlinkClick r:id="rId7"/>
              </a:rPr>
              <a:t>http://www.cburch.com/logisim/docs/2.3.0/guide/subcirc/debug.html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0D09A-9EE5-BEAF-3EE1-94C3D92B9769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86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Wiring, Gates, </a:t>
            </a:r>
            <a:r>
              <a:rPr lang="en-US" sz="2800" dirty="0" err="1">
                <a:latin typeface="Kanit" panose="00000500000000000000" pitchFamily="2" charset="-34"/>
                <a:cs typeface="Kanit" panose="00000500000000000000" pitchFamily="2" charset="-34"/>
              </a:rPr>
              <a:t>Plexers</a:t>
            </a: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, Arithmetic, Memory, Input/Output, 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2" y="1129465"/>
            <a:ext cx="1675316" cy="2372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73" y="1129465"/>
            <a:ext cx="1551635" cy="237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193" y="1129465"/>
            <a:ext cx="1382979" cy="1101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557" y="1129465"/>
            <a:ext cx="1158104" cy="1843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046" y="1129465"/>
            <a:ext cx="1529147" cy="1990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578" y="1129465"/>
            <a:ext cx="1517904" cy="1652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7867" y="1129465"/>
            <a:ext cx="1113129" cy="14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ติดตั้ง 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Library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813375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http://www.cburch.com/logisim/links.html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20" y="1299566"/>
            <a:ext cx="4221719" cy="5256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55" y="2818130"/>
            <a:ext cx="4114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7400 series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74" y="905346"/>
            <a:ext cx="1314303" cy="5601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56460" y="1718496"/>
            <a:ext cx="3571875" cy="3305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758" y="1585146"/>
            <a:ext cx="2581275" cy="3114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64785" y="4932983"/>
            <a:ext cx="3677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จุดสีน้ำเงิน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=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อินพุต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จุดสีแดง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=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เอาพุต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สายสีเขียวอ่อน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= 1,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สายสีเขียวแก่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= 0</a:t>
            </a:r>
          </a:p>
          <a:p>
            <a:pPr algn="ctr"/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สายสีแดง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= short circuit</a:t>
            </a:r>
            <a:b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ไม่ต้องต่อ </a:t>
            </a:r>
            <a:r>
              <a:rPr lang="en-US" sz="1600" dirty="0" err="1">
                <a:latin typeface="Kanit" panose="00000500000000000000" pitchFamily="2" charset="-34"/>
                <a:cs typeface="Kanit" panose="00000500000000000000" pitchFamily="2" charset="-34"/>
              </a:rPr>
              <a:t>Vcc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179973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" y="228600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ทดสอบอุปกรณ์ก่อนใช้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14462"/>
            <a:ext cx="8191500" cy="402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44269" y="6519446"/>
            <a:ext cx="16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demo1.circ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0275" y="2960483"/>
            <a:ext cx="9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Splitter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3071" y="4353207"/>
            <a:ext cx="9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21591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31" y="1042186"/>
            <a:ext cx="8210550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228600"/>
            <a:ext cx="11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Tunnel </a:t>
            </a: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แทนการลากสายไฟยาว ๆ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4269" y="6519446"/>
            <a:ext cx="16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demo2.circ</a:t>
            </a:r>
          </a:p>
        </p:txBody>
      </p:sp>
    </p:spTree>
    <p:extLst>
      <p:ext uri="{BB962C8B-B14F-4D97-AF65-F5344CB8AC3E}">
        <p14:creationId xmlns:p14="http://schemas.microsoft.com/office/powerpoint/2010/main" val="147559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การแสดงผลด้วย </a:t>
            </a:r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7-segment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023" y="3068138"/>
            <a:ext cx="1908175" cy="3451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44269" y="6519446"/>
            <a:ext cx="16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demo3.circ</a:t>
            </a:r>
          </a:p>
        </p:txBody>
      </p:sp>
      <p:pic>
        <p:nvPicPr>
          <p:cNvPr id="1026" name="Picture 2" descr="7448 BCD to 7-Segment Decoder and Driver (For Common Cathod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12" y="848146"/>
            <a:ext cx="2515198" cy="21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87" y="1007011"/>
            <a:ext cx="7229475" cy="403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E35B9-B29B-EE10-3BAF-76D39D67302F}"/>
              </a:ext>
            </a:extLst>
          </p:cNvPr>
          <p:cNvSpPr txBox="1"/>
          <p:nvPr/>
        </p:nvSpPr>
        <p:spPr>
          <a:xfrm>
            <a:off x="2129155" y="2104078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Voltage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8C7E3-7CFB-DC0D-E7D8-85012DFFF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33" y="5033814"/>
            <a:ext cx="7040981" cy="17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Binary to BCD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62" y="1111460"/>
            <a:ext cx="9399323" cy="5642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8134" y="1111459"/>
            <a:ext cx="4834551" cy="5642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4584" y="1967795"/>
            <a:ext cx="1866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IC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เบอร์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74185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จำนวน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94063" y="6596390"/>
            <a:ext cx="2997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https://susta.cz/fel/74/pdf/DM74184_74185.pdf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360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1011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702</cp:revision>
  <dcterms:created xsi:type="dcterms:W3CDTF">2017-01-03T15:09:07Z</dcterms:created>
  <dcterms:modified xsi:type="dcterms:W3CDTF">2024-10-03T16:03:53Z</dcterms:modified>
</cp:coreProperties>
</file>